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8"/>
  </p:notesMasterIdLst>
  <p:sldIdLst>
    <p:sldId id="256" r:id="rId2"/>
    <p:sldId id="295" r:id="rId3"/>
    <p:sldId id="293" r:id="rId4"/>
    <p:sldId id="257" r:id="rId5"/>
    <p:sldId id="290" r:id="rId6"/>
    <p:sldId id="291" r:id="rId7"/>
    <p:sldId id="260" r:id="rId8"/>
    <p:sldId id="265" r:id="rId9"/>
    <p:sldId id="270" r:id="rId10"/>
    <p:sldId id="266" r:id="rId11"/>
    <p:sldId id="272" r:id="rId12"/>
    <p:sldId id="294" r:id="rId13"/>
    <p:sldId id="278" r:id="rId14"/>
    <p:sldId id="276" r:id="rId15"/>
    <p:sldId id="277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9" autoAdjust="0"/>
    <p:restoredTop sz="93410" autoAdjust="0"/>
  </p:normalViewPr>
  <p:slideViewPr>
    <p:cSldViewPr>
      <p:cViewPr>
        <p:scale>
          <a:sx n="75" d="100"/>
          <a:sy n="75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F3AAFE9-44D1-44B3-9277-55E7CD976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22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4FFF7-5A0C-4D61-A7AF-1310125FB4F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B82EA-DE7A-45A8-9312-2B1388A17A2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1E65B-5DE8-44E8-A488-BF1836D6F21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37DF2-B70B-4837-BB42-5CB01DC448F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002FD-6AA5-4681-A464-F4356105A38E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BA6E-9F8B-4153-81C6-EDC4439D0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5559-8C2D-4E4B-8C9A-96B8EC914DAF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A9BF-982F-44E5-8249-682194198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D166-6755-44D6-A8EA-C40689FA5628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3269-7961-4922-BBF5-F34A576DA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4AAD-00C2-4BED-91DC-E890F34E9B68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1D30-600A-4D3E-9092-D2BEE3C17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97C6-6121-496F-BEC5-83CD807103DE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2AC27-FB89-4EB9-8800-A80F06261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C5F1-AC60-4976-BA22-889B77AFE15E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6C2CA-0DD7-4DDB-A4C6-8D17A7967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CC53-1268-4C91-9AC3-401819A1DD65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F3F0-E2C9-42D7-AA4C-7E03F72C9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A2D6-05A4-4355-B367-BED7EC1EEE32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94A7-40F4-448E-B055-202F75D01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A6E6-1006-44EA-A059-D1F05A4058FA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7DD-25B7-424B-B494-7C3ADAF95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77BA-1E86-4833-B091-BB000209F622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8B2E-4EA7-4D41-8865-75E38649C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A09B-3275-4689-B7D1-7752697B35CB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344B-8368-4965-9A26-8F40452CB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4769A048-064C-445F-8F83-35F760062D14}" type="datetime1">
              <a:rPr lang="en-US"/>
              <a:pPr>
                <a:defRPr/>
              </a:pPr>
              <a:t>08/14/2013</a:t>
            </a:fld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CFDC2EE-D3C0-466E-9B50-00BE878CD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Integrated Health Programs for Women and Children: Lessons from the Field</a:t>
            </a:r>
            <a:br>
              <a:rPr lang="en-US" sz="2800" b="1" smtClean="0">
                <a:latin typeface="Times New Roman" pitchFamily="18" charset="0"/>
              </a:rPr>
            </a:br>
            <a:endParaRPr lang="en-US" sz="400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14166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Times New Roman" pitchFamily="18" charset="0"/>
              </a:rPr>
              <a:t>Dr. Ambrose Misore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Times New Roman" pitchFamily="18" charset="0"/>
              </a:rPr>
              <a:t>Project Director, APHIA II Western, PATH’s Kenya Country Program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2800" b="1" smtClean="0">
                <a:latin typeface="Times New Roman" pitchFamily="18" charset="0"/>
              </a:rPr>
              <a:t>Strategies of integration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957762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smtClean="0">
                <a:latin typeface="Times New Roman" pitchFamily="18" charset="0"/>
              </a:rPr>
              <a:t>Identification of HIV-positive women and exposed babies.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smtClean="0">
                <a:latin typeface="Times New Roman" pitchFamily="18" charset="0"/>
              </a:rPr>
              <a:t>Provision of HIV care and treatment within integrated care setting, including routine monitoring and follow-up visits for up to 18 months postnatal.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smtClean="0">
                <a:latin typeface="Times New Roman" pitchFamily="18" charset="0"/>
              </a:rPr>
              <a:t>Provision of HIV prevention, care, and treatment services to male partners and other children as appropriate.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smtClean="0">
                <a:latin typeface="Times New Roman" pitchFamily="18" charset="0"/>
              </a:rPr>
              <a:t>Family-centered approach to psychosocial support groups and peer counselors.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5076825" y="6237288"/>
            <a:ext cx="3825875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Package of Services Offered in the Integrated Model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5175"/>
            <a:ext cx="8229600" cy="4741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Health education on safe motherhood practices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Collection and testing of CD4 cell counts and other routine care and treatment monitoring tests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Immunization and provision of vitamin A supplementation 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Treatment of opportunistic infections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Assessment of client eligibility for treatment of HIV disease.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Screening for TB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GB" sz="2000" smtClean="0">
                <a:latin typeface="Times New Roman" pitchFamily="18" charset="0"/>
              </a:rPr>
              <a:t>Family Planning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Cervical cancer screening and referral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Food supplementation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Growth monitoring and infant feeding counseling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>
                <a:latin typeface="Times New Roman" pitchFamily="18" charset="0"/>
              </a:rPr>
              <a:t>Support and maintaining psychosocial support group and peer counselors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sz="2000" smtClean="0">
              <a:latin typeface="Times New Roman" pitchFamily="18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DSC005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641725"/>
            <a:ext cx="428466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DSC005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9375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DSC005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01600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DSC005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3536950"/>
            <a:ext cx="435451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</a:rPr>
              <a:t>Implementation achievements</a:t>
            </a:r>
            <a:r>
              <a:rPr lang="en-US" sz="3200" smtClean="0">
                <a:latin typeface="Times New Roman" pitchFamily="18" charset="0"/>
              </a:rPr>
              <a:t> </a:t>
            </a:r>
            <a:r>
              <a:rPr lang="en-US" smtClean="0"/>
              <a:t>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</a:rPr>
              <a:t>After initiating integrated care and treatment, the following successes were recorded 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</a:rPr>
              <a:t>Increase between 80%-100% in percentage of HIV positive mothers enrolled into care. 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</a:rPr>
              <a:t>Average increase of 15% to 30% in percentage of HIV positive mothers who accessed baseline CD4 test. 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</a:rPr>
              <a:t>Increased access to family planning services.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</a:rPr>
              <a:t>Male involvement in maternal and child health services increased.</a:t>
            </a:r>
          </a:p>
          <a:p>
            <a:pPr lvl="3" eaLnBrk="1" hangingPunct="1">
              <a:buFontTx/>
              <a:buNone/>
            </a:pPr>
            <a:endParaRPr lang="en-US" sz="2400" i="1" smtClean="0">
              <a:latin typeface="Times New Roman" pitchFamily="18" charset="0"/>
            </a:endParaRPr>
          </a:p>
          <a:p>
            <a:pPr lvl="3" eaLnBrk="1" hangingPunct="1"/>
            <a:endParaRPr lang="en-US" sz="2400" i="1" smtClean="0">
              <a:latin typeface="Times New Roman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>
                <a:latin typeface="Times New Roman" pitchFamily="18" charset="0"/>
              </a:rPr>
              <a:t>Challenges</a:t>
            </a:r>
            <a:endParaRPr lang="en-US" sz="2800" b="1" smtClean="0">
              <a:latin typeface="Times New Roman" pitchFamily="18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The key challenges: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Staff skill levels and health care worker shortages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Effectiveness of adherence counseling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Transition of mother/infant pairs to the integrated model 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2800" b="1" smtClean="0">
                <a:latin typeface="Times New Roman" pitchFamily="18" charset="0"/>
              </a:rPr>
              <a:t>Conclusion</a:t>
            </a:r>
            <a:endParaRPr lang="en-US" sz="2800" b="1" smtClean="0">
              <a:latin typeface="Times New Roman" pitchFamily="18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8366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800" smtClean="0"/>
              <a:t>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smtClean="0">
                <a:latin typeface="Times New Roman" pitchFamily="18" charset="0"/>
              </a:rPr>
              <a:t>The APHIA II Western model has demonstrated successful integration by: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smtClean="0">
                <a:latin typeface="Times New Roman" pitchFamily="18" charset="0"/>
              </a:rPr>
              <a:t>Increasing access to treatment and care for women and babies.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smtClean="0">
                <a:latin typeface="Times New Roman" pitchFamily="18" charset="0"/>
              </a:rPr>
              <a:t>Providing a one-stop-shop for health services for women and children.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smtClean="0">
                <a:latin typeface="Times New Roman" pitchFamily="18" charset="0"/>
              </a:rPr>
              <a:t>Implementing a women and family-centered approach to health.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Times New Roman" pitchFamily="18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3357563"/>
            <a:ext cx="5194300" cy="32019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smtClean="0"/>
          </a:p>
          <a:p>
            <a:pPr algn="ctr" eaLnBrk="1" hangingPunct="1">
              <a:buFontTx/>
              <a:buNone/>
            </a:pPr>
            <a:endParaRPr lang="en-GB" sz="2000" smtClean="0"/>
          </a:p>
          <a:p>
            <a:pPr algn="ctr" eaLnBrk="1" hangingPunct="1">
              <a:buFontTx/>
              <a:buNone/>
            </a:pPr>
            <a:r>
              <a:rPr lang="en-GB" sz="2000" smtClean="0"/>
              <a:t>Asante sana</a:t>
            </a:r>
          </a:p>
          <a:p>
            <a:pPr algn="ctr" eaLnBrk="1" hangingPunct="1">
              <a:buFontTx/>
              <a:buNone/>
            </a:pPr>
            <a:r>
              <a:rPr lang="en-GB" sz="2000" smtClean="0"/>
              <a:t>Thank you</a:t>
            </a:r>
            <a:endParaRPr lang="en-US" sz="2000" smtClean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4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04813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DSC00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8748712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new_aphi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0"/>
            <a:ext cx="91440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Introduction</a:t>
            </a:r>
            <a:r>
              <a:rPr lang="en-US" b="1" smtClean="0"/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smtClean="0">
                <a:latin typeface="Times New Roman" pitchFamily="18" charset="0"/>
              </a:rPr>
              <a:t>1.4 million adult Kenyans are living with HIV/AIDS.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sz="2400" smtClean="0">
                <a:latin typeface="Times New Roman" pitchFamily="18" charset="0"/>
              </a:rPr>
              <a:t>HIV/AIDS prevalence among pregnant women is 9.7%.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In 2008, there were approximately 110,000 pregnant women living with HIV in need of drugs to prevent transmission of the virus to their children; an estimated 56% of this group received the lifesaving regimens.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During the same period, only an estimated 39% of infants born to women living with HIV received drugs to prevent transmission, and treatment coverage was approximately 42% among Kenyan children in need.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GB" sz="2400" smtClean="0">
              <a:latin typeface="Times New Roman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Maternal and Child Health Clinic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GB" smtClean="0"/>
          </a:p>
          <a:p>
            <a:pPr algn="ctr" eaLnBrk="1" hangingPunct="1">
              <a:buFontTx/>
              <a:buNone/>
            </a:pPr>
            <a:endParaRPr lang="en-GB" smtClean="0"/>
          </a:p>
          <a:p>
            <a:pPr algn="ctr" eaLnBrk="1" hangingPunct="1">
              <a:buFontTx/>
              <a:buNone/>
            </a:pPr>
            <a:endParaRPr lang="en-GB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7" descr="DSC004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25538"/>
            <a:ext cx="867568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 l="14584" t="27000" r="10416" b="48999"/>
          <a:stretch>
            <a:fillRect/>
          </a:stretch>
        </p:blipFill>
        <p:spPr bwMode="auto">
          <a:xfrm>
            <a:off x="5065713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Maternal and Child Health Clinic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GB" smtClean="0"/>
          </a:p>
          <a:p>
            <a:pPr algn="ctr" eaLnBrk="1" hangingPunct="1">
              <a:buFontTx/>
              <a:buNone/>
            </a:pPr>
            <a:endParaRPr lang="en-GB" smtClean="0"/>
          </a:p>
          <a:p>
            <a:pPr algn="ctr" eaLnBrk="1" hangingPunct="1">
              <a:buFontTx/>
              <a:buNone/>
            </a:pPr>
            <a:endParaRPr lang="en-GB" smtClean="0"/>
          </a:p>
          <a:p>
            <a:pPr algn="ctr" eaLnBrk="1" hangingPunct="1">
              <a:buFontTx/>
              <a:buNone/>
            </a:pPr>
            <a:endParaRPr lang="en-US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7" descr="DSC005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125538"/>
            <a:ext cx="343693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DSC004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6850" y="1817688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18488" cy="922337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Times New Roman" pitchFamily="18" charset="0"/>
              </a:rPr>
              <a:t>Why focus on integration</a:t>
            </a:r>
            <a:endParaRPr lang="en-US" sz="3200" b="1" smtClean="0">
              <a:latin typeface="Times New Roman" pitchFamily="18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81075"/>
            <a:ext cx="8172450" cy="4319588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</a:rPr>
              <a:t>Weak referral linkages.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Low enrollment of mothers and babies into care and treatment for HIV/AIDS.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Missed opportunities to enroll women into family planning services and children into immunization services.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Maximize use of scarce human resources.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Reduction of time required by mothers seeking care from multiple providers.</a:t>
            </a:r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What does integration mean?</a:t>
            </a:r>
            <a:r>
              <a:rPr lang="en-GB" smtClean="0"/>
              <a:t> </a:t>
            </a:r>
            <a:endParaRPr lang="en-US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Integration means a one-stop shop that allows a mother/infant pair to receive routine HIV monitoring and follow-up care in the same location.</a:t>
            </a:r>
          </a:p>
          <a:p>
            <a:pPr eaLnBrk="1" hangingPunct="1"/>
            <a:r>
              <a:rPr lang="en-US" sz="2800" smtClean="0"/>
              <a:t>All other medical services (e.g. immunizations, prenatal visits, nutrition, family planning) are provided in the same unit.</a:t>
            </a:r>
          </a:p>
          <a:p>
            <a:pPr eaLnBrk="1" hangingPunct="1"/>
            <a:r>
              <a:rPr lang="en-US" sz="2800" smtClean="0"/>
              <a:t>It is a model for maternal and child health to serve as a one-stop-shop.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>
                <a:latin typeface="Times New Roman" pitchFamily="18" charset="0"/>
              </a:rPr>
              <a:t>Objectives for integration</a:t>
            </a:r>
            <a:endParaRPr lang="en-US" sz="2800" b="1" smtClean="0"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To maximize utilization of the available resources.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To support overall efforts to decentralize HIV/AIDS care and treatment services to other service delivery units.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To have all HIV positive mothers with their babies younger than 18 months access pre and postnatal care within the integrated setting.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To improve transfer of clients from maternal and child health clinic after 18 months to the other service delivery points within the facility.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To have HIV positive mothers access postpartum family planning services.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To have all HIV positive mothers access cervical cancer screening services.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To ensure that HIV positive babies get quality care and monitoring. 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/>
          <a:srcRect l="14584" t="27000" r="10416" b="48999"/>
          <a:stretch>
            <a:fillRect/>
          </a:stretch>
        </p:blipFill>
        <p:spPr bwMode="auto">
          <a:xfrm>
            <a:off x="4787900" y="5943600"/>
            <a:ext cx="4114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645</Words>
  <Application>Microsoft Office PowerPoint</Application>
  <PresentationFormat>On-screen Show (4:3)</PresentationFormat>
  <Paragraphs>75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Integrated Health Programs for Women and Children: Lessons from the Field </vt:lpstr>
      <vt:lpstr>PowerPoint Presentation</vt:lpstr>
      <vt:lpstr>PowerPoint Presentation</vt:lpstr>
      <vt:lpstr>Introduction </vt:lpstr>
      <vt:lpstr>Maternal and Child Health Clinic</vt:lpstr>
      <vt:lpstr>Maternal and Child Health Clinic</vt:lpstr>
      <vt:lpstr>Why focus on integration</vt:lpstr>
      <vt:lpstr>What does integration mean? </vt:lpstr>
      <vt:lpstr>Objectives for integration</vt:lpstr>
      <vt:lpstr> Strategies of integration</vt:lpstr>
      <vt:lpstr>Package of Services Offered in the Integrated Model</vt:lpstr>
      <vt:lpstr>PowerPoint Presentation</vt:lpstr>
      <vt:lpstr>Implementation achievements  </vt:lpstr>
      <vt:lpstr>Challenges</vt:lpstr>
      <vt:lpstr>Conclusion</vt:lpstr>
      <vt:lpstr>PowerPoint Presentation</vt:lpstr>
    </vt:vector>
  </TitlesOfParts>
  <Company>PATH Kenya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JDeya</dc:creator>
  <cp:lastModifiedBy>Cheryl</cp:lastModifiedBy>
  <cp:revision>31</cp:revision>
  <dcterms:created xsi:type="dcterms:W3CDTF">2010-09-02T13:08:22Z</dcterms:created>
  <dcterms:modified xsi:type="dcterms:W3CDTF">2013-08-14T19:47:49Z</dcterms:modified>
</cp:coreProperties>
</file>