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4" r:id="rId2"/>
  </p:sldMasterIdLst>
  <p:notesMasterIdLst>
    <p:notesMasterId r:id="rId11"/>
  </p:notesMasterIdLst>
  <p:sldIdLst>
    <p:sldId id="258" r:id="rId3"/>
    <p:sldId id="304" r:id="rId4"/>
    <p:sldId id="294" r:id="rId5"/>
    <p:sldId id="305" r:id="rId6"/>
    <p:sldId id="297" r:id="rId7"/>
    <p:sldId id="306" r:id="rId8"/>
    <p:sldId id="315" r:id="rId9"/>
    <p:sldId id="310" r:id="rId10"/>
  </p:sldIdLst>
  <p:sldSz cx="9144000" cy="6858000" type="screen4x3"/>
  <p:notesSz cx="7099300" cy="939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008000"/>
    <a:srgbClr val="99CC00"/>
    <a:srgbClr val="FFCC00"/>
    <a:srgbClr val="FFB7B7"/>
    <a:srgbClr val="001D58"/>
    <a:srgbClr val="3E5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82" autoAdjust="0"/>
    <p:restoredTop sz="89594" autoAdjust="0"/>
  </p:normalViewPr>
  <p:slideViewPr>
    <p:cSldViewPr>
      <p:cViewPr varScale="1">
        <p:scale>
          <a:sx n="74" d="100"/>
          <a:sy n="74" d="100"/>
        </p:scale>
        <p:origin x="-14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469900"/>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lvl1pPr>
              <a:defRPr sz="1200">
                <a:cs typeface="+mn-cs"/>
              </a:defRPr>
            </a:lvl1pPr>
          </a:lstStyle>
          <a:p>
            <a:pPr>
              <a:defRPr/>
            </a:pPr>
            <a:endParaRPr lang="en-US"/>
          </a:p>
        </p:txBody>
      </p:sp>
      <p:sp>
        <p:nvSpPr>
          <p:cNvPr id="30723" name="Rectangle 3"/>
          <p:cNvSpPr>
            <a:spLocks noGrp="1" noChangeArrowheads="1"/>
          </p:cNvSpPr>
          <p:nvPr>
            <p:ph type="dt" idx="1"/>
          </p:nvPr>
        </p:nvSpPr>
        <p:spPr bwMode="auto">
          <a:xfrm>
            <a:off x="4021138" y="0"/>
            <a:ext cx="3076575" cy="469900"/>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lvl1pPr algn="r">
              <a:defRPr sz="120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200150" y="704850"/>
            <a:ext cx="4699000" cy="35242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9613" y="4464050"/>
            <a:ext cx="5680075" cy="4229100"/>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926513"/>
            <a:ext cx="3076575" cy="469900"/>
          </a:xfrm>
          <a:prstGeom prst="rect">
            <a:avLst/>
          </a:prstGeom>
          <a:noFill/>
          <a:ln w="9525">
            <a:noFill/>
            <a:miter lim="800000"/>
            <a:headEnd/>
            <a:tailEnd/>
          </a:ln>
          <a:effectLst/>
        </p:spPr>
        <p:txBody>
          <a:bodyPr vert="horz" wrap="square" lIns="94265" tIns="47133" rIns="94265" bIns="47133" numCol="1" anchor="b" anchorCtr="0" compatLnSpc="1">
            <a:prstTxWarp prst="textNoShape">
              <a:avLst/>
            </a:prstTxWarp>
          </a:bodyPr>
          <a:lstStyle>
            <a:lvl1pPr>
              <a:defRPr sz="1200">
                <a:cs typeface="+mn-cs"/>
              </a:defRPr>
            </a:lvl1pPr>
          </a:lstStyle>
          <a:p>
            <a:pPr>
              <a:defRPr/>
            </a:pPr>
            <a:endParaRPr lang="en-US"/>
          </a:p>
        </p:txBody>
      </p:sp>
      <p:sp>
        <p:nvSpPr>
          <p:cNvPr id="30727" name="Rectangle 7"/>
          <p:cNvSpPr>
            <a:spLocks noGrp="1" noChangeArrowheads="1"/>
          </p:cNvSpPr>
          <p:nvPr>
            <p:ph type="sldNum" sz="quarter" idx="5"/>
          </p:nvPr>
        </p:nvSpPr>
        <p:spPr bwMode="auto">
          <a:xfrm>
            <a:off x="4021138" y="8926513"/>
            <a:ext cx="3076575" cy="469900"/>
          </a:xfrm>
          <a:prstGeom prst="rect">
            <a:avLst/>
          </a:prstGeom>
          <a:noFill/>
          <a:ln w="9525">
            <a:noFill/>
            <a:miter lim="800000"/>
            <a:headEnd/>
            <a:tailEnd/>
          </a:ln>
          <a:effectLst/>
        </p:spPr>
        <p:txBody>
          <a:bodyPr vert="horz" wrap="square" lIns="94265" tIns="47133" rIns="94265" bIns="47133" numCol="1" anchor="b" anchorCtr="0" compatLnSpc="1">
            <a:prstTxWarp prst="textNoShape">
              <a:avLst/>
            </a:prstTxWarp>
          </a:bodyPr>
          <a:lstStyle>
            <a:lvl1pPr algn="r">
              <a:defRPr sz="1200">
                <a:cs typeface="+mn-cs"/>
              </a:defRPr>
            </a:lvl1pPr>
          </a:lstStyle>
          <a:p>
            <a:pPr>
              <a:defRPr/>
            </a:pPr>
            <a:fld id="{4A50726A-6808-437D-8355-E57B30DA095F}" type="slidenum">
              <a:rPr lang="en-US"/>
              <a:pPr>
                <a:defRPr/>
              </a:pPr>
              <a:t>‹#›</a:t>
            </a:fld>
            <a:endParaRPr lang="en-US"/>
          </a:p>
        </p:txBody>
      </p:sp>
    </p:spTree>
    <p:extLst>
      <p:ext uri="{BB962C8B-B14F-4D97-AF65-F5344CB8AC3E}">
        <p14:creationId xmlns:p14="http://schemas.microsoft.com/office/powerpoint/2010/main" val="1771138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dirty="0" smtClean="0"/>
              <a:t>8% to 19% increase reflects years 2002-2006</a:t>
            </a:r>
          </a:p>
        </p:txBody>
      </p:sp>
      <p:sp>
        <p:nvSpPr>
          <p:cNvPr id="31747" name="Slide Number Placeholder 3"/>
          <p:cNvSpPr>
            <a:spLocks noGrp="1"/>
          </p:cNvSpPr>
          <p:nvPr>
            <p:ph type="sldNum" sz="quarter" idx="5"/>
          </p:nvPr>
        </p:nvSpPr>
        <p:spPr>
          <a:noFill/>
        </p:spPr>
        <p:txBody>
          <a:bodyPr/>
          <a:lstStyle/>
          <a:p>
            <a:fld id="{57D27156-4F1B-4A36-83D6-748ED8F100CE}" type="slidenum">
              <a:rPr lang="en-US" smtClean="0">
                <a:cs typeface="Arial" charset="0"/>
              </a:rPr>
              <a:pPr/>
              <a:t>4</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r>
              <a:rPr lang="en-US" smtClean="0"/>
              <a:t>HSSP is systematically strengthening the capacity of 17 NGOs (predominately local Afghan NGOs) in 18 provinces in order to improve the quality of delivery of the Basic Package of Health Services and provides grants and technical assistance to NGOs to implement 14 midwifery schools</a:t>
            </a:r>
          </a:p>
          <a:p>
            <a:r>
              <a:rPr lang="en-US" smtClean="0"/>
              <a:t>Founded in 2005, the AMA now has a membership of over 1,600 midwives and students and 30 provincial chapters. Roles are: advocacy, professional development and support to midwives.</a:t>
            </a:r>
          </a:p>
          <a:p>
            <a:endParaRPr lang="en-US" smtClean="0"/>
          </a:p>
        </p:txBody>
      </p:sp>
      <p:sp>
        <p:nvSpPr>
          <p:cNvPr id="35843" name="Slide Number Placeholder 3"/>
          <p:cNvSpPr>
            <a:spLocks noGrp="1"/>
          </p:cNvSpPr>
          <p:nvPr>
            <p:ph type="sldNum" sz="quarter" idx="5"/>
          </p:nvPr>
        </p:nvSpPr>
        <p:spPr>
          <a:noFill/>
        </p:spPr>
        <p:txBody>
          <a:bodyPr/>
          <a:lstStyle/>
          <a:p>
            <a:fld id="{FEC78EC9-8F56-47E0-9791-FD8258311797}" type="slidenum">
              <a:rPr lang="en-US" smtClean="0">
                <a:cs typeface="Arial" charset="0"/>
              </a:rPr>
              <a:pPr/>
              <a:t>6</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Jhpiego_External_Main2"/>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5" name="Picture 5" descr="Jhpiego_logo"/>
          <p:cNvPicPr>
            <a:picLocks noChangeAspect="1" noChangeArrowheads="1"/>
          </p:cNvPicPr>
          <p:nvPr/>
        </p:nvPicPr>
        <p:blipFill>
          <a:blip r:embed="rId3" cstate="print"/>
          <a:srcRect/>
          <a:stretch>
            <a:fillRect/>
          </a:stretch>
        </p:blipFill>
        <p:spPr bwMode="auto">
          <a:xfrm>
            <a:off x="363538" y="381000"/>
            <a:ext cx="2157412" cy="914400"/>
          </a:xfrm>
          <a:prstGeom prst="rect">
            <a:avLst/>
          </a:prstGeom>
          <a:noFill/>
          <a:ln w="9525">
            <a:noFill/>
            <a:miter lim="800000"/>
            <a:headEnd/>
            <a:tailEnd/>
          </a:ln>
        </p:spPr>
      </p:pic>
      <p:sp>
        <p:nvSpPr>
          <p:cNvPr id="46083" name="Rectangle 3"/>
          <p:cNvSpPr>
            <a:spLocks noGrp="1" noChangeArrowheads="1"/>
          </p:cNvSpPr>
          <p:nvPr>
            <p:ph type="ctrTitle"/>
          </p:nvPr>
        </p:nvSpPr>
        <p:spPr>
          <a:xfrm>
            <a:off x="609600" y="1773238"/>
            <a:ext cx="7924800" cy="1165225"/>
          </a:xfrm>
        </p:spPr>
        <p:txBody>
          <a:bodyPr/>
          <a:lstStyle>
            <a:lvl1pPr algn="l">
              <a:defRPr/>
            </a:lvl1pPr>
          </a:lstStyle>
          <a:p>
            <a:r>
              <a:rPr lang="en-US"/>
              <a:t>Click to edit Master title style</a:t>
            </a:r>
          </a:p>
        </p:txBody>
      </p:sp>
      <p:sp>
        <p:nvSpPr>
          <p:cNvPr id="46084" name="Rectangle 4"/>
          <p:cNvSpPr>
            <a:spLocks noGrp="1" noChangeArrowheads="1"/>
          </p:cNvSpPr>
          <p:nvPr>
            <p:ph type="subTitle" idx="1"/>
          </p:nvPr>
        </p:nvSpPr>
        <p:spPr>
          <a:xfrm>
            <a:off x="609600" y="3352800"/>
            <a:ext cx="4800600" cy="1752600"/>
          </a:xfrm>
        </p:spPr>
        <p:txBody>
          <a:bodyPr/>
          <a:lstStyle>
            <a:lvl1pPr marL="0" indent="0">
              <a:buFont typeface="Wingdings" pitchFamily="2" charset="2"/>
              <a:buNone/>
              <a:defRPr sz="2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19BE2AA4-F4E1-4FD6-BD2D-B9BFAD1D28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450A4352-BEF0-476E-8633-4518A777FB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296ADF50-36EB-49ED-BBF5-AC46FDE5C55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158F7158-9759-4610-9B1F-D4C3982DA04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AB7B5608-503D-4DF6-BF20-350DD52B50B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F97F0004-55C8-4FD9-8E99-61475F091FE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97FCF8A3-E162-4AE2-B7DA-8FB1C58FC57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DDC0EE58-19AD-4049-A76A-8B6F93DA12A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BD7B6FF-7144-4E87-AF70-AA9AE350CAF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CA081FB-D40E-4835-89E5-464A3B82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E954F948-C00E-4260-A4A1-AA2DF03E8B7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69690E0-4723-4CB4-B582-D76FCC1843B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32FFC28D-A6A7-453A-9FD0-40C9CA417A1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C2B38C33-38AC-49B8-912A-E055D4FA169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3BFE62BB-C4C5-4315-932A-F83D96D2EF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4D297C29-DCEC-4949-873F-5891C380B7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B33D770A-E599-478F-8B3B-2430BE61EB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C73681A1-DF3D-4327-8414-489CA61ECD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8903148-A791-4BE4-9265-7275B2C09F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3EE6917-C673-487D-B6C1-21AB98261DC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837B2BB-52B6-4FDA-8D2D-FAD1465F32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Jhpiego_External_slide"/>
          <p:cNvPicPr>
            <a:picLocks noChangeAspect="1" noChangeArrowheads="1"/>
          </p:cNvPicPr>
          <p:nvPr/>
        </p:nvPicPr>
        <p:blipFill>
          <a:blip r:embed="rId13" cstate="print"/>
          <a:srcRect/>
          <a:stretch>
            <a:fillRect/>
          </a:stretch>
        </p:blipFill>
        <p:spPr bwMode="auto">
          <a:xfrm>
            <a:off x="3175" y="304800"/>
            <a:ext cx="9140825" cy="1036638"/>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3810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1" name="Rectangle 5"/>
          <p:cNvSpPr>
            <a:spLocks noGrp="1" noChangeArrowheads="1"/>
          </p:cNvSpPr>
          <p:nvPr>
            <p:ph type="sldNum" sz="quarter" idx="4"/>
          </p:nvPr>
        </p:nvSpPr>
        <p:spPr bwMode="auto">
          <a:xfrm>
            <a:off x="68580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mn-lt"/>
              </a:defRPr>
            </a:lvl1pPr>
          </a:lstStyle>
          <a:p>
            <a:pPr>
              <a:defRPr/>
            </a:pPr>
            <a:fld id="{552A2E8B-DE3B-45D4-B344-66715049639E}" type="slidenum">
              <a:rPr lang="en-US"/>
              <a:pPr>
                <a:defRPr/>
              </a:pPr>
              <a:t>‹#›</a:t>
            </a:fld>
            <a:endParaRPr lang="en-US"/>
          </a:p>
        </p:txBody>
      </p:sp>
      <p:pic>
        <p:nvPicPr>
          <p:cNvPr id="1030" name="Picture 6" descr="Jhpiego_logo"/>
          <p:cNvPicPr>
            <a:picLocks noChangeAspect="1" noChangeArrowheads="1"/>
          </p:cNvPicPr>
          <p:nvPr/>
        </p:nvPicPr>
        <p:blipFill>
          <a:blip r:embed="rId14" cstate="print"/>
          <a:srcRect/>
          <a:stretch>
            <a:fillRect/>
          </a:stretch>
        </p:blipFill>
        <p:spPr bwMode="auto">
          <a:xfrm>
            <a:off x="363538" y="5943600"/>
            <a:ext cx="1617662"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Helvetica" pitchFamily="34" charset="0"/>
        </a:defRPr>
      </a:lvl2pPr>
      <a:lvl3pPr algn="ctr" rtl="0" eaLnBrk="0" fontAlgn="base" hangingPunct="0">
        <a:spcBef>
          <a:spcPct val="0"/>
        </a:spcBef>
        <a:spcAft>
          <a:spcPct val="0"/>
        </a:spcAft>
        <a:defRPr sz="3200">
          <a:solidFill>
            <a:schemeClr val="tx1"/>
          </a:solidFill>
          <a:latin typeface="Helvetica" pitchFamily="34" charset="0"/>
        </a:defRPr>
      </a:lvl3pPr>
      <a:lvl4pPr algn="ctr" rtl="0" eaLnBrk="0" fontAlgn="base" hangingPunct="0">
        <a:spcBef>
          <a:spcPct val="0"/>
        </a:spcBef>
        <a:spcAft>
          <a:spcPct val="0"/>
        </a:spcAft>
        <a:defRPr sz="3200">
          <a:solidFill>
            <a:schemeClr val="tx1"/>
          </a:solidFill>
          <a:latin typeface="Helvetica" pitchFamily="34" charset="0"/>
        </a:defRPr>
      </a:lvl4pPr>
      <a:lvl5pPr algn="ctr" rtl="0" eaLnBrk="0" fontAlgn="base" hangingPunct="0">
        <a:spcBef>
          <a:spcPct val="0"/>
        </a:spcBef>
        <a:spcAft>
          <a:spcPct val="0"/>
        </a:spcAft>
        <a:defRPr sz="3200">
          <a:solidFill>
            <a:schemeClr val="tx1"/>
          </a:solidFill>
          <a:latin typeface="Helvetica" pitchFamily="34" charset="0"/>
        </a:defRPr>
      </a:lvl5pPr>
      <a:lvl6pPr marL="457200" algn="ctr" rtl="0" fontAlgn="base">
        <a:spcBef>
          <a:spcPct val="0"/>
        </a:spcBef>
        <a:spcAft>
          <a:spcPct val="0"/>
        </a:spcAft>
        <a:defRPr sz="3200">
          <a:solidFill>
            <a:schemeClr val="tx1"/>
          </a:solidFill>
          <a:latin typeface="Helvetica" pitchFamily="34" charset="0"/>
        </a:defRPr>
      </a:lvl6pPr>
      <a:lvl7pPr marL="914400" algn="ctr" rtl="0" fontAlgn="base">
        <a:spcBef>
          <a:spcPct val="0"/>
        </a:spcBef>
        <a:spcAft>
          <a:spcPct val="0"/>
        </a:spcAft>
        <a:defRPr sz="3200">
          <a:solidFill>
            <a:schemeClr val="tx1"/>
          </a:solidFill>
          <a:latin typeface="Helvetica" pitchFamily="34" charset="0"/>
        </a:defRPr>
      </a:lvl7pPr>
      <a:lvl8pPr marL="1371600" algn="ctr" rtl="0" fontAlgn="base">
        <a:spcBef>
          <a:spcPct val="0"/>
        </a:spcBef>
        <a:spcAft>
          <a:spcPct val="0"/>
        </a:spcAft>
        <a:defRPr sz="3200">
          <a:solidFill>
            <a:schemeClr val="tx1"/>
          </a:solidFill>
          <a:latin typeface="Helvetica" pitchFamily="34" charset="0"/>
        </a:defRPr>
      </a:lvl8pPr>
      <a:lvl9pPr marL="1828800" algn="ctr" rtl="0" fontAlgn="base">
        <a:spcBef>
          <a:spcPct val="0"/>
        </a:spcBef>
        <a:spcAft>
          <a:spcPct val="0"/>
        </a:spcAft>
        <a:defRPr sz="3200">
          <a:solidFill>
            <a:schemeClr val="tx1"/>
          </a:solidFill>
          <a:latin typeface="Helvetica" pitchFamily="34" charset="0"/>
        </a:defRPr>
      </a:lvl9pPr>
    </p:titleStyle>
    <p:bodyStyle>
      <a:lvl1pPr marL="342900" indent="-342900" algn="l" rtl="0" eaLnBrk="0" fontAlgn="base" hangingPunct="0">
        <a:spcBef>
          <a:spcPct val="20000"/>
        </a:spcBef>
        <a:spcAft>
          <a:spcPct val="0"/>
        </a:spcAft>
        <a:buClr>
          <a:srgbClr val="718C3F"/>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18C3F"/>
        </a:buClr>
        <a:buSzPct val="85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718C3F"/>
        </a:buClr>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Clr>
          <a:srgbClr val="718C3F"/>
        </a:buClr>
        <a:buChar char="•"/>
        <a:defRPr>
          <a:solidFill>
            <a:schemeClr val="tx1"/>
          </a:solidFill>
          <a:latin typeface="+mn-lt"/>
        </a:defRPr>
      </a:lvl4pPr>
      <a:lvl5pPr marL="2057400" indent="-228600" algn="l" rtl="0" eaLnBrk="0" fontAlgn="base" hangingPunct="0">
        <a:spcBef>
          <a:spcPct val="20000"/>
        </a:spcBef>
        <a:spcAft>
          <a:spcPct val="0"/>
        </a:spcAft>
        <a:buClr>
          <a:srgbClr val="718C3F"/>
        </a:buClr>
        <a:buSzPct val="90000"/>
        <a:buChar char="•"/>
        <a:defRPr>
          <a:solidFill>
            <a:schemeClr val="tx1"/>
          </a:solidFill>
          <a:latin typeface="+mn-lt"/>
        </a:defRPr>
      </a:lvl5pPr>
      <a:lvl6pPr marL="2514600" indent="-228600" algn="l" rtl="0" fontAlgn="base">
        <a:spcBef>
          <a:spcPct val="20000"/>
        </a:spcBef>
        <a:spcAft>
          <a:spcPct val="0"/>
        </a:spcAft>
        <a:buClr>
          <a:srgbClr val="718C3F"/>
        </a:buClr>
        <a:buSzPct val="90000"/>
        <a:buChar char="•"/>
        <a:defRPr>
          <a:solidFill>
            <a:schemeClr val="tx1"/>
          </a:solidFill>
          <a:latin typeface="+mn-lt"/>
        </a:defRPr>
      </a:lvl6pPr>
      <a:lvl7pPr marL="2971800" indent="-228600" algn="l" rtl="0" fontAlgn="base">
        <a:spcBef>
          <a:spcPct val="20000"/>
        </a:spcBef>
        <a:spcAft>
          <a:spcPct val="0"/>
        </a:spcAft>
        <a:buClr>
          <a:srgbClr val="718C3F"/>
        </a:buClr>
        <a:buSzPct val="90000"/>
        <a:buChar char="•"/>
        <a:defRPr>
          <a:solidFill>
            <a:schemeClr val="tx1"/>
          </a:solidFill>
          <a:latin typeface="+mn-lt"/>
        </a:defRPr>
      </a:lvl7pPr>
      <a:lvl8pPr marL="3429000" indent="-228600" algn="l" rtl="0" fontAlgn="base">
        <a:spcBef>
          <a:spcPct val="20000"/>
        </a:spcBef>
        <a:spcAft>
          <a:spcPct val="0"/>
        </a:spcAft>
        <a:buClr>
          <a:srgbClr val="718C3F"/>
        </a:buClr>
        <a:buSzPct val="90000"/>
        <a:buChar char="•"/>
        <a:defRPr>
          <a:solidFill>
            <a:schemeClr val="tx1"/>
          </a:solidFill>
          <a:latin typeface="+mn-lt"/>
        </a:defRPr>
      </a:lvl8pPr>
      <a:lvl9pPr marL="3886200" indent="-228600" algn="l" rtl="0" fontAlgn="base">
        <a:spcBef>
          <a:spcPct val="20000"/>
        </a:spcBef>
        <a:spcAft>
          <a:spcPct val="0"/>
        </a:spcAft>
        <a:buClr>
          <a:srgbClr val="718C3F"/>
        </a:buClr>
        <a:buSzPct val="9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Jhpiego_External_slide"/>
          <p:cNvPicPr>
            <a:picLocks noChangeAspect="1" noChangeArrowheads="1"/>
          </p:cNvPicPr>
          <p:nvPr/>
        </p:nvPicPr>
        <p:blipFill>
          <a:blip r:embed="rId13" cstate="print"/>
          <a:srcRect/>
          <a:stretch>
            <a:fillRect/>
          </a:stretch>
        </p:blipFill>
        <p:spPr bwMode="auto">
          <a:xfrm>
            <a:off x="3175" y="1625600"/>
            <a:ext cx="9140825" cy="1036638"/>
          </a:xfrm>
          <a:prstGeom prst="rect">
            <a:avLst/>
          </a:prstGeom>
          <a:noFill/>
          <a:ln w="9525">
            <a:noFill/>
            <a:miter lim="800000"/>
            <a:headEnd/>
            <a:tailEnd/>
          </a:ln>
        </p:spPr>
      </p:pic>
      <p:sp>
        <p:nvSpPr>
          <p:cNvPr id="13315" name="Rectangle 3"/>
          <p:cNvSpPr>
            <a:spLocks noGrp="1" noChangeArrowheads="1"/>
          </p:cNvSpPr>
          <p:nvPr>
            <p:ph type="title"/>
          </p:nvPr>
        </p:nvSpPr>
        <p:spPr bwMode="auto">
          <a:xfrm>
            <a:off x="457200" y="1716088"/>
            <a:ext cx="8229600"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8" name="Rectangle 4"/>
          <p:cNvSpPr>
            <a:spLocks noGrp="1" noChangeArrowheads="1"/>
          </p:cNvSpPr>
          <p:nvPr>
            <p:ph type="sldNum" sz="quarter" idx="4"/>
          </p:nvPr>
        </p:nvSpPr>
        <p:spPr bwMode="auto">
          <a:xfrm>
            <a:off x="6858000" y="6380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mj-lt"/>
              </a:defRPr>
            </a:lvl1pPr>
          </a:lstStyle>
          <a:p>
            <a:pPr>
              <a:defRPr/>
            </a:pPr>
            <a:fld id="{D006B600-C7CB-468F-98BB-12A0967132EC}" type="slidenum">
              <a:rPr lang="en-US"/>
              <a:pPr>
                <a:defRPr/>
              </a:pPr>
              <a:t>‹#›</a:t>
            </a:fld>
            <a:endParaRPr lang="en-US"/>
          </a:p>
        </p:txBody>
      </p:sp>
      <p:pic>
        <p:nvPicPr>
          <p:cNvPr id="13317" name="Picture 5" descr="Jhpiego_logo"/>
          <p:cNvPicPr>
            <a:picLocks noChangeAspect="1" noChangeArrowheads="1"/>
          </p:cNvPicPr>
          <p:nvPr/>
        </p:nvPicPr>
        <p:blipFill>
          <a:blip r:embed="rId14" cstate="print"/>
          <a:srcRect/>
          <a:stretch>
            <a:fillRect/>
          </a:stretch>
        </p:blipFill>
        <p:spPr bwMode="auto">
          <a:xfrm>
            <a:off x="363538" y="5943600"/>
            <a:ext cx="1617662"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Helvetica" pitchFamily="34" charset="0"/>
        </a:defRPr>
      </a:lvl2pPr>
      <a:lvl3pPr algn="ctr" rtl="0" eaLnBrk="0" fontAlgn="base" hangingPunct="0">
        <a:spcBef>
          <a:spcPct val="0"/>
        </a:spcBef>
        <a:spcAft>
          <a:spcPct val="0"/>
        </a:spcAft>
        <a:defRPr sz="3200">
          <a:solidFill>
            <a:schemeClr val="tx1"/>
          </a:solidFill>
          <a:latin typeface="Helvetica" pitchFamily="34" charset="0"/>
        </a:defRPr>
      </a:lvl3pPr>
      <a:lvl4pPr algn="ctr" rtl="0" eaLnBrk="0" fontAlgn="base" hangingPunct="0">
        <a:spcBef>
          <a:spcPct val="0"/>
        </a:spcBef>
        <a:spcAft>
          <a:spcPct val="0"/>
        </a:spcAft>
        <a:defRPr sz="3200">
          <a:solidFill>
            <a:schemeClr val="tx1"/>
          </a:solidFill>
          <a:latin typeface="Helvetica" pitchFamily="34" charset="0"/>
        </a:defRPr>
      </a:lvl4pPr>
      <a:lvl5pPr algn="ctr" rtl="0" eaLnBrk="0" fontAlgn="base" hangingPunct="0">
        <a:spcBef>
          <a:spcPct val="0"/>
        </a:spcBef>
        <a:spcAft>
          <a:spcPct val="0"/>
        </a:spcAft>
        <a:defRPr sz="3200">
          <a:solidFill>
            <a:schemeClr val="tx1"/>
          </a:solidFill>
          <a:latin typeface="Helvetica" pitchFamily="34" charset="0"/>
        </a:defRPr>
      </a:lvl5pPr>
      <a:lvl6pPr marL="457200" algn="ctr" rtl="0" fontAlgn="base">
        <a:spcBef>
          <a:spcPct val="0"/>
        </a:spcBef>
        <a:spcAft>
          <a:spcPct val="0"/>
        </a:spcAft>
        <a:defRPr sz="3200">
          <a:solidFill>
            <a:schemeClr val="tx1"/>
          </a:solidFill>
          <a:latin typeface="Helvetica" pitchFamily="34" charset="0"/>
        </a:defRPr>
      </a:lvl6pPr>
      <a:lvl7pPr marL="914400" algn="ctr" rtl="0" fontAlgn="base">
        <a:spcBef>
          <a:spcPct val="0"/>
        </a:spcBef>
        <a:spcAft>
          <a:spcPct val="0"/>
        </a:spcAft>
        <a:defRPr sz="3200">
          <a:solidFill>
            <a:schemeClr val="tx1"/>
          </a:solidFill>
          <a:latin typeface="Helvetica" pitchFamily="34" charset="0"/>
        </a:defRPr>
      </a:lvl7pPr>
      <a:lvl8pPr marL="1371600" algn="ctr" rtl="0" fontAlgn="base">
        <a:spcBef>
          <a:spcPct val="0"/>
        </a:spcBef>
        <a:spcAft>
          <a:spcPct val="0"/>
        </a:spcAft>
        <a:defRPr sz="3200">
          <a:solidFill>
            <a:schemeClr val="tx1"/>
          </a:solidFill>
          <a:latin typeface="Helvetica" pitchFamily="34" charset="0"/>
        </a:defRPr>
      </a:lvl8pPr>
      <a:lvl9pPr marL="1828800" algn="ctr" rtl="0" fontAlgn="base">
        <a:spcBef>
          <a:spcPct val="0"/>
        </a:spcBef>
        <a:spcAft>
          <a:spcPct val="0"/>
        </a:spcAft>
        <a:defRPr sz="3200">
          <a:solidFill>
            <a:schemeClr val="tx1"/>
          </a:solidFill>
          <a:latin typeface="Helvetic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ctrTitle"/>
          </p:nvPr>
        </p:nvSpPr>
        <p:spPr/>
        <p:txBody>
          <a:bodyPr/>
          <a:lstStyle/>
          <a:p>
            <a:pPr eaLnBrk="1" hangingPunct="1"/>
            <a:r>
              <a:rPr lang="en-US" sz="2800" smtClean="0"/>
              <a:t>Strengthening  Health Services and Communities to Improve Lives of Women and Children in Afghanistan</a:t>
            </a:r>
          </a:p>
        </p:txBody>
      </p:sp>
      <p:sp>
        <p:nvSpPr>
          <p:cNvPr id="26626" name="Rectangle 5"/>
          <p:cNvSpPr>
            <a:spLocks noGrp="1" noChangeArrowheads="1"/>
          </p:cNvSpPr>
          <p:nvPr>
            <p:ph type="subTitle" idx="1"/>
          </p:nvPr>
        </p:nvSpPr>
        <p:spPr/>
        <p:txBody>
          <a:bodyPr/>
          <a:lstStyle/>
          <a:p>
            <a:pPr eaLnBrk="1" hangingPunct="1"/>
            <a:r>
              <a:rPr lang="en-US" smtClean="0"/>
              <a:t>Koki Agarwal</a:t>
            </a:r>
          </a:p>
          <a:p>
            <a:pPr eaLnBrk="1" hangingPunct="1"/>
            <a:r>
              <a:rPr lang="en-US" smtClean="0"/>
              <a:t>Director, USAID’s Maternal and Child Health Integrated Program</a:t>
            </a:r>
          </a:p>
          <a:p>
            <a:pPr eaLnBrk="1" hangingPunct="1"/>
            <a:r>
              <a:rPr lang="en-US" smtClean="0"/>
              <a:t>Jhpiego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8" descr="Kokis pres 1.JPG"/>
          <p:cNvPicPr>
            <a:picLocks/>
          </p:cNvPicPr>
          <p:nvPr/>
        </p:nvPicPr>
        <p:blipFill>
          <a:blip r:embed="rId2" cstate="print"/>
          <a:srcRect l="43867" b="650"/>
          <a:stretch>
            <a:fillRect/>
          </a:stretch>
        </p:blipFill>
        <p:spPr bwMode="auto">
          <a:xfrm>
            <a:off x="5867400" y="1371600"/>
            <a:ext cx="3276600" cy="3886200"/>
          </a:xfrm>
          <a:prstGeom prst="rect">
            <a:avLst/>
          </a:prstGeom>
          <a:noFill/>
          <a:ln w="9525">
            <a:noFill/>
            <a:miter lim="800000"/>
            <a:headEnd/>
            <a:tailEnd/>
          </a:ln>
        </p:spPr>
      </p:pic>
      <p:sp>
        <p:nvSpPr>
          <p:cNvPr id="28674" name="Title 1"/>
          <p:cNvSpPr>
            <a:spLocks noGrp="1"/>
          </p:cNvSpPr>
          <p:nvPr>
            <p:ph type="title" idx="4294967295"/>
          </p:nvPr>
        </p:nvSpPr>
        <p:spPr/>
        <p:txBody>
          <a:bodyPr/>
          <a:lstStyle/>
          <a:p>
            <a:pPr eaLnBrk="1" hangingPunct="1"/>
            <a:r>
              <a:rPr lang="en-US" smtClean="0"/>
              <a:t>The story of Gulnaaz</a:t>
            </a:r>
          </a:p>
        </p:txBody>
      </p:sp>
      <p:pic>
        <p:nvPicPr>
          <p:cNvPr id="28675" name="Content Placeholder 5" descr="Kokis pres 2.JPG"/>
          <p:cNvPicPr>
            <a:picLocks noGrp="1"/>
          </p:cNvPicPr>
          <p:nvPr>
            <p:ph idx="4294967295"/>
          </p:nvPr>
        </p:nvPicPr>
        <p:blipFill>
          <a:blip r:embed="rId3" cstate="print"/>
          <a:srcRect l="56331" t="12068"/>
          <a:stretch>
            <a:fillRect/>
          </a:stretch>
        </p:blipFill>
        <p:spPr>
          <a:xfrm>
            <a:off x="2895600" y="1371600"/>
            <a:ext cx="2879725" cy="3886200"/>
          </a:xfrm>
        </p:spPr>
      </p:pic>
      <p:sp>
        <p:nvSpPr>
          <p:cNvPr id="4" name="Slide Number Placeholder 3"/>
          <p:cNvSpPr>
            <a:spLocks noGrp="1"/>
          </p:cNvSpPr>
          <p:nvPr>
            <p:ph type="sldNum" sz="quarter" idx="10"/>
          </p:nvPr>
        </p:nvSpPr>
        <p:spPr/>
        <p:txBody>
          <a:bodyPr/>
          <a:lstStyle/>
          <a:p>
            <a:pPr>
              <a:defRPr/>
            </a:pPr>
            <a:fld id="{5871446F-BCAD-4DEA-A263-C0DA4908474F}" type="slidenum">
              <a:rPr lang="en-US">
                <a:cs typeface="+mn-cs"/>
              </a:rPr>
              <a:pPr>
                <a:defRPr/>
              </a:pPr>
              <a:t>2</a:t>
            </a:fld>
            <a:endParaRPr lang="en-US">
              <a:cs typeface="+mn-cs"/>
            </a:endParaRPr>
          </a:p>
        </p:txBody>
      </p:sp>
      <p:pic>
        <p:nvPicPr>
          <p:cNvPr id="28677" name="Picture 6" descr="Kokis pres 4.JPG"/>
          <p:cNvPicPr>
            <a:picLocks/>
          </p:cNvPicPr>
          <p:nvPr/>
        </p:nvPicPr>
        <p:blipFill>
          <a:blip r:embed="rId4" cstate="print"/>
          <a:srcRect/>
          <a:stretch>
            <a:fillRect/>
          </a:stretch>
        </p:blipFill>
        <p:spPr bwMode="auto">
          <a:xfrm>
            <a:off x="0" y="1371600"/>
            <a:ext cx="2819400" cy="1889125"/>
          </a:xfrm>
          <a:prstGeom prst="rect">
            <a:avLst/>
          </a:prstGeom>
          <a:noFill/>
          <a:ln w="9525">
            <a:noFill/>
            <a:miter lim="800000"/>
            <a:headEnd/>
            <a:tailEnd/>
          </a:ln>
        </p:spPr>
      </p:pic>
      <p:pic>
        <p:nvPicPr>
          <p:cNvPr id="28678" name="Picture 7" descr="Kokis pres 3.JPG"/>
          <p:cNvPicPr>
            <a:picLocks/>
          </p:cNvPicPr>
          <p:nvPr/>
        </p:nvPicPr>
        <p:blipFill>
          <a:blip r:embed="rId5" cstate="print"/>
          <a:srcRect/>
          <a:stretch>
            <a:fillRect/>
          </a:stretch>
        </p:blipFill>
        <p:spPr bwMode="auto">
          <a:xfrm>
            <a:off x="0" y="3352800"/>
            <a:ext cx="2819400" cy="1889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dissolve">
                                      <p:cBhvr>
                                        <p:cTn id="7" dur="3000"/>
                                        <p:tgtEl>
                                          <p:spTgt spid="28677"/>
                                        </p:tgtEl>
                                      </p:cBhvr>
                                    </p:animEffect>
                                  </p:childTnLst>
                                </p:cTn>
                              </p:par>
                            </p:childTnLst>
                          </p:cTn>
                        </p:par>
                        <p:par>
                          <p:cTn id="8" fill="hold">
                            <p:stCondLst>
                              <p:cond delay="3000"/>
                            </p:stCondLst>
                            <p:childTnLst>
                              <p:par>
                                <p:cTn id="9" presetID="9" presetClass="entr" presetSubtype="0" fill="hold" nodeType="afterEffect">
                                  <p:stCondLst>
                                    <p:cond delay="5000"/>
                                  </p:stCondLst>
                                  <p:childTnLst>
                                    <p:set>
                                      <p:cBhvr>
                                        <p:cTn id="10" dur="1" fill="hold">
                                          <p:stCondLst>
                                            <p:cond delay="0"/>
                                          </p:stCondLst>
                                        </p:cTn>
                                        <p:tgtEl>
                                          <p:spTgt spid="28678"/>
                                        </p:tgtEl>
                                        <p:attrNameLst>
                                          <p:attrName>style.visibility</p:attrName>
                                        </p:attrNameLst>
                                      </p:cBhvr>
                                      <p:to>
                                        <p:strVal val="visible"/>
                                      </p:to>
                                    </p:set>
                                    <p:animEffect transition="in" filter="dissolve">
                                      <p:cBhvr>
                                        <p:cTn id="11" dur="3000"/>
                                        <p:tgtEl>
                                          <p:spTgt spid="28678"/>
                                        </p:tgtEl>
                                      </p:cBhvr>
                                    </p:animEffect>
                                  </p:childTnLst>
                                </p:cTn>
                              </p:par>
                            </p:childTnLst>
                          </p:cTn>
                        </p:par>
                        <p:par>
                          <p:cTn id="12" fill="hold">
                            <p:stCondLst>
                              <p:cond delay="11000"/>
                            </p:stCondLst>
                            <p:childTnLst>
                              <p:par>
                                <p:cTn id="13" presetID="9" presetClass="entr" presetSubtype="0" fill="hold" nodeType="afterEffect">
                                  <p:stCondLst>
                                    <p:cond delay="5000"/>
                                  </p:stCondLst>
                                  <p:childTnLst>
                                    <p:set>
                                      <p:cBhvr>
                                        <p:cTn id="14" dur="1" fill="hold">
                                          <p:stCondLst>
                                            <p:cond delay="0"/>
                                          </p:stCondLst>
                                        </p:cTn>
                                        <p:tgtEl>
                                          <p:spTgt spid="28675"/>
                                        </p:tgtEl>
                                        <p:attrNameLst>
                                          <p:attrName>style.visibility</p:attrName>
                                        </p:attrNameLst>
                                      </p:cBhvr>
                                      <p:to>
                                        <p:strVal val="visible"/>
                                      </p:to>
                                    </p:set>
                                    <p:animEffect transition="in" filter="dissolve">
                                      <p:cBhvr>
                                        <p:cTn id="15" dur="3000"/>
                                        <p:tgtEl>
                                          <p:spTgt spid="28675"/>
                                        </p:tgtEl>
                                      </p:cBhvr>
                                    </p:animEffect>
                                  </p:childTnLst>
                                </p:cTn>
                              </p:par>
                            </p:childTnLst>
                          </p:cTn>
                        </p:par>
                        <p:par>
                          <p:cTn id="16" fill="hold">
                            <p:stCondLst>
                              <p:cond delay="19000"/>
                            </p:stCondLst>
                            <p:childTnLst>
                              <p:par>
                                <p:cTn id="17" presetID="9" presetClass="entr" presetSubtype="0" fill="hold" nodeType="afterEffect">
                                  <p:stCondLst>
                                    <p:cond delay="5000"/>
                                  </p:stCondLst>
                                  <p:childTnLst>
                                    <p:set>
                                      <p:cBhvr>
                                        <p:cTn id="18" dur="1" fill="hold">
                                          <p:stCondLst>
                                            <p:cond delay="0"/>
                                          </p:stCondLst>
                                        </p:cTn>
                                        <p:tgtEl>
                                          <p:spTgt spid="28673"/>
                                        </p:tgtEl>
                                        <p:attrNameLst>
                                          <p:attrName>style.visibility</p:attrName>
                                        </p:attrNameLst>
                                      </p:cBhvr>
                                      <p:to>
                                        <p:strVal val="visible"/>
                                      </p:to>
                                    </p:set>
                                    <p:animEffect transition="in" filter="dissolve">
                                      <p:cBhvr>
                                        <p:cTn id="19" dur="3000"/>
                                        <p:tgtEl>
                                          <p:spTgt spid="2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pPr eaLnBrk="1" hangingPunct="1"/>
            <a:r>
              <a:rPr lang="en-US" smtClean="0"/>
              <a:t>Afghanistan in 2002</a:t>
            </a:r>
          </a:p>
        </p:txBody>
      </p:sp>
      <p:sp>
        <p:nvSpPr>
          <p:cNvPr id="29698" name="Rectangle 3"/>
          <p:cNvSpPr>
            <a:spLocks noGrp="1" noChangeArrowheads="1"/>
          </p:cNvSpPr>
          <p:nvPr>
            <p:ph type="body" idx="4294967295"/>
          </p:nvPr>
        </p:nvSpPr>
        <p:spPr/>
        <p:txBody>
          <a:bodyPr/>
          <a:lstStyle/>
          <a:p>
            <a:r>
              <a:rPr lang="en-US" smtClean="0"/>
              <a:t>Country with the second highest maternal death ratio in the world—1,600 per 100,000 live births</a:t>
            </a:r>
          </a:p>
          <a:p>
            <a:r>
              <a:rPr lang="en-US" smtClean="0"/>
              <a:t>There were only 467 midwives for a country with a population of 21 million</a:t>
            </a:r>
          </a:p>
          <a:p>
            <a:r>
              <a:rPr lang="en-US" smtClean="0"/>
              <a:t>No health policies, guidelines and training for several years</a:t>
            </a:r>
          </a:p>
          <a:p>
            <a:r>
              <a:rPr lang="en-US" smtClean="0"/>
              <a:t>No community engagement or ownership of health programs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mtClean="0"/>
              <a:t>The Response</a:t>
            </a:r>
          </a:p>
        </p:txBody>
      </p:sp>
      <p:sp>
        <p:nvSpPr>
          <p:cNvPr id="30722" name="Content Placeholder 2"/>
          <p:cNvSpPr>
            <a:spLocks noGrp="1"/>
          </p:cNvSpPr>
          <p:nvPr>
            <p:ph idx="4294967295"/>
          </p:nvPr>
        </p:nvSpPr>
        <p:spPr>
          <a:xfrm>
            <a:off x="457200" y="1371600"/>
            <a:ext cx="8229600" cy="4114800"/>
          </a:xfrm>
        </p:spPr>
        <p:txBody>
          <a:bodyPr/>
          <a:lstStyle/>
          <a:p>
            <a:r>
              <a:rPr lang="en-US" sz="2700" dirty="0" smtClean="0"/>
              <a:t>Strengthened health system with USAID-funding</a:t>
            </a:r>
          </a:p>
          <a:p>
            <a:r>
              <a:rPr lang="en-US" sz="2700" dirty="0" smtClean="0"/>
              <a:t>Supported Ministry of Health to set a new standard:</a:t>
            </a:r>
          </a:p>
          <a:p>
            <a:pPr lvl="1"/>
            <a:r>
              <a:rPr lang="en-US" sz="2300" dirty="0" smtClean="0"/>
              <a:t>Revised and improved guidelines, policies and training</a:t>
            </a:r>
          </a:p>
          <a:p>
            <a:pPr lvl="1"/>
            <a:r>
              <a:rPr lang="en-US" sz="2300" dirty="0" smtClean="0"/>
              <a:t>Built a community response to maternal deaths</a:t>
            </a:r>
          </a:p>
          <a:p>
            <a:pPr lvl="1"/>
            <a:r>
              <a:rPr lang="en-US" sz="2300" dirty="0" smtClean="0"/>
              <a:t>Provided basic package of integrated services at the primary care level through NGOs</a:t>
            </a:r>
          </a:p>
          <a:p>
            <a:pPr lvl="1"/>
            <a:r>
              <a:rPr lang="en-US" sz="2300" dirty="0" smtClean="0"/>
              <a:t>Increased significantly coverage of midwifery services across country and use of skilled attendants at births, from 8% to 19% in just four years</a:t>
            </a:r>
          </a:p>
        </p:txBody>
      </p:sp>
      <p:sp>
        <p:nvSpPr>
          <p:cNvPr id="4" name="Slide Number Placeholder 3"/>
          <p:cNvSpPr>
            <a:spLocks noGrp="1"/>
          </p:cNvSpPr>
          <p:nvPr>
            <p:ph type="sldNum" sz="quarter" idx="10"/>
          </p:nvPr>
        </p:nvSpPr>
        <p:spPr/>
        <p:txBody>
          <a:bodyPr/>
          <a:lstStyle/>
          <a:p>
            <a:pPr>
              <a:defRPr/>
            </a:pPr>
            <a:fld id="{5E09A50D-8464-42B5-BED3-F01FA62E00F3}" type="slidenum">
              <a:rPr lang="en-US">
                <a:cs typeface="+mn-cs"/>
              </a:rPr>
              <a:pPr>
                <a:defRPr/>
              </a:pPr>
              <a:t>4</a:t>
            </a:fld>
            <a:endParaRPr lang="en-US">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3"/>
          <p:cNvSpPr>
            <a:spLocks noGrp="1" noChangeArrowheads="1"/>
          </p:cNvSpPr>
          <p:nvPr>
            <p:ph type="body" idx="4294967295"/>
          </p:nvPr>
        </p:nvSpPr>
        <p:spPr>
          <a:xfrm>
            <a:off x="457200" y="1981200"/>
            <a:ext cx="3733800" cy="4114800"/>
          </a:xfrm>
        </p:spPr>
        <p:txBody>
          <a:bodyPr/>
          <a:lstStyle/>
          <a:p>
            <a:pPr marL="347663" indent="-347663">
              <a:lnSpc>
                <a:spcPct val="80000"/>
              </a:lnSpc>
            </a:pPr>
            <a:r>
              <a:rPr lang="en-US" sz="2400" smtClean="0"/>
              <a:t>Founded on the following principles:</a:t>
            </a:r>
          </a:p>
          <a:p>
            <a:pPr marL="747713" lvl="1">
              <a:lnSpc>
                <a:spcPct val="80000"/>
              </a:lnSpc>
            </a:pPr>
            <a:r>
              <a:rPr lang="en-US" sz="2000" i="1" smtClean="0"/>
              <a:t>Encouraging local ownership of health care delivery and an investment in country-led plans</a:t>
            </a:r>
          </a:p>
          <a:p>
            <a:pPr marL="747713" lvl="1">
              <a:lnSpc>
                <a:spcPct val="80000"/>
              </a:lnSpc>
            </a:pPr>
            <a:r>
              <a:rPr lang="en-US" sz="2000" i="1" smtClean="0"/>
              <a:t>Developing the ability of local NGOs, the Afghan Midwives Association and other Afghan organizations to deliver and support quality health care services</a:t>
            </a:r>
            <a:endParaRPr lang="en-US" smtClean="0"/>
          </a:p>
        </p:txBody>
      </p:sp>
      <p:pic>
        <p:nvPicPr>
          <p:cNvPr id="33794" name="Picture 5" descr="shurah.JPG"/>
          <p:cNvPicPr>
            <a:picLocks noChangeAspect="1"/>
          </p:cNvPicPr>
          <p:nvPr/>
        </p:nvPicPr>
        <p:blipFill>
          <a:blip r:embed="rId2" cstate="print"/>
          <a:srcRect/>
          <a:stretch>
            <a:fillRect/>
          </a:stretch>
        </p:blipFill>
        <p:spPr bwMode="auto">
          <a:xfrm>
            <a:off x="4572000" y="2057400"/>
            <a:ext cx="4165600" cy="3124200"/>
          </a:xfrm>
          <a:prstGeom prst="rect">
            <a:avLst/>
          </a:prstGeom>
          <a:noFill/>
          <a:ln w="12700">
            <a:solidFill>
              <a:srgbClr val="000000"/>
            </a:solidFill>
            <a:miter lim="800000"/>
            <a:headEnd/>
            <a:tailEnd/>
          </a:ln>
        </p:spPr>
      </p:pic>
      <p:pic>
        <p:nvPicPr>
          <p:cNvPr id="33795" name="Picture 4" descr="HSSP logo.JPG"/>
          <p:cNvPicPr>
            <a:picLocks noChangeAspect="1"/>
          </p:cNvPicPr>
          <p:nvPr/>
        </p:nvPicPr>
        <p:blipFill>
          <a:blip r:embed="rId3" cstate="print"/>
          <a:srcRect/>
          <a:stretch>
            <a:fillRect/>
          </a:stretch>
        </p:blipFill>
        <p:spPr bwMode="auto">
          <a:xfrm>
            <a:off x="6858000" y="381000"/>
            <a:ext cx="1887538" cy="590550"/>
          </a:xfrm>
          <a:prstGeom prst="rect">
            <a:avLst/>
          </a:prstGeom>
          <a:noFill/>
          <a:ln w="9525">
            <a:noFill/>
            <a:miter lim="800000"/>
            <a:headEnd/>
            <a:tailEnd/>
          </a:ln>
        </p:spPr>
      </p:pic>
      <p:pic>
        <p:nvPicPr>
          <p:cNvPr id="33796" name="Picture 8" descr="Horizontal_RGB_600"/>
          <p:cNvPicPr>
            <a:picLocks noChangeAspect="1" noChangeArrowheads="1"/>
          </p:cNvPicPr>
          <p:nvPr/>
        </p:nvPicPr>
        <p:blipFill>
          <a:blip r:embed="rId4" cstate="print"/>
          <a:srcRect/>
          <a:stretch>
            <a:fillRect/>
          </a:stretch>
        </p:blipFill>
        <p:spPr bwMode="auto">
          <a:xfrm>
            <a:off x="304800" y="304800"/>
            <a:ext cx="2519363" cy="750888"/>
          </a:xfrm>
          <a:prstGeom prst="rect">
            <a:avLst/>
          </a:prstGeom>
          <a:noFill/>
          <a:ln w="9525">
            <a:noFill/>
            <a:miter lim="800000"/>
            <a:headEnd/>
            <a:tailEnd/>
          </a:ln>
        </p:spPr>
      </p:pic>
      <p:sp>
        <p:nvSpPr>
          <p:cNvPr id="33797" name="Rectangle 2"/>
          <p:cNvSpPr>
            <a:spLocks noChangeArrowheads="1"/>
          </p:cNvSpPr>
          <p:nvPr/>
        </p:nvSpPr>
        <p:spPr bwMode="auto">
          <a:xfrm>
            <a:off x="457200" y="990600"/>
            <a:ext cx="8229600" cy="1143000"/>
          </a:xfrm>
          <a:prstGeom prst="rect">
            <a:avLst/>
          </a:prstGeom>
          <a:noFill/>
          <a:ln w="9525">
            <a:noFill/>
            <a:miter lim="800000"/>
            <a:headEnd/>
            <a:tailEnd/>
          </a:ln>
        </p:spPr>
        <p:txBody>
          <a:bodyPr anchor="ctr"/>
          <a:lstStyle/>
          <a:p>
            <a:pPr algn="ctr"/>
            <a:r>
              <a:rPr lang="en-US" sz="3200">
                <a:latin typeface="Helvetica" pitchFamily="34" charset="0"/>
              </a:rPr>
              <a:t>The Health Services Support Project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3"/>
          <p:cNvSpPr>
            <a:spLocks noGrp="1" noChangeArrowheads="1"/>
          </p:cNvSpPr>
          <p:nvPr>
            <p:ph type="body" idx="4294967295"/>
          </p:nvPr>
        </p:nvSpPr>
        <p:spPr>
          <a:xfrm>
            <a:off x="457200" y="2057400"/>
            <a:ext cx="4267200" cy="4114800"/>
          </a:xfrm>
        </p:spPr>
        <p:txBody>
          <a:bodyPr/>
          <a:lstStyle/>
          <a:p>
            <a:r>
              <a:rPr lang="en-US" sz="2000" i="1" dirty="0" smtClean="0"/>
              <a:t>Building the capacity of the MoH to develop and implement policies and standards</a:t>
            </a:r>
          </a:p>
          <a:p>
            <a:r>
              <a:rPr lang="en-US" sz="2000" i="1" dirty="0" smtClean="0"/>
              <a:t>Strengthening health care systems: trained health worker has skills, incentives, equipment to deliver the care people need </a:t>
            </a:r>
          </a:p>
          <a:p>
            <a:r>
              <a:rPr lang="en-US" sz="2000" i="1" dirty="0" smtClean="0"/>
              <a:t>Women- and girl-centered approach to benefit families and communities</a:t>
            </a:r>
          </a:p>
          <a:p>
            <a:endParaRPr lang="en-US" sz="2000" dirty="0" smtClean="0"/>
          </a:p>
        </p:txBody>
      </p:sp>
      <p:pic>
        <p:nvPicPr>
          <p:cNvPr id="34819" name="Picture 4" descr="HSSP logo.JPG"/>
          <p:cNvPicPr>
            <a:picLocks noChangeAspect="1"/>
          </p:cNvPicPr>
          <p:nvPr/>
        </p:nvPicPr>
        <p:blipFill>
          <a:blip r:embed="rId3" cstate="print"/>
          <a:srcRect/>
          <a:stretch>
            <a:fillRect/>
          </a:stretch>
        </p:blipFill>
        <p:spPr bwMode="auto">
          <a:xfrm>
            <a:off x="6858000" y="381000"/>
            <a:ext cx="1887538" cy="590550"/>
          </a:xfrm>
          <a:prstGeom prst="rect">
            <a:avLst/>
          </a:prstGeom>
          <a:noFill/>
          <a:ln w="9525">
            <a:noFill/>
            <a:miter lim="800000"/>
            <a:headEnd/>
            <a:tailEnd/>
          </a:ln>
        </p:spPr>
      </p:pic>
      <p:pic>
        <p:nvPicPr>
          <p:cNvPr id="34820" name="Picture 8" descr="Horizontal_RGB_600"/>
          <p:cNvPicPr>
            <a:picLocks noChangeAspect="1" noChangeArrowheads="1"/>
          </p:cNvPicPr>
          <p:nvPr/>
        </p:nvPicPr>
        <p:blipFill>
          <a:blip r:embed="rId4" cstate="print"/>
          <a:srcRect/>
          <a:stretch>
            <a:fillRect/>
          </a:stretch>
        </p:blipFill>
        <p:spPr bwMode="auto">
          <a:xfrm>
            <a:off x="304800" y="304800"/>
            <a:ext cx="2519363" cy="750888"/>
          </a:xfrm>
          <a:prstGeom prst="rect">
            <a:avLst/>
          </a:prstGeom>
          <a:noFill/>
          <a:ln w="9525">
            <a:noFill/>
            <a:miter lim="800000"/>
            <a:headEnd/>
            <a:tailEnd/>
          </a:ln>
        </p:spPr>
      </p:pic>
      <p:sp>
        <p:nvSpPr>
          <p:cNvPr id="34821" name="Rectangle 2"/>
          <p:cNvSpPr>
            <a:spLocks noChangeArrowheads="1"/>
          </p:cNvSpPr>
          <p:nvPr/>
        </p:nvSpPr>
        <p:spPr bwMode="auto">
          <a:xfrm>
            <a:off x="457200" y="990600"/>
            <a:ext cx="8229600" cy="1143000"/>
          </a:xfrm>
          <a:prstGeom prst="rect">
            <a:avLst/>
          </a:prstGeom>
          <a:noFill/>
          <a:ln w="9525">
            <a:noFill/>
            <a:miter lim="800000"/>
            <a:headEnd/>
            <a:tailEnd/>
          </a:ln>
        </p:spPr>
        <p:txBody>
          <a:bodyPr anchor="ctr"/>
          <a:lstStyle/>
          <a:p>
            <a:pPr algn="ctr"/>
            <a:r>
              <a:rPr lang="en-US" sz="3200">
                <a:latin typeface="Helvetica" pitchFamily="34" charset="0"/>
              </a:rPr>
              <a:t>The Health Services Support Project </a:t>
            </a:r>
          </a:p>
        </p:txBody>
      </p:sp>
      <p:pic>
        <p:nvPicPr>
          <p:cNvPr id="34823" name="Picture 5" descr="pres 7.JPG"/>
          <p:cNvPicPr>
            <a:picLocks/>
          </p:cNvPicPr>
          <p:nvPr/>
        </p:nvPicPr>
        <p:blipFill>
          <a:blip r:embed="rId5" cstate="print"/>
          <a:srcRect/>
          <a:stretch>
            <a:fillRect/>
          </a:stretch>
        </p:blipFill>
        <p:spPr bwMode="auto">
          <a:xfrm>
            <a:off x="5105400" y="2133600"/>
            <a:ext cx="3505200" cy="2349500"/>
          </a:xfrm>
          <a:prstGeom prst="rect">
            <a:avLst/>
          </a:prstGeom>
          <a:noFill/>
          <a:ln w="12700">
            <a:solidFill>
              <a:srgbClr val="00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Results: A Multiplier Effect</a:t>
            </a:r>
          </a:p>
        </p:txBody>
      </p:sp>
      <p:sp>
        <p:nvSpPr>
          <p:cNvPr id="45059" name="Rectangle 3"/>
          <p:cNvSpPr>
            <a:spLocks noGrp="1" noChangeArrowheads="1"/>
          </p:cNvSpPr>
          <p:nvPr>
            <p:ph type="body" idx="1"/>
          </p:nvPr>
        </p:nvSpPr>
        <p:spPr/>
        <p:txBody>
          <a:bodyPr/>
          <a:lstStyle/>
          <a:p>
            <a:pPr marL="0" indent="0">
              <a:buFont typeface="Wingdings" pitchFamily="2" charset="2"/>
              <a:buNone/>
            </a:pPr>
            <a:r>
              <a:rPr lang="en-US" dirty="0" err="1" smtClean="0"/>
              <a:t>Jhpiego</a:t>
            </a:r>
            <a:r>
              <a:rPr lang="en-US" dirty="0" smtClean="0"/>
              <a:t> assisted the Ministry of Public Health in adapting maternal and newborn health strategies for its use (community-based approaches, PPFP, Midwifery education, Quality Assurance  Stds). </a:t>
            </a:r>
            <a:br>
              <a:rPr lang="en-US" dirty="0" smtClean="0"/>
            </a:br>
            <a:endParaRPr lang="en-US" dirty="0" smtClean="0"/>
          </a:p>
          <a:p>
            <a:pPr marL="0" indent="0">
              <a:buFont typeface="Wingdings" pitchFamily="2" charset="2"/>
              <a:buNone/>
            </a:pPr>
            <a:r>
              <a:rPr lang="en-US" dirty="0" smtClean="0"/>
              <a:t>The </a:t>
            </a:r>
            <a:r>
              <a:rPr lang="en-US" dirty="0" err="1" smtClean="0"/>
              <a:t>MoPH</a:t>
            </a:r>
            <a:r>
              <a:rPr lang="en-US" dirty="0" smtClean="0"/>
              <a:t> adopted these interventions as national standards and required their use by all donors and organizations working in maternal and newborn health across Afghanistan.</a:t>
            </a:r>
          </a:p>
          <a:p>
            <a:pPr marL="0" indent="0"/>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p:txBody>
          <a:bodyPr/>
          <a:lstStyle/>
          <a:p>
            <a:pPr eaLnBrk="1" hangingPunct="1"/>
            <a:r>
              <a:rPr lang="en-US" sz="2800" smtClean="0"/>
              <a:t>Midwife Frozan Ahmad</a:t>
            </a:r>
            <a:br>
              <a:rPr lang="en-US" sz="2800" smtClean="0"/>
            </a:br>
            <a:r>
              <a:rPr lang="en-US" sz="2800" smtClean="0"/>
              <a:t>June 2010</a:t>
            </a:r>
          </a:p>
        </p:txBody>
      </p:sp>
      <p:sp>
        <p:nvSpPr>
          <p:cNvPr id="39938" name="Content Placeholder 2"/>
          <p:cNvSpPr>
            <a:spLocks noGrp="1"/>
          </p:cNvSpPr>
          <p:nvPr>
            <p:ph idx="4294967295"/>
          </p:nvPr>
        </p:nvSpPr>
        <p:spPr/>
        <p:txBody>
          <a:bodyPr/>
          <a:lstStyle/>
          <a:p>
            <a:pPr eaLnBrk="1" hangingPunct="1"/>
            <a:r>
              <a:rPr lang="en-US" sz="1800" i="1" smtClean="0"/>
              <a:t> </a:t>
            </a:r>
            <a:endParaRPr lang="en-US" sz="2000" smtClean="0"/>
          </a:p>
          <a:p>
            <a:pPr eaLnBrk="1" hangingPunct="1"/>
            <a:r>
              <a:rPr lang="en-US" sz="2000" i="1" smtClean="0"/>
              <a:t>“</a:t>
            </a:r>
          </a:p>
        </p:txBody>
      </p:sp>
      <p:sp>
        <p:nvSpPr>
          <p:cNvPr id="4" name="Slide Number Placeholder 3"/>
          <p:cNvSpPr>
            <a:spLocks noGrp="1"/>
          </p:cNvSpPr>
          <p:nvPr>
            <p:ph type="sldNum" sz="quarter" idx="10"/>
          </p:nvPr>
        </p:nvSpPr>
        <p:spPr/>
        <p:txBody>
          <a:bodyPr/>
          <a:lstStyle/>
          <a:p>
            <a:pPr>
              <a:defRPr/>
            </a:pPr>
            <a:fld id="{FADA487F-DC34-4781-9154-3D676016D8A2}" type="slidenum">
              <a:rPr lang="en-US">
                <a:cs typeface="+mn-cs"/>
              </a:rPr>
              <a:pPr>
                <a:defRPr/>
              </a:pPr>
              <a:t>8</a:t>
            </a:fld>
            <a:endParaRPr lang="en-US" dirty="0">
              <a:cs typeface="+mn-cs"/>
            </a:endParaRPr>
          </a:p>
        </p:txBody>
      </p:sp>
      <p:pic>
        <p:nvPicPr>
          <p:cNvPr id="39940" name="Picture 2" descr="D:\My Documents\My Pictures\AfghanHolt\Afghan_FAhmadi_MG_8608.jpg"/>
          <p:cNvPicPr>
            <a:picLocks noChangeAspect="1" noChangeArrowheads="1"/>
          </p:cNvPicPr>
          <p:nvPr/>
        </p:nvPicPr>
        <p:blipFill>
          <a:blip r:embed="rId2" cstate="print"/>
          <a:srcRect/>
          <a:stretch>
            <a:fillRect/>
          </a:stretch>
        </p:blipFill>
        <p:spPr bwMode="auto">
          <a:xfrm>
            <a:off x="228600" y="1524000"/>
            <a:ext cx="5334000" cy="3556000"/>
          </a:xfrm>
          <a:prstGeom prst="rect">
            <a:avLst/>
          </a:prstGeom>
          <a:noFill/>
          <a:ln w="12700">
            <a:solidFill>
              <a:srgbClr val="000000"/>
            </a:solidFill>
            <a:miter lim="800000"/>
            <a:headEnd/>
            <a:tailEnd/>
          </a:ln>
        </p:spPr>
      </p:pic>
      <p:sp>
        <p:nvSpPr>
          <p:cNvPr id="39941" name="Rectangle 5"/>
          <p:cNvSpPr>
            <a:spLocks noChangeArrowheads="1"/>
          </p:cNvSpPr>
          <p:nvPr/>
        </p:nvSpPr>
        <p:spPr bwMode="auto">
          <a:xfrm>
            <a:off x="5715000" y="1447800"/>
            <a:ext cx="3124200" cy="4473575"/>
          </a:xfrm>
          <a:prstGeom prst="rect">
            <a:avLst/>
          </a:prstGeom>
          <a:noFill/>
          <a:ln w="9525">
            <a:noFill/>
            <a:miter lim="800000"/>
            <a:headEnd/>
            <a:tailEnd/>
          </a:ln>
        </p:spPr>
        <p:txBody>
          <a:bodyPr>
            <a:spAutoFit/>
          </a:bodyPr>
          <a:lstStyle/>
          <a:p>
            <a:r>
              <a:rPr lang="en-US" sz="2400" i="1"/>
              <a:t>“I remember women who have died in their homes because there has been no midwife to help them deliver their babies…. </a:t>
            </a:r>
          </a:p>
          <a:p>
            <a:endParaRPr lang="en-US" sz="2400" i="1"/>
          </a:p>
          <a:p>
            <a:r>
              <a:rPr lang="en-US" sz="2400" i="1"/>
              <a:t>I really like being a midwife and being able to help women in my community.”</a:t>
            </a:r>
          </a:p>
        </p:txBody>
      </p:sp>
    </p:spTree>
  </p:cSld>
  <p:clrMapOvr>
    <a:masterClrMapping/>
  </p:clrMapOvr>
</p:sld>
</file>

<file path=ppt/theme/theme1.xml><?xml version="1.0" encoding="utf-8"?>
<a:theme xmlns:a="http://schemas.openxmlformats.org/drawingml/2006/main" name="1_Jhpiego_external">
  <a:themeElements>
    <a:clrScheme name="1_Jhpiego_external 13">
      <a:dk1>
        <a:srgbClr val="305B75"/>
      </a:dk1>
      <a:lt1>
        <a:srgbClr val="FFFFFF"/>
      </a:lt1>
      <a:dk2>
        <a:srgbClr val="FFFFFF"/>
      </a:dk2>
      <a:lt2>
        <a:srgbClr val="808080"/>
      </a:lt2>
      <a:accent1>
        <a:srgbClr val="E9804F"/>
      </a:accent1>
      <a:accent2>
        <a:srgbClr val="61B1E3"/>
      </a:accent2>
      <a:accent3>
        <a:srgbClr val="FFFFFF"/>
      </a:accent3>
      <a:accent4>
        <a:srgbClr val="274C63"/>
      </a:accent4>
      <a:accent5>
        <a:srgbClr val="F2C0B2"/>
      </a:accent5>
      <a:accent6>
        <a:srgbClr val="57A0CE"/>
      </a:accent6>
      <a:hlink>
        <a:srgbClr val="9B5A97"/>
      </a:hlink>
      <a:folHlink>
        <a:srgbClr val="99C525"/>
      </a:folHlink>
    </a:clrScheme>
    <a:fontScheme name="1_Jhpiego_externa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Jhpiego_ex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Jhpiego_ex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Jhpiego_ex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Jhpiego_ex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Jhpiego_ex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Jhpiego_ex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Jhpiego_exter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Jhpiego_ex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Jhpiego_ex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Jhpiego_ex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Jhpiego_ex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Jhpiego_ex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Jhpiego_external 13">
        <a:dk1>
          <a:srgbClr val="305B75"/>
        </a:dk1>
        <a:lt1>
          <a:srgbClr val="FFFFFF"/>
        </a:lt1>
        <a:dk2>
          <a:srgbClr val="FFFFFF"/>
        </a:dk2>
        <a:lt2>
          <a:srgbClr val="808080"/>
        </a:lt2>
        <a:accent1>
          <a:srgbClr val="E9804F"/>
        </a:accent1>
        <a:accent2>
          <a:srgbClr val="61B1E3"/>
        </a:accent2>
        <a:accent3>
          <a:srgbClr val="FFFFFF"/>
        </a:accent3>
        <a:accent4>
          <a:srgbClr val="274C63"/>
        </a:accent4>
        <a:accent5>
          <a:srgbClr val="F2C0B2"/>
        </a:accent5>
        <a:accent6>
          <a:srgbClr val="57A0CE"/>
        </a:accent6>
        <a:hlink>
          <a:srgbClr val="9B5A97"/>
        </a:hlink>
        <a:folHlink>
          <a:srgbClr val="99C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
      <a:dk1>
        <a:srgbClr val="305B75"/>
      </a:dk1>
      <a:lt1>
        <a:srgbClr val="FFFFFF"/>
      </a:lt1>
      <a:dk2>
        <a:srgbClr val="FFFFFF"/>
      </a:dk2>
      <a:lt2>
        <a:srgbClr val="808080"/>
      </a:lt2>
      <a:accent1>
        <a:srgbClr val="E9804F"/>
      </a:accent1>
      <a:accent2>
        <a:srgbClr val="61B1E3"/>
      </a:accent2>
      <a:accent3>
        <a:srgbClr val="FFFFFF"/>
      </a:accent3>
      <a:accent4>
        <a:srgbClr val="274C63"/>
      </a:accent4>
      <a:accent5>
        <a:srgbClr val="F2C0B2"/>
      </a:accent5>
      <a:accent6>
        <a:srgbClr val="57A0CE"/>
      </a:accent6>
      <a:hlink>
        <a:srgbClr val="9B5A97"/>
      </a:hlink>
      <a:folHlink>
        <a:srgbClr val="99C525"/>
      </a:folHlink>
    </a:clrScheme>
    <a:fontScheme name="1_Custom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2229</TotalTime>
  <Words>417</Words>
  <Application>Microsoft Office PowerPoint</Application>
  <PresentationFormat>On-screen Show (4:3)</PresentationFormat>
  <Paragraphs>42</Paragraphs>
  <Slides>8</Slides>
  <Notes>2</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1_Jhpiego_external</vt:lpstr>
      <vt:lpstr>1_Custom Design</vt:lpstr>
      <vt:lpstr>Strengthening  Health Services and Communities to Improve Lives of Women and Children in Afghanistan</vt:lpstr>
      <vt:lpstr>The story of Gulnaaz</vt:lpstr>
      <vt:lpstr>Afghanistan in 2002</vt:lpstr>
      <vt:lpstr>The Response</vt:lpstr>
      <vt:lpstr>PowerPoint Presentation</vt:lpstr>
      <vt:lpstr>PowerPoint Presentation</vt:lpstr>
      <vt:lpstr>Results: A Multiplier Effect</vt:lpstr>
      <vt:lpstr>Midwife Frozan Ahmad June 2010</vt:lpstr>
    </vt:vector>
  </TitlesOfParts>
  <Company>Jhpiego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Jhpiego PPT Template</dc:title>
  <dc:creator>Young Kim</dc:creator>
  <cp:lastModifiedBy>Cheryl</cp:lastModifiedBy>
  <cp:revision>82</cp:revision>
  <dcterms:created xsi:type="dcterms:W3CDTF">2008-02-29T22:34:37Z</dcterms:created>
  <dcterms:modified xsi:type="dcterms:W3CDTF">2013-08-15T15:02:57Z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Author-Affiliation">
    <vt:lpwstr>JHPIEGO</vt:lpwstr>
  </property>
  <property fmtid="{D5CDD505-2E9C-101B-9397-08002B2CF9AE}" pid="4" name="Region">
    <vt:lpwstr/>
  </property>
  <property fmtid="{D5CDD505-2E9C-101B-9397-08002B2CF9AE}" pid="5" name="Keywords0">
    <vt:lpwstr/>
  </property>
  <property fmtid="{D5CDD505-2E9C-101B-9397-08002B2CF9AE}" pid="6" name="Owner">
    <vt:lpwstr>Branding Team</vt:lpwstr>
  </property>
  <property fmtid="{D5CDD505-2E9C-101B-9397-08002B2CF9AE}" pid="7" name="Audience">
    <vt:lpwstr>Internal</vt:lpwstr>
  </property>
  <property fmtid="{D5CDD505-2E9C-101B-9397-08002B2CF9AE}" pid="8" name="Language">
    <vt:lpwstr>English</vt:lpwstr>
  </property>
  <property fmtid="{D5CDD505-2E9C-101B-9397-08002B2CF9AE}" pid="9" name="Review Date">
    <vt:lpwstr/>
  </property>
  <property fmtid="{D5CDD505-2E9C-101B-9397-08002B2CF9AE}" pid="10" name="Object Type">
    <vt:lpwstr>Presentation</vt:lpwstr>
  </property>
  <property fmtid="{D5CDD505-2E9C-101B-9397-08002B2CF9AE}" pid="11" name="Core Competency">
    <vt:lpwstr/>
  </property>
  <property fmtid="{D5CDD505-2E9C-101B-9397-08002B2CF9AE}" pid="12" name="Cadres">
    <vt:lpwstr/>
  </property>
  <property fmtid="{D5CDD505-2E9C-101B-9397-08002B2CF9AE}" pid="13" name="Status">
    <vt:lpwstr/>
  </property>
  <property fmtid="{D5CDD505-2E9C-101B-9397-08002B2CF9AE}" pid="14" name="Author0">
    <vt:lpwstr/>
  </property>
  <property fmtid="{D5CDD505-2E9C-101B-9397-08002B2CF9AE}" pid="15" name="Date">
    <vt:lpwstr/>
  </property>
  <property fmtid="{D5CDD505-2E9C-101B-9397-08002B2CF9AE}" pid="16" name="Country">
    <vt:lpwstr/>
  </property>
  <property fmtid="{D5CDD505-2E9C-101B-9397-08002B2CF9AE}" pid="17" name="Core Intervention">
    <vt:lpwstr/>
  </property>
  <property fmtid="{D5CDD505-2E9C-101B-9397-08002B2CF9AE}" pid="18" name="Core Technical Area">
    <vt:lpwstr/>
  </property>
</Properties>
</file>