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77" r:id="rId4"/>
    <p:sldId id="257" r:id="rId5"/>
    <p:sldId id="289" r:id="rId6"/>
    <p:sldId id="288" r:id="rId7"/>
    <p:sldId id="280" r:id="rId8"/>
    <p:sldId id="285" r:id="rId9"/>
    <p:sldId id="281" r:id="rId10"/>
    <p:sldId id="282" r:id="rId11"/>
    <p:sldId id="283" r:id="rId12"/>
    <p:sldId id="273" r:id="rId13"/>
    <p:sldId id="284" r:id="rId14"/>
    <p:sldId id="290" r:id="rId15"/>
    <p:sldId id="279" r:id="rId16"/>
    <p:sldId id="270" r:id="rId17"/>
    <p:sldId id="260" r:id="rId18"/>
    <p:sldId id="262" r:id="rId19"/>
    <p:sldId id="265" r:id="rId20"/>
    <p:sldId id="264" r:id="rId21"/>
    <p:sldId id="26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64" d="100"/>
          <a:sy n="64" d="100"/>
        </p:scale>
        <p:origin x="-194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3E4FB-9F0A-45A9-9ED7-35335530153A}" type="datetimeFigureOut">
              <a:rPr lang="en-US" smtClean="0"/>
              <a:pPr/>
              <a:t>08/14/2013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A1976-5122-4874-B046-CBAA0DE13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5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2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A48EC67-336B-4682-A407-58B64E19C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DABD473-A650-41B2-A947-6EA63D84D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AC2CAB0-C6F7-4EB7-AAD8-5E2B72329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32B4F9-6FB6-4F0C-A5EA-402E9FB4D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3FE4406-3143-4C84-ABC4-2D3C4FAF4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56F3D85-D973-4C91-AEE7-DEAA0295B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9AD9716-F22E-49D5-85EC-02654131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A12AC6F-A2E8-4028-ABF1-25BA152DF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38381B-2635-4ED6-A849-D55145A7B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06F1F6F-49B1-4BAD-ACB4-EDD39939C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8D2198E-56C2-45F9-A1AA-79E18B46C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2836C6-C0AA-4566-B929-58A3D7371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87C34F1-F944-4D63-84F7-103A50782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7428B2-B286-475B-A11E-33AC8C86F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610E952-C02C-47C4-A413-0227F9EC9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706124"/>
            <a:ext cx="9144000" cy="315187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NAMSlogo_red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5941818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3"/>
            <a:ext cx="9144000" cy="41148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82296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4114983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NAMSlogo_redBackground_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9144000" cy="1371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800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 b="1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3200"/>
            <a:ext cx="6172200" cy="1371600"/>
          </a:xfrm>
        </p:spPr>
        <p:txBody>
          <a:bodyPr bIns="91440" anchor="b" anchorCtr="0"/>
          <a:lstStyle>
            <a:lvl1pPr algn="l">
              <a:defRPr sz="3200" b="0" cap="none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4572207"/>
            <a:ext cx="6172200" cy="13716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-1"/>
            <a:ext cx="9144000" cy="1371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11480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NAMSlogo_redBackground_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 userDrawn="1"/>
        </p:nvSpPr>
        <p:spPr>
          <a:xfrm>
            <a:off x="174811" y="6356350"/>
            <a:ext cx="800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800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 b="1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28600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971800"/>
            <a:ext cx="3657600" cy="3436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228600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971800"/>
            <a:ext cx="3657600" cy="3436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" y="-1"/>
            <a:ext cx="9144000" cy="1371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11" name="Picture 10" descr="NAMSlogo_redBackground_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800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 b="1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9502A48-CC3E-49D8-A755-57172D2A6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4FCB91C-A698-4473-8FFE-64CC61899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D1B630A-5E8C-4E28-904E-5E088402F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757F02-410C-4FD5-935F-90C21986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61CE64D-1E8D-49EA-9246-D0557C2D3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3CCCCF-FBA7-4AE9-9697-FBC981DDC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4BD7A9-4DDC-481A-A85E-0AFF24DC1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41454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1B9DFD3-6079-486A-852B-52A7AC664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41454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86A1E-7417-473D-B401-B82CD62CFB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800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 b="1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rgbClr val="990000"/>
        </a:buClr>
        <a:buSzPct val="100000"/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990000"/>
        </a:buClr>
        <a:buSzPct val="10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990000"/>
        </a:buClr>
        <a:buSzPct val="10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990000"/>
        </a:buClr>
        <a:buSzPct val="10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990000"/>
        </a:buClr>
        <a:buSzPct val="10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f.ac.uk/FRAX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rchinte.ama-assn.org/cgi/content/short/archinternmed.2011.23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69334" y="1304925"/>
            <a:ext cx="875876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600" b="1" dirty="0" smtClean="0">
                <a:solidFill>
                  <a:srgbClr val="FFFF66"/>
                </a:solidFill>
              </a:rPr>
              <a:t>Midlife Women’s Health</a:t>
            </a:r>
            <a:endParaRPr lang="en-US" b="1" dirty="0">
              <a:solidFill>
                <a:srgbClr val="FFFF66"/>
              </a:solidFill>
            </a:endParaRPr>
          </a:p>
          <a:p>
            <a:pPr algn="ctr"/>
            <a:endParaRPr lang="en-US" sz="3600" u="sng" dirty="0">
              <a:solidFill>
                <a:srgbClr val="FFFF66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092201" y="2649538"/>
            <a:ext cx="6867878" cy="263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b="1"/>
          </a:p>
          <a:p>
            <a:pPr algn="ctr"/>
            <a:r>
              <a:rPr lang="en-US" b="1">
                <a:solidFill>
                  <a:srgbClr val="FFFFFF"/>
                </a:solidFill>
              </a:rPr>
              <a:t>  Margery Gass, MD, NCMP</a:t>
            </a:r>
          </a:p>
          <a:p>
            <a:pPr algn="ctr"/>
            <a:r>
              <a:rPr lang="en-US">
                <a:solidFill>
                  <a:srgbClr val="FFFF66"/>
                </a:solidFill>
              </a:rPr>
              <a:t>Executive Director </a:t>
            </a:r>
          </a:p>
          <a:p>
            <a:pPr algn="ctr"/>
            <a:r>
              <a:rPr lang="en-US">
                <a:solidFill>
                  <a:srgbClr val="FFFF66"/>
                </a:solidFill>
              </a:rPr>
              <a:t>The North American Menopause Society</a:t>
            </a:r>
          </a:p>
          <a:p>
            <a:pPr algn="ctr"/>
            <a:r>
              <a:rPr lang="en-US" i="1">
                <a:solidFill>
                  <a:srgbClr val="FFFFFF"/>
                </a:solidFill>
              </a:rPr>
              <a:t>Consultant, Cleveland Clinic Center for Specialized Women’s Health</a:t>
            </a:r>
          </a:p>
          <a:p>
            <a:pPr algn="ctr"/>
            <a:r>
              <a:rPr lang="en-US">
                <a:solidFill>
                  <a:srgbClr val="FFC000"/>
                </a:solidFill>
              </a:rPr>
              <a:t>Clinical Professor Case Western Reserve University School of Medicine</a:t>
            </a:r>
          </a:p>
          <a:p>
            <a:pPr algn="ctr"/>
            <a:endParaRPr lang="en-US" b="1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-1366838" y="-87788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-1366838" y="-877888"/>
            <a:ext cx="28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100"/>
              <a:t> </a:t>
            </a:r>
            <a:r>
              <a:rPr lang="en-US"/>
              <a:t> </a:t>
            </a:r>
          </a:p>
          <a:p>
            <a:pPr algn="l" eaLnBrk="0" hangingPunct="0"/>
            <a:endParaRPr lang="en-US"/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-1366838" y="-236538"/>
            <a:ext cx="2857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100"/>
              <a:t> </a:t>
            </a:r>
            <a:r>
              <a:rPr lang="en-US"/>
              <a:t> </a:t>
            </a:r>
          </a:p>
          <a:p>
            <a:pPr algn="l" eaLnBrk="0" hangingPunct="0"/>
            <a:endParaRPr lang="en-US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-1366838" y="404813"/>
            <a:ext cx="28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100"/>
              <a:t> </a:t>
            </a:r>
            <a:r>
              <a:rPr lang="en-US"/>
              <a:t> </a:t>
            </a:r>
          </a:p>
          <a:p>
            <a:pPr algn="l" eaLnBrk="0" hangingPunct="0"/>
            <a:endParaRPr lang="en-US"/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-1366838" y="1046163"/>
            <a:ext cx="28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100"/>
              <a:t> </a:t>
            </a:r>
            <a:r>
              <a:rPr lang="en-US"/>
              <a:t> </a:t>
            </a:r>
          </a:p>
          <a:p>
            <a:pPr algn="l" eaLnBrk="0" hangingPunct="0"/>
            <a:endParaRPr lang="en-US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-1366838" y="1687513"/>
            <a:ext cx="28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100"/>
              <a:t> </a:t>
            </a:r>
            <a:r>
              <a:rPr lang="en-US"/>
              <a:t> </a:t>
            </a:r>
          </a:p>
          <a:p>
            <a:pPr algn="l" eaLnBrk="0" hangingPunct="0"/>
            <a:endParaRPr lang="en-US"/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-1366838" y="2328863"/>
            <a:ext cx="28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100"/>
              <a:t> </a:t>
            </a:r>
            <a:r>
              <a:rPr lang="en-US"/>
              <a:t> </a:t>
            </a:r>
          </a:p>
          <a:p>
            <a:pPr algn="l" eaLnBrk="0" hangingPunct="0"/>
            <a:endParaRPr lang="en-US"/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-1366838" y="2970213"/>
            <a:ext cx="28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100"/>
              <a:t> </a:t>
            </a:r>
            <a:r>
              <a:rPr lang="en-US"/>
              <a:t> </a:t>
            </a:r>
          </a:p>
          <a:p>
            <a:pPr algn="l" eaLnBrk="0" hangingPunct="0"/>
            <a:endParaRPr lang="en-US"/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-1366838" y="3611563"/>
            <a:ext cx="28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100"/>
              <a:t> </a:t>
            </a:r>
            <a:r>
              <a:rPr lang="en-US"/>
              <a:t> </a:t>
            </a:r>
          </a:p>
          <a:p>
            <a:pPr algn="l" eaLnBrk="0" hangingPunct="0"/>
            <a:endParaRPr lang="en-US"/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-1366838" y="4252913"/>
            <a:ext cx="28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100"/>
              <a:t> </a:t>
            </a:r>
            <a:r>
              <a:rPr lang="en-US"/>
              <a:t> </a:t>
            </a:r>
          </a:p>
          <a:p>
            <a:pPr algn="l" eaLnBrk="0" hangingPunct="0"/>
            <a:endParaRPr lang="en-US"/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-1366838" y="4894263"/>
            <a:ext cx="28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100"/>
              <a:t> </a:t>
            </a:r>
            <a:r>
              <a:rPr lang="en-US"/>
              <a:t> </a:t>
            </a:r>
          </a:p>
          <a:p>
            <a:pPr algn="l" eaLnBrk="0" hangingPunct="0"/>
            <a:endParaRPr lang="en-US"/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-1366838" y="5535613"/>
            <a:ext cx="28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100"/>
              <a:t> </a:t>
            </a:r>
            <a:r>
              <a:rPr lang="en-US"/>
              <a:t> </a:t>
            </a:r>
          </a:p>
          <a:p>
            <a:pPr algn="l" eaLnBrk="0" hangingPunct="0"/>
            <a:endParaRPr lang="en-US"/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-1366838" y="6176963"/>
            <a:ext cx="28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100"/>
              <a:t> </a:t>
            </a:r>
            <a:r>
              <a:rPr lang="en-US"/>
              <a:t> </a:t>
            </a:r>
          </a:p>
          <a:p>
            <a:pPr algn="l" eaLnBrk="0" hangingPunct="0"/>
            <a:endParaRPr lang="en-US"/>
          </a:p>
        </p:txBody>
      </p:sp>
      <p:graphicFrame>
        <p:nvGraphicFramePr>
          <p:cNvPr id="246801" name="Group 17"/>
          <p:cNvGraphicFramePr>
            <a:graphicFrameLocks noGrp="1"/>
          </p:cNvGraphicFramePr>
          <p:nvPr/>
        </p:nvGraphicFramePr>
        <p:xfrm>
          <a:off x="-1366838" y="6818313"/>
          <a:ext cx="11879263" cy="1158875"/>
        </p:xfrm>
        <a:graphic>
          <a:graphicData uri="http://schemas.openxmlformats.org/drawingml/2006/table">
            <a:tbl>
              <a:tblPr/>
              <a:tblGrid>
                <a:gridCol w="1027113"/>
                <a:gridCol w="10852150"/>
              </a:tblGrid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  <a:r>
                        <a:rPr kumimoji="0" lang="en-US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808" name="AutoShape 24" descr="spacer"/>
          <p:cNvSpPr>
            <a:spLocks noChangeAspect="1" noChangeArrowheads="1"/>
          </p:cNvSpPr>
          <p:nvPr/>
        </p:nvSpPr>
        <p:spPr bwMode="auto">
          <a:xfrm>
            <a:off x="-1211263" y="7123113"/>
            <a:ext cx="1400176" cy="95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46810" name="Rectangle 26"/>
          <p:cNvSpPr>
            <a:spLocks noChangeArrowheads="1"/>
          </p:cNvSpPr>
          <p:nvPr/>
        </p:nvSpPr>
        <p:spPr bwMode="auto">
          <a:xfrm>
            <a:off x="381000" y="2270125"/>
            <a:ext cx="7381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cs typeface="Arial" pitchFamily="34" charset="0"/>
                <a:hlinkClick r:id="rId2"/>
              </a:rPr>
              <a:t>FRAX</a:t>
            </a:r>
            <a:r>
              <a:rPr lang="en-US" sz="2800">
                <a:solidFill>
                  <a:schemeClr val="bg1"/>
                </a:solidFill>
                <a:cs typeface="Arial" pitchFamily="34" charset="0"/>
                <a:hlinkClick r:id="rId2"/>
              </a:rPr>
              <a:t> - WHO Fracture Risk Assessment Tool</a:t>
            </a:r>
            <a:endParaRPr lang="en-US" sz="2800">
              <a:solidFill>
                <a:schemeClr val="bg1"/>
              </a:solidFill>
            </a:endParaRPr>
          </a:p>
          <a:p>
            <a:pPr algn="l" eaLnBrk="0" hangingPunct="0"/>
            <a:endParaRPr lang="en-US" sz="3200">
              <a:solidFill>
                <a:schemeClr val="bg1"/>
              </a:solidFill>
            </a:endParaRPr>
          </a:p>
        </p:txBody>
      </p:sp>
      <p:graphicFrame>
        <p:nvGraphicFramePr>
          <p:cNvPr id="246842" name="Group 58"/>
          <p:cNvGraphicFramePr>
            <a:graphicFrameLocks noGrp="1"/>
          </p:cNvGraphicFramePr>
          <p:nvPr/>
        </p:nvGraphicFramePr>
        <p:xfrm>
          <a:off x="457200" y="3551238"/>
          <a:ext cx="8458200" cy="1188720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Developed by the World Health Organization.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estimates the 10-year probability of fracture. 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833" name="Text Box 49"/>
          <p:cNvSpPr txBox="1">
            <a:spLocks noChangeArrowheads="1"/>
          </p:cNvSpPr>
          <p:nvPr/>
        </p:nvSpPr>
        <p:spPr bwMode="auto">
          <a:xfrm>
            <a:off x="914400" y="304800"/>
            <a:ext cx="7239000" cy="711200"/>
          </a:xfrm>
          <a:prstGeom prst="rect">
            <a:avLst/>
          </a:prstGeom>
          <a:noFill/>
          <a:ln w="57150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	</a:t>
            </a:r>
            <a:r>
              <a:rPr lang="en-US" sz="4000" dirty="0" smtClean="0">
                <a:solidFill>
                  <a:srgbClr val="FF0000"/>
                </a:solidFill>
              </a:rPr>
              <a:t>	Google</a:t>
            </a:r>
            <a:r>
              <a:rPr lang="en-US" sz="4000" dirty="0">
                <a:solidFill>
                  <a:srgbClr val="FF0000"/>
                </a:solidFill>
              </a:rPr>
              <a:t>	</a:t>
            </a:r>
            <a:r>
              <a:rPr lang="en-US" sz="4000" dirty="0" smtClean="0">
                <a:solidFill>
                  <a:srgbClr val="CCCC00"/>
                </a:solidFill>
              </a:rPr>
              <a:t>FRAX</a:t>
            </a:r>
            <a:endParaRPr lang="en-US" sz="4000" dirty="0">
              <a:solidFill>
                <a:srgbClr val="CCCC00"/>
              </a:solidFill>
            </a:endParaRPr>
          </a:p>
        </p:txBody>
      </p:sp>
      <p:sp>
        <p:nvSpPr>
          <p:cNvPr id="246843" name="Text Box 59"/>
          <p:cNvSpPr txBox="1">
            <a:spLocks noChangeArrowheads="1"/>
          </p:cNvSpPr>
          <p:nvPr/>
        </p:nvSpPr>
        <p:spPr bwMode="auto">
          <a:xfrm>
            <a:off x="3048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>
                <a:solidFill>
                  <a:srgbClr val="CCCC00"/>
                </a:solidFill>
                <a:cs typeface="Arial" pitchFamily="34" charset="0"/>
              </a:rPr>
              <a:t>www.shef.ac.uk/</a:t>
            </a:r>
            <a:r>
              <a:rPr lang="en-US" sz="2400" b="1" dirty="0" smtClean="0">
                <a:solidFill>
                  <a:srgbClr val="CCCC00"/>
                </a:solidFill>
                <a:cs typeface="Arial" pitchFamily="34" charset="0"/>
              </a:rPr>
              <a:t>FRAX</a:t>
            </a:r>
            <a:endParaRPr lang="en-US" sz="2400" dirty="0">
              <a:solidFill>
                <a:srgbClr val="CCCC00"/>
              </a:solidFill>
              <a:cs typeface="Arial" pitchFamily="34" charset="0"/>
            </a:endParaRPr>
          </a:p>
        </p:txBody>
      </p:sp>
      <p:sp>
        <p:nvSpPr>
          <p:cNvPr id="246844" name="Rectangle 60"/>
          <p:cNvSpPr>
            <a:spLocks noChangeArrowheads="1"/>
          </p:cNvSpPr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3"/>
            <a:ext cx="94488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8166102" y="5080000"/>
            <a:ext cx="619477" cy="4000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5.9</a:t>
            </a:r>
          </a:p>
        </p:txBody>
      </p:sp>
      <p:sp>
        <p:nvSpPr>
          <p:cNvPr id="91140" name="TextBox 3"/>
          <p:cNvSpPr txBox="1">
            <a:spLocks noChangeArrowheads="1"/>
          </p:cNvSpPr>
          <p:nvPr/>
        </p:nvSpPr>
        <p:spPr bwMode="auto">
          <a:xfrm>
            <a:off x="8173156" y="5595938"/>
            <a:ext cx="619478" cy="4000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0.6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52400" y="268069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FFFF66"/>
                </a:solidFill>
                <a:cs typeface="Times New Roman" pitchFamily="18" charset="0"/>
              </a:rPr>
              <a:t>Hormone Therapy</a:t>
            </a:r>
            <a:endParaRPr lang="en-US" sz="3600" b="1" dirty="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113667" name="Line 3"/>
          <p:cNvSpPr>
            <a:spLocks noChangeShapeType="1"/>
          </p:cNvSpPr>
          <p:nvPr/>
        </p:nvSpPr>
        <p:spPr bwMode="auto">
          <a:xfrm>
            <a:off x="33868" y="1139825"/>
            <a:ext cx="9110133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762000" y="347345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9488" eaLnBrk="1" hangingPunct="1">
              <a:spcBef>
                <a:spcPct val="50000"/>
              </a:spcBef>
            </a:pPr>
            <a:endParaRPr lang="es-ES" sz="1900">
              <a:solidFill>
                <a:srgbClr val="000000"/>
              </a:solidFill>
            </a:endParaRPr>
          </a:p>
        </p:txBody>
      </p:sp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8120944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 The Women’s Health Initiative has given us 20 	years of research in postmenopausal health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 Hormone therapy is a viable option for 	treatment of menopausal symptoms  in 	healthy early postmenopausal women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 Hormone therapy is not recommended for 	long-term use to prevent chronic diseases of 	aging</a:t>
            </a:r>
            <a:endParaRPr lang="en-US" sz="2800" dirty="0" smtClean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Line 3"/>
          <p:cNvSpPr>
            <a:spLocks noChangeShapeType="1"/>
          </p:cNvSpPr>
          <p:nvPr/>
        </p:nvSpPr>
        <p:spPr bwMode="auto">
          <a:xfrm>
            <a:off x="33868" y="1228725"/>
            <a:ext cx="9110133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762000" y="347345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9488" eaLnBrk="1" hangingPunct="1">
              <a:spcBef>
                <a:spcPct val="50000"/>
              </a:spcBef>
            </a:pPr>
            <a:endParaRPr lang="es-ES" sz="1900">
              <a:solidFill>
                <a:srgbClr val="000000"/>
              </a:solidFill>
            </a:endParaRPr>
          </a:p>
        </p:txBody>
      </p:sp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716845" y="1766890"/>
            <a:ext cx="835095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FF"/>
                </a:solidFill>
              </a:rPr>
              <a:t>  Rigorous </a:t>
            </a:r>
            <a:r>
              <a:rPr lang="en-US" sz="2800" dirty="0">
                <a:solidFill>
                  <a:srgbClr val="FFFFFF"/>
                </a:solidFill>
              </a:rPr>
              <a:t>approval </a:t>
            </a:r>
            <a:r>
              <a:rPr lang="en-US" sz="2800" dirty="0" smtClean="0">
                <a:solidFill>
                  <a:srgbClr val="FFFFFF"/>
                </a:solidFill>
              </a:rPr>
              <a:t>process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FF"/>
                </a:solidFill>
              </a:rPr>
              <a:t> Ongoing monitoring of products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FF"/>
                </a:solidFill>
              </a:rPr>
              <a:t> Evidenced-based statements on benefits and 	risks for both the clinician and the patient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9573" name="Rectangle 2"/>
          <p:cNvSpPr>
            <a:spLocks noChangeArrowheads="1"/>
          </p:cNvSpPr>
          <p:nvPr/>
        </p:nvSpPr>
        <p:spPr bwMode="auto">
          <a:xfrm>
            <a:off x="152400" y="31498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66"/>
                </a:solidFill>
                <a:cs typeface="Times New Roman" pitchFamily="18" charset="0"/>
              </a:rPr>
              <a:t>Medical Societies Recommend </a:t>
            </a:r>
            <a:r>
              <a:rPr lang="en-US" sz="2800" b="1" dirty="0">
                <a:solidFill>
                  <a:srgbClr val="FFFF66"/>
                </a:solidFill>
                <a:cs typeface="Times New Roman" pitchFamily="18" charset="0"/>
              </a:rPr>
              <a:t>FDA-Approved HT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52400" y="268069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FFFF66"/>
                </a:solidFill>
                <a:cs typeface="Times New Roman" pitchFamily="18" charset="0"/>
              </a:rPr>
              <a:t>Scope of the Problem</a:t>
            </a:r>
            <a:endParaRPr lang="en-US" sz="3600" b="1" dirty="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113667" name="Line 3"/>
          <p:cNvSpPr>
            <a:spLocks noChangeShapeType="1"/>
          </p:cNvSpPr>
          <p:nvPr/>
        </p:nvSpPr>
        <p:spPr bwMode="auto">
          <a:xfrm>
            <a:off x="33868" y="1139825"/>
            <a:ext cx="9110133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762000" y="347345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9488" eaLnBrk="1" hangingPunct="1">
              <a:spcBef>
                <a:spcPct val="50000"/>
              </a:spcBef>
            </a:pPr>
            <a:endParaRPr lang="es-ES" sz="1900">
              <a:solidFill>
                <a:srgbClr val="000000"/>
              </a:solidFill>
            </a:endParaRPr>
          </a:p>
        </p:txBody>
      </p:sp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609600" y="1859846"/>
            <a:ext cx="8120944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 The FDA estimated that by 2003 there were 30 	million compounded prescriptions written 	every year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 Hormone prescriptions were among the top 3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 “Natural”    “Safe”   “Anti-aging”   -  No Data</a:t>
            </a:r>
            <a:endParaRPr lang="en-US" sz="2800" dirty="0" smtClean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Line 3"/>
          <p:cNvSpPr>
            <a:spLocks noChangeShapeType="1"/>
          </p:cNvSpPr>
          <p:nvPr/>
        </p:nvSpPr>
        <p:spPr bwMode="auto">
          <a:xfrm>
            <a:off x="33868" y="1139825"/>
            <a:ext cx="9110133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4" name="Text Box 5"/>
          <p:cNvSpPr txBox="1">
            <a:spLocks noChangeArrowheads="1"/>
          </p:cNvSpPr>
          <p:nvPr/>
        </p:nvSpPr>
        <p:spPr bwMode="auto">
          <a:xfrm>
            <a:off x="762000" y="347345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9488" eaLnBrk="1" hangingPunct="1">
              <a:spcBef>
                <a:spcPct val="50000"/>
              </a:spcBef>
            </a:pPr>
            <a:endParaRPr lang="es-ES" sz="1900">
              <a:solidFill>
                <a:srgbClr val="000000"/>
              </a:solidFill>
            </a:endParaRPr>
          </a:p>
        </p:txBody>
      </p:sp>
      <p:sp>
        <p:nvSpPr>
          <p:cNvPr id="112645" name="Text Box 6"/>
          <p:cNvSpPr txBox="1">
            <a:spLocks noChangeArrowheads="1"/>
          </p:cNvSpPr>
          <p:nvPr/>
        </p:nvSpPr>
        <p:spPr bwMode="auto">
          <a:xfrm>
            <a:off x="413457" y="1398589"/>
            <a:ext cx="8281811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FFFF"/>
                </a:solidFill>
              </a:rPr>
              <a:t>Frequently associated with: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No studies on efficacy or </a:t>
            </a:r>
            <a:r>
              <a:rPr lang="en-US" sz="2400" dirty="0" smtClean="0">
                <a:solidFill>
                  <a:srgbClr val="FFFFFF"/>
                </a:solidFill>
              </a:rPr>
              <a:t>safety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No ongoing monitoring for quality control, purity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No consumer information on risks &amp; benefits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Unsubstantiated health claims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Salivary hormone </a:t>
            </a:r>
            <a:r>
              <a:rPr lang="en-US" sz="2400" dirty="0" smtClean="0">
                <a:solidFill>
                  <a:srgbClr val="FFFFFF"/>
                </a:solidFill>
              </a:rPr>
              <a:t>testing not approved for this purpose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646" name="Rectangle 8"/>
          <p:cNvSpPr>
            <a:spLocks noChangeArrowheads="1"/>
          </p:cNvSpPr>
          <p:nvPr/>
        </p:nvSpPr>
        <p:spPr bwMode="auto">
          <a:xfrm>
            <a:off x="304800" y="6248403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66"/>
                </a:solidFill>
              </a:rPr>
              <a:t>http://www.menopause.org/bioidentical.aspx</a:t>
            </a:r>
          </a:p>
        </p:txBody>
      </p:sp>
      <p:sp>
        <p:nvSpPr>
          <p:cNvPr id="11264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39118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66"/>
                </a:solidFill>
                <a:cs typeface="Times New Roman" pitchFamily="18" charset="0"/>
              </a:rPr>
              <a:t>Compounded Bioidentical </a:t>
            </a:r>
            <a:r>
              <a:rPr lang="en-US" sz="2800" b="1" dirty="0">
                <a:solidFill>
                  <a:srgbClr val="FFFF66"/>
                </a:solidFill>
                <a:cs typeface="Times New Roman" pitchFamily="18" charset="0"/>
              </a:rPr>
              <a:t>Hormone Therapy (BHT)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1905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= untested generics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Line 3"/>
          <p:cNvSpPr>
            <a:spLocks noChangeShapeType="1"/>
          </p:cNvSpPr>
          <p:nvPr/>
        </p:nvSpPr>
        <p:spPr bwMode="auto">
          <a:xfrm>
            <a:off x="33868" y="1139825"/>
            <a:ext cx="9110133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762000" y="347345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9488" eaLnBrk="1" hangingPunct="1">
              <a:spcBef>
                <a:spcPct val="50000"/>
              </a:spcBef>
            </a:pPr>
            <a:endParaRPr lang="es-ES" sz="1900">
              <a:solidFill>
                <a:srgbClr val="000000"/>
              </a:solidFill>
            </a:endParaRPr>
          </a:p>
        </p:txBody>
      </p:sp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413456" y="1443039"/>
            <a:ext cx="847654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There are no data about the number of compounded prescriptions being written.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Solution: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Require reports on the number of prescriptions 	filled for each product.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39118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66"/>
                </a:solidFill>
                <a:cs typeface="Times New Roman" pitchFamily="18" charset="0"/>
              </a:rPr>
              <a:t>Compounded Bioidentical </a:t>
            </a:r>
            <a:r>
              <a:rPr lang="en-US" sz="2800" b="1" dirty="0">
                <a:solidFill>
                  <a:srgbClr val="FFFF66"/>
                </a:solidFill>
                <a:cs typeface="Times New Roman" pitchFamily="18" charset="0"/>
              </a:rPr>
              <a:t>Hormone Therapy (BHT)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Line 3"/>
          <p:cNvSpPr>
            <a:spLocks noChangeShapeType="1"/>
          </p:cNvSpPr>
          <p:nvPr/>
        </p:nvSpPr>
        <p:spPr bwMode="auto">
          <a:xfrm>
            <a:off x="33868" y="1139825"/>
            <a:ext cx="9110133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762000" y="347345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9488" eaLnBrk="1" hangingPunct="1">
              <a:spcBef>
                <a:spcPct val="50000"/>
              </a:spcBef>
            </a:pPr>
            <a:endParaRPr lang="es-ES" sz="1900">
              <a:solidFill>
                <a:srgbClr val="000000"/>
              </a:solidFill>
            </a:endParaRPr>
          </a:p>
        </p:txBody>
      </p:sp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381000" y="1295400"/>
            <a:ext cx="8476544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Compounded drugs do not meet US standards for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- establishing safety and efficacy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- manufacturing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- labeling for safe use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u="sng" dirty="0" smtClean="0">
                <a:solidFill>
                  <a:schemeClr val="bg1"/>
                </a:solidFill>
              </a:rPr>
              <a:t>Solutions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 Require safety and efficacy testing for new 	combinations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 Require class labeling for patients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 Require reporting of # of prescriptions filled to 	determine if it is “manufacturing”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39118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66"/>
                </a:solidFill>
                <a:cs typeface="Times New Roman" pitchFamily="18" charset="0"/>
              </a:rPr>
              <a:t>Compounded Bioidentical </a:t>
            </a:r>
            <a:r>
              <a:rPr lang="en-US" sz="2800" b="1" dirty="0">
                <a:solidFill>
                  <a:srgbClr val="FFFF66"/>
                </a:solidFill>
                <a:cs typeface="Times New Roman" pitchFamily="18" charset="0"/>
              </a:rPr>
              <a:t>Hormone Therapy (BHT)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52400" y="39118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66"/>
                </a:solidFill>
                <a:cs typeface="Times New Roman" pitchFamily="18" charset="0"/>
              </a:rPr>
              <a:t>Compounded Bioidentical </a:t>
            </a:r>
            <a:r>
              <a:rPr lang="en-US" sz="2800" b="1" dirty="0">
                <a:solidFill>
                  <a:srgbClr val="FFFF66"/>
                </a:solidFill>
                <a:cs typeface="Times New Roman" pitchFamily="18" charset="0"/>
              </a:rPr>
              <a:t>Hormone Therapy (BHT)</a:t>
            </a:r>
          </a:p>
        </p:txBody>
      </p:sp>
      <p:sp>
        <p:nvSpPr>
          <p:cNvPr id="113667" name="Line 3"/>
          <p:cNvSpPr>
            <a:spLocks noChangeShapeType="1"/>
          </p:cNvSpPr>
          <p:nvPr/>
        </p:nvSpPr>
        <p:spPr bwMode="auto">
          <a:xfrm>
            <a:off x="33868" y="1139825"/>
            <a:ext cx="9110133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762000" y="347345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9488" eaLnBrk="1" hangingPunct="1">
              <a:spcBef>
                <a:spcPct val="50000"/>
              </a:spcBef>
            </a:pPr>
            <a:endParaRPr lang="es-ES" sz="1900">
              <a:solidFill>
                <a:srgbClr val="000000"/>
              </a:solidFill>
            </a:endParaRPr>
          </a:p>
        </p:txBody>
      </p:sp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762000" y="1859846"/>
            <a:ext cx="7968544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Not required to report problems associated with drugs they compound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Solutions: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 Require adverse event reporting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 Require all compounding pharmacies to be 	registered with the FDA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52400" y="39118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66"/>
                </a:solidFill>
                <a:cs typeface="Times New Roman" pitchFamily="18" charset="0"/>
              </a:rPr>
              <a:t>Compounded Bioidentical </a:t>
            </a:r>
            <a:r>
              <a:rPr lang="en-US" sz="2800" b="1" dirty="0">
                <a:solidFill>
                  <a:srgbClr val="FFFF66"/>
                </a:solidFill>
                <a:cs typeface="Times New Roman" pitchFamily="18" charset="0"/>
              </a:rPr>
              <a:t>Hormone Therapy (BHT)</a:t>
            </a:r>
          </a:p>
        </p:txBody>
      </p:sp>
      <p:sp>
        <p:nvSpPr>
          <p:cNvPr id="113667" name="Line 3"/>
          <p:cNvSpPr>
            <a:spLocks noChangeShapeType="1"/>
          </p:cNvSpPr>
          <p:nvPr/>
        </p:nvSpPr>
        <p:spPr bwMode="auto">
          <a:xfrm>
            <a:off x="33868" y="1139825"/>
            <a:ext cx="9110133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762000" y="347345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9488" eaLnBrk="1" hangingPunct="1">
              <a:spcBef>
                <a:spcPct val="50000"/>
              </a:spcBef>
            </a:pPr>
            <a:endParaRPr lang="es-ES" sz="1900">
              <a:solidFill>
                <a:srgbClr val="000000"/>
              </a:solidFill>
            </a:endParaRPr>
          </a:p>
        </p:txBody>
      </p:sp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762000" y="1859846"/>
            <a:ext cx="7968544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Federal legislation is critical to protect women and preserve the integrity of our healthcare system</a:t>
            </a:r>
            <a:endParaRPr lang="en-US" sz="2800" dirty="0" smtClean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Line 3"/>
          <p:cNvSpPr>
            <a:spLocks noChangeShapeType="1"/>
          </p:cNvSpPr>
          <p:nvPr/>
        </p:nvSpPr>
        <p:spPr bwMode="auto">
          <a:xfrm>
            <a:off x="33868" y="1228725"/>
            <a:ext cx="9110133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762000" y="347345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9488" eaLnBrk="1" hangingPunct="1">
              <a:spcBef>
                <a:spcPct val="50000"/>
              </a:spcBef>
            </a:pPr>
            <a:endParaRPr lang="es-ES" sz="1900">
              <a:solidFill>
                <a:srgbClr val="000000"/>
              </a:solidFill>
            </a:endParaRPr>
          </a:p>
        </p:txBody>
      </p:sp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685800" y="176689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OBESITY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09573" name="Rectangle 2"/>
          <p:cNvSpPr>
            <a:spLocks noChangeArrowheads="1"/>
          </p:cNvSpPr>
          <p:nvPr/>
        </p:nvSpPr>
        <p:spPr bwMode="auto">
          <a:xfrm>
            <a:off x="304800" y="2286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FF66"/>
                </a:solidFill>
                <a:cs typeface="Times New Roman" pitchFamily="18" charset="0"/>
              </a:rPr>
              <a:t>Where to Start?</a:t>
            </a:r>
            <a:endParaRPr lang="en-US" sz="3200" b="1" dirty="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24200" y="3733800"/>
            <a:ext cx="1905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Heart Disease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19968055">
            <a:off x="430754" y="5353835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Osteoporosis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124200" y="18288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Alzheimer’s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228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Breast Cancer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096000" y="3875782"/>
            <a:ext cx="350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Mammogram Controversy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724400" y="5715000"/>
            <a:ext cx="2743200" cy="584775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Over Testing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4" name="Heart 13"/>
          <p:cNvSpPr/>
          <p:nvPr/>
        </p:nvSpPr>
        <p:spPr bwMode="auto">
          <a:xfrm>
            <a:off x="2971800" y="3505200"/>
            <a:ext cx="2209800" cy="1752600"/>
          </a:xfrm>
          <a:prstGeom prst="hear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Hexagon 14"/>
          <p:cNvSpPr/>
          <p:nvPr/>
        </p:nvSpPr>
        <p:spPr bwMode="auto">
          <a:xfrm>
            <a:off x="685800" y="1447800"/>
            <a:ext cx="1905000" cy="1219200"/>
          </a:xfrm>
          <a:prstGeom prst="hexagon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2819400" y="1524000"/>
            <a:ext cx="2971800" cy="1600200"/>
          </a:xfrm>
          <a:prstGeom prst="cloud">
            <a:avLst/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L-Shape 16"/>
          <p:cNvSpPr/>
          <p:nvPr/>
        </p:nvSpPr>
        <p:spPr bwMode="auto">
          <a:xfrm rot="20015275">
            <a:off x="361027" y="5075146"/>
            <a:ext cx="2819400" cy="914400"/>
          </a:xfrm>
          <a:prstGeom prst="corner">
            <a:avLst>
              <a:gd name="adj1" fmla="val 55556"/>
              <a:gd name="adj2" fmla="val 50000"/>
            </a:avLst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Parallelogram 17"/>
          <p:cNvSpPr/>
          <p:nvPr/>
        </p:nvSpPr>
        <p:spPr bwMode="auto">
          <a:xfrm>
            <a:off x="5867400" y="3886200"/>
            <a:ext cx="3048000" cy="1066800"/>
          </a:xfrm>
          <a:prstGeom prst="parallelogram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Chord 18"/>
          <p:cNvSpPr/>
          <p:nvPr/>
        </p:nvSpPr>
        <p:spPr bwMode="auto">
          <a:xfrm rot="6750597">
            <a:off x="353582" y="3052126"/>
            <a:ext cx="1807434" cy="1972947"/>
          </a:xfrm>
          <a:prstGeom prst="chord">
            <a:avLst/>
          </a:prstGeom>
          <a:noFill/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Diagonal Stripe 19"/>
          <p:cNvSpPr/>
          <p:nvPr/>
        </p:nvSpPr>
        <p:spPr bwMode="auto">
          <a:xfrm rot="624773">
            <a:off x="6048829" y="1470567"/>
            <a:ext cx="2896697" cy="2460198"/>
          </a:xfrm>
          <a:prstGeom prst="diagStripe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19809701">
            <a:off x="6288663" y="1640303"/>
            <a:ext cx="228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Hormone Therapy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Line 3"/>
          <p:cNvSpPr>
            <a:spLocks noChangeShapeType="1"/>
          </p:cNvSpPr>
          <p:nvPr/>
        </p:nvSpPr>
        <p:spPr bwMode="auto">
          <a:xfrm>
            <a:off x="33868" y="1228725"/>
            <a:ext cx="9110133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762000" y="347345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9488" eaLnBrk="1" hangingPunct="1">
              <a:spcBef>
                <a:spcPct val="50000"/>
              </a:spcBef>
            </a:pPr>
            <a:endParaRPr lang="es-ES" sz="1900">
              <a:solidFill>
                <a:srgbClr val="000000"/>
              </a:solidFill>
            </a:endParaRPr>
          </a:p>
        </p:txBody>
      </p:sp>
      <p:sp>
        <p:nvSpPr>
          <p:cNvPr id="109573" name="Rectangle 2"/>
          <p:cNvSpPr>
            <a:spLocks noChangeArrowheads="1"/>
          </p:cNvSpPr>
          <p:nvPr/>
        </p:nvSpPr>
        <p:spPr bwMode="auto">
          <a:xfrm>
            <a:off x="304800" y="282714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FF66"/>
                </a:solidFill>
                <a:cs typeface="Times New Roman" pitchFamily="18" charset="0"/>
              </a:rPr>
              <a:t>The Rest of the Story</a:t>
            </a:r>
            <a:endParaRPr lang="en-US" sz="4000" b="1" dirty="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26846" y="2077235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Osteoporosis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276600" y="3124200"/>
            <a:ext cx="2743200" cy="584775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Over Testing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7" name="L-Shape 16"/>
          <p:cNvSpPr/>
          <p:nvPr/>
        </p:nvSpPr>
        <p:spPr bwMode="auto">
          <a:xfrm>
            <a:off x="3200400" y="1752600"/>
            <a:ext cx="2819400" cy="914400"/>
          </a:xfrm>
          <a:prstGeom prst="corner">
            <a:avLst>
              <a:gd name="adj1" fmla="val 55556"/>
              <a:gd name="adj2" fmla="val 50000"/>
            </a:avLst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Diagonal Stripe 19"/>
          <p:cNvSpPr/>
          <p:nvPr/>
        </p:nvSpPr>
        <p:spPr bwMode="auto">
          <a:xfrm rot="2492283">
            <a:off x="3088087" y="3868941"/>
            <a:ext cx="2914149" cy="2581589"/>
          </a:xfrm>
          <a:prstGeom prst="diagStripe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505200" y="4104382"/>
            <a:ext cx="228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Hormone Therapy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04800" y="5921514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FF66"/>
                </a:solidFill>
                <a:cs typeface="Times New Roman" pitchFamily="18" charset="0"/>
              </a:rPr>
              <a:t>We need to work together….</a:t>
            </a:r>
            <a:endParaRPr lang="en-US" sz="4000" b="1" dirty="0">
              <a:solidFill>
                <a:srgbClr val="FFFF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Line 3"/>
          <p:cNvSpPr>
            <a:spLocks noChangeShapeType="1"/>
          </p:cNvSpPr>
          <p:nvPr/>
        </p:nvSpPr>
        <p:spPr bwMode="auto">
          <a:xfrm>
            <a:off x="33868" y="1228725"/>
            <a:ext cx="9110133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762000" y="347345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9488" eaLnBrk="1" hangingPunct="1">
              <a:spcBef>
                <a:spcPct val="50000"/>
              </a:spcBef>
            </a:pPr>
            <a:endParaRPr lang="es-ES" sz="1900">
              <a:solidFill>
                <a:srgbClr val="000000"/>
              </a:solidFill>
            </a:endParaRPr>
          </a:p>
        </p:txBody>
      </p:sp>
      <p:sp>
        <p:nvSpPr>
          <p:cNvPr id="109573" name="Rectangle 2"/>
          <p:cNvSpPr>
            <a:spLocks noChangeArrowheads="1"/>
          </p:cNvSpPr>
          <p:nvPr/>
        </p:nvSpPr>
        <p:spPr bwMode="auto">
          <a:xfrm>
            <a:off x="304800" y="22860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FF66"/>
                </a:solidFill>
                <a:cs typeface="Times New Roman" pitchFamily="18" charset="0"/>
              </a:rPr>
              <a:t>Menopause!</a:t>
            </a:r>
            <a:endParaRPr lang="en-US" sz="4000" b="1" dirty="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/>
          </a:p>
        </p:txBody>
      </p:sp>
      <p:sp>
        <p:nvSpPr>
          <p:cNvPr id="22" name="TextBox 21"/>
          <p:cNvSpPr txBox="1"/>
          <p:nvPr/>
        </p:nvSpPr>
        <p:spPr>
          <a:xfrm>
            <a:off x="609600" y="19050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 normal and natural event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Average age 51 (41-55)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Symptoms: irregular menses, hot flashes, 	vaginal dryness (</a:t>
            </a:r>
            <a:r>
              <a:rPr lang="en-US" sz="2400" b="1" dirty="0" smtClean="0">
                <a:solidFill>
                  <a:schemeClr val="bg1"/>
                </a:solidFill>
              </a:rPr>
              <a:t>discomfort with intercourse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Hot flashes: 75% of women, 25% severe	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Most effective treatment: hormone therapy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Midlife health by age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blackWhite">
          <a:xfrm>
            <a:off x="1066800" y="2057400"/>
            <a:ext cx="76200" cy="3733800"/>
          </a:xfrm>
          <a:prstGeom prst="rect">
            <a:avLst/>
          </a:prstGeom>
          <a:solidFill>
            <a:srgbClr val="0099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blackWhite">
          <a:xfrm>
            <a:off x="941388" y="1676400"/>
            <a:ext cx="5334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40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blackWhite">
          <a:xfrm>
            <a:off x="2209800" y="2057400"/>
            <a:ext cx="76200" cy="3733800"/>
          </a:xfrm>
          <a:prstGeom prst="rect">
            <a:avLst/>
          </a:prstGeom>
          <a:solidFill>
            <a:srgbClr val="0099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blackWhite">
          <a:xfrm>
            <a:off x="2082800" y="1676400"/>
            <a:ext cx="5334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45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blackWhite">
          <a:xfrm>
            <a:off x="2895600" y="2057400"/>
            <a:ext cx="990600" cy="3733800"/>
          </a:xfrm>
          <a:prstGeom prst="rect">
            <a:avLst/>
          </a:prstGeom>
          <a:solidFill>
            <a:srgbClr val="0099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blackWhite">
          <a:xfrm>
            <a:off x="3200400" y="1676400"/>
            <a:ext cx="5334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50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blackWhite">
          <a:xfrm>
            <a:off x="4495800" y="2057400"/>
            <a:ext cx="76200" cy="3733800"/>
          </a:xfrm>
          <a:prstGeom prst="rect">
            <a:avLst/>
          </a:prstGeom>
          <a:solidFill>
            <a:srgbClr val="0099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blackWhite">
          <a:xfrm>
            <a:off x="4368800" y="1676400"/>
            <a:ext cx="5334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55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blackWhite">
          <a:xfrm>
            <a:off x="5638800" y="2057400"/>
            <a:ext cx="76200" cy="3733800"/>
          </a:xfrm>
          <a:prstGeom prst="rect">
            <a:avLst/>
          </a:prstGeom>
          <a:solidFill>
            <a:srgbClr val="0099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blackWhite">
          <a:xfrm>
            <a:off x="5511800" y="1676400"/>
            <a:ext cx="5334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60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blackWhite">
          <a:xfrm>
            <a:off x="6781800" y="2057400"/>
            <a:ext cx="76200" cy="3733800"/>
          </a:xfrm>
          <a:prstGeom prst="rect">
            <a:avLst/>
          </a:prstGeom>
          <a:solidFill>
            <a:srgbClr val="0099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blackWhite">
          <a:xfrm>
            <a:off x="6653213" y="1676400"/>
            <a:ext cx="5334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65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blackWhite">
          <a:xfrm>
            <a:off x="7924800" y="2057400"/>
            <a:ext cx="76200" cy="3733800"/>
          </a:xfrm>
          <a:prstGeom prst="rect">
            <a:avLst/>
          </a:prstGeom>
          <a:solidFill>
            <a:srgbClr val="0099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blackWhite">
          <a:xfrm>
            <a:off x="7796213" y="1676400"/>
            <a:ext cx="890587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70+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blackWhite">
          <a:xfrm>
            <a:off x="3352800" y="2667000"/>
            <a:ext cx="30480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● Final period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blackWhite">
          <a:xfrm>
            <a:off x="2174875" y="2209800"/>
            <a:ext cx="30480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● Hot flashes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blackWhite">
          <a:xfrm>
            <a:off x="3911600" y="3333904"/>
            <a:ext cx="30480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● Vaginal discomfort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blackWhite">
          <a:xfrm>
            <a:off x="4876800" y="4133388"/>
            <a:ext cx="30480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● Heart disease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blackWhite">
          <a:xfrm>
            <a:off x="5565775" y="4993890"/>
            <a:ext cx="30480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● Osteoporosis</a:t>
            </a: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blackWhite">
          <a:xfrm>
            <a:off x="304800" y="5791200"/>
            <a:ext cx="85344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228600" y="6318912"/>
            <a:ext cx="8001000" cy="365125"/>
          </a:xfrm>
        </p:spPr>
        <p:txBody>
          <a:bodyPr/>
          <a:lstStyle/>
          <a:p>
            <a:r>
              <a:rPr lang="en-US" sz="1400" dirty="0" smtClean="0"/>
              <a:t>Adapted from Utian 1980; derived from van Keep and </a:t>
            </a:r>
            <a:r>
              <a:rPr lang="en-US" sz="1400" dirty="0" err="1" smtClean="0"/>
              <a:t>Kellerhals</a:t>
            </a:r>
            <a:r>
              <a:rPr lang="en-US" sz="1400" dirty="0" smtClean="0"/>
              <a:t> 1973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005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Line 3"/>
          <p:cNvSpPr>
            <a:spLocks noChangeShapeType="1"/>
          </p:cNvSpPr>
          <p:nvPr/>
        </p:nvSpPr>
        <p:spPr bwMode="auto">
          <a:xfrm>
            <a:off x="33868" y="1228725"/>
            <a:ext cx="9110133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762000" y="347345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9488" eaLnBrk="1" hangingPunct="1">
              <a:spcBef>
                <a:spcPct val="50000"/>
              </a:spcBef>
            </a:pPr>
            <a:endParaRPr lang="es-ES" sz="1900">
              <a:solidFill>
                <a:srgbClr val="000000"/>
              </a:solidFill>
            </a:endParaRPr>
          </a:p>
        </p:txBody>
      </p:sp>
      <p:sp>
        <p:nvSpPr>
          <p:cNvPr id="109573" name="Rectangle 2"/>
          <p:cNvSpPr>
            <a:spLocks noChangeArrowheads="1"/>
          </p:cNvSpPr>
          <p:nvPr/>
        </p:nvSpPr>
        <p:spPr bwMode="auto">
          <a:xfrm>
            <a:off x="304800" y="282714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FF66"/>
                </a:solidFill>
                <a:cs typeface="Times New Roman" pitchFamily="18" charset="0"/>
              </a:rPr>
              <a:t>Filling in Details</a:t>
            </a:r>
            <a:endParaRPr lang="en-US" sz="4000" b="1" dirty="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26846" y="2077235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Osteoporosis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276600" y="3124200"/>
            <a:ext cx="2743200" cy="584775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Over Testing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7" name="L-Shape 16"/>
          <p:cNvSpPr/>
          <p:nvPr/>
        </p:nvSpPr>
        <p:spPr bwMode="auto">
          <a:xfrm>
            <a:off x="3200400" y="1752600"/>
            <a:ext cx="2819400" cy="914400"/>
          </a:xfrm>
          <a:prstGeom prst="corner">
            <a:avLst>
              <a:gd name="adj1" fmla="val 55556"/>
              <a:gd name="adj2" fmla="val 50000"/>
            </a:avLst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Diagonal Stripe 19"/>
          <p:cNvSpPr/>
          <p:nvPr/>
        </p:nvSpPr>
        <p:spPr bwMode="auto">
          <a:xfrm rot="2492283">
            <a:off x="3088087" y="3868941"/>
            <a:ext cx="2914149" cy="2581589"/>
          </a:xfrm>
          <a:prstGeom prst="diagStripe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505200" y="4104382"/>
            <a:ext cx="228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Hormone Therapy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Line 3"/>
          <p:cNvSpPr>
            <a:spLocks noChangeShapeType="1"/>
          </p:cNvSpPr>
          <p:nvPr/>
        </p:nvSpPr>
        <p:spPr bwMode="auto">
          <a:xfrm>
            <a:off x="33868" y="990600"/>
            <a:ext cx="9110133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762000" y="347345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9488" eaLnBrk="1" hangingPunct="1">
              <a:spcBef>
                <a:spcPct val="50000"/>
              </a:spcBef>
            </a:pPr>
            <a:endParaRPr lang="es-ES" sz="1900">
              <a:solidFill>
                <a:srgbClr val="000000"/>
              </a:solidFill>
            </a:endParaRPr>
          </a:p>
        </p:txBody>
      </p:sp>
      <p:sp>
        <p:nvSpPr>
          <p:cNvPr id="109573" name="Rectangle 2"/>
          <p:cNvSpPr>
            <a:spLocks noChangeArrowheads="1"/>
          </p:cNvSpPr>
          <p:nvPr/>
        </p:nvSpPr>
        <p:spPr bwMode="auto">
          <a:xfrm>
            <a:off x="304800" y="197822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FFFF66"/>
                </a:solidFill>
                <a:cs typeface="Times New Roman" pitchFamily="18" charset="0"/>
              </a:rPr>
              <a:t>Off the Radar</a:t>
            </a:r>
            <a:endParaRPr lang="en-US" sz="3600" b="1" dirty="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26846" y="2077235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Osteoporosis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276600" y="3124200"/>
            <a:ext cx="2743200" cy="584775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Over Testing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7" name="L-Shape 16"/>
          <p:cNvSpPr/>
          <p:nvPr/>
        </p:nvSpPr>
        <p:spPr bwMode="auto">
          <a:xfrm>
            <a:off x="3200400" y="1752600"/>
            <a:ext cx="2819400" cy="914400"/>
          </a:xfrm>
          <a:prstGeom prst="corner">
            <a:avLst>
              <a:gd name="adj1" fmla="val 55556"/>
              <a:gd name="adj2" fmla="val 50000"/>
            </a:avLst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Diagonal Stripe 19"/>
          <p:cNvSpPr/>
          <p:nvPr/>
        </p:nvSpPr>
        <p:spPr bwMode="auto">
          <a:xfrm rot="2492283">
            <a:off x="3088087" y="3868941"/>
            <a:ext cx="2914149" cy="2581589"/>
          </a:xfrm>
          <a:prstGeom prst="diagStripe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505200" y="4104382"/>
            <a:ext cx="228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Hormone Therapy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562600" y="5715001"/>
            <a:ext cx="350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Hormone Compounding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57400" y="1371600"/>
            <a:ext cx="4953000" cy="4800600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438400" y="1676400"/>
            <a:ext cx="4267200" cy="4267200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19400" y="2133600"/>
            <a:ext cx="3505200" cy="3429000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2514600"/>
            <a:ext cx="2590800" cy="2667000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810000" y="2971800"/>
            <a:ext cx="1600200" cy="1676400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19600" y="3657600"/>
            <a:ext cx="457200" cy="381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FFFF66"/>
                </a:solidFill>
                <a:cs typeface="Arial" pitchFamily="34" charset="0"/>
              </a:rPr>
              <a:t>Bone Mass by Age &amp; Gend</a:t>
            </a:r>
            <a:r>
              <a:rPr lang="en-US" b="1" smtClean="0">
                <a:solidFill>
                  <a:srgbClr val="FFFF66"/>
                </a:solidFill>
                <a:cs typeface="Arial" pitchFamily="34" charset="0"/>
              </a:rPr>
              <a:t>er</a:t>
            </a:r>
            <a:endParaRPr lang="en-US" smtClean="0">
              <a:solidFill>
                <a:srgbClr val="FFFF66"/>
              </a:solidFill>
              <a:cs typeface="Arial" pitchFamily="34" charset="0"/>
            </a:endParaRPr>
          </a:p>
        </p:txBody>
      </p:sp>
      <p:pic>
        <p:nvPicPr>
          <p:cNvPr id="82947" name="Picture 2" descr="http://www.mdconsult.com/das/book/body/123956804-2/0/1524/f4-u1.0-B978-0-323-02951-3..50045-5..gr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34" y="1717675"/>
            <a:ext cx="816186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0" y="0"/>
            <a:ext cx="857555271" cy="5554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111090" anchor="ctr">
            <a:spAutoFit/>
          </a:bodyPr>
          <a:lstStyle/>
          <a:p>
            <a:pPr eaLnBrk="1" hangingPunct="1"/>
            <a:r>
              <a:rPr lang="en-US" sz="358400">
                <a:solidFill>
                  <a:srgbClr val="003D6D"/>
                </a:solidFill>
              </a:rPr>
              <a:t>Katz: Comprehensive Gynecology, 5th ed.</a:t>
            </a:r>
          </a:p>
          <a:p>
            <a:endParaRPr lang="en-US" sz="1800"/>
          </a:p>
        </p:txBody>
      </p:sp>
      <p:sp>
        <p:nvSpPr>
          <p:cNvPr id="82949" name="Rectangle 2"/>
          <p:cNvSpPr>
            <a:spLocks noChangeArrowheads="1"/>
          </p:cNvSpPr>
          <p:nvPr/>
        </p:nvSpPr>
        <p:spPr bwMode="auto">
          <a:xfrm>
            <a:off x="0" y="0"/>
            <a:ext cx="857555271" cy="5554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111090" anchor="ctr">
            <a:spAutoFit/>
          </a:bodyPr>
          <a:lstStyle/>
          <a:p>
            <a:pPr eaLnBrk="1" hangingPunct="1"/>
            <a:r>
              <a:rPr lang="en-US" sz="358400">
                <a:solidFill>
                  <a:srgbClr val="003D6D"/>
                </a:solidFill>
              </a:rPr>
              <a:t>Katz: Comprehensive Gynecology, 5th ed.</a:t>
            </a:r>
          </a:p>
          <a:p>
            <a:endParaRPr lang="en-US" sz="1800"/>
          </a:p>
        </p:txBody>
      </p:sp>
      <p:sp>
        <p:nvSpPr>
          <p:cNvPr id="82950" name="Rectangle 3"/>
          <p:cNvSpPr>
            <a:spLocks noChangeArrowheads="1"/>
          </p:cNvSpPr>
          <p:nvPr/>
        </p:nvSpPr>
        <p:spPr bwMode="auto">
          <a:xfrm>
            <a:off x="0" y="0"/>
            <a:ext cx="857555271" cy="5554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111090" anchor="ctr">
            <a:spAutoFit/>
          </a:bodyPr>
          <a:lstStyle/>
          <a:p>
            <a:pPr eaLnBrk="1" hangingPunct="1"/>
            <a:r>
              <a:rPr lang="en-US" sz="358400">
                <a:solidFill>
                  <a:srgbClr val="003D6D"/>
                </a:solidFill>
              </a:rPr>
              <a:t>Katz: Comprehensive Gynecology, 5th ed.</a:t>
            </a:r>
          </a:p>
          <a:p>
            <a:endParaRPr lang="en-US" sz="1800"/>
          </a:p>
        </p:txBody>
      </p:sp>
      <p:sp>
        <p:nvSpPr>
          <p:cNvPr id="82951" name="Rectangle 4"/>
          <p:cNvSpPr>
            <a:spLocks noChangeArrowheads="1"/>
          </p:cNvSpPr>
          <p:nvPr/>
        </p:nvSpPr>
        <p:spPr bwMode="auto">
          <a:xfrm>
            <a:off x="0" y="0"/>
            <a:ext cx="857555271" cy="5554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111090" anchor="ctr">
            <a:spAutoFit/>
          </a:bodyPr>
          <a:lstStyle/>
          <a:p>
            <a:pPr eaLnBrk="1" hangingPunct="1"/>
            <a:r>
              <a:rPr lang="en-US" sz="358400">
                <a:solidFill>
                  <a:srgbClr val="003D6D"/>
                </a:solidFill>
              </a:rPr>
              <a:t>Katz: Comprehensive Gynecology, 5th ed.</a:t>
            </a:r>
          </a:p>
          <a:p>
            <a:endParaRPr lang="en-US" sz="1800"/>
          </a:p>
        </p:txBody>
      </p:sp>
      <p:sp>
        <p:nvSpPr>
          <p:cNvPr id="82952" name="TextBox 9"/>
          <p:cNvSpPr txBox="1">
            <a:spLocks noChangeArrowheads="1"/>
          </p:cNvSpPr>
          <p:nvPr/>
        </p:nvSpPr>
        <p:spPr bwMode="auto">
          <a:xfrm>
            <a:off x="152400" y="6367046"/>
            <a:ext cx="731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66"/>
                </a:solidFill>
              </a:rPr>
              <a:t>Katz Comprehensive Gynecology 5</a:t>
            </a:r>
            <a:r>
              <a:rPr lang="en-US" sz="1600" b="1" baseline="30000" dirty="0">
                <a:solidFill>
                  <a:srgbClr val="FFFF66"/>
                </a:solidFill>
              </a:rPr>
              <a:t>th</a:t>
            </a:r>
            <a:r>
              <a:rPr lang="en-US" sz="1600" b="1" dirty="0">
                <a:solidFill>
                  <a:srgbClr val="FFFF66"/>
                </a:solidFill>
              </a:rPr>
              <a:t> Edition </a:t>
            </a:r>
            <a:r>
              <a:rPr lang="en-US" sz="1600" b="1" dirty="0" err="1">
                <a:solidFill>
                  <a:srgbClr val="FFFF66"/>
                </a:solidFill>
              </a:rPr>
              <a:t>Chpt</a:t>
            </a:r>
            <a:r>
              <a:rPr lang="en-US" sz="1600" b="1" dirty="0">
                <a:solidFill>
                  <a:srgbClr val="FFFF66"/>
                </a:solidFill>
              </a:rPr>
              <a:t> 42, Mosby 2007</a:t>
            </a:r>
            <a:r>
              <a:rPr lang="en-US" sz="1600" dirty="0"/>
              <a:t>.</a:t>
            </a:r>
          </a:p>
        </p:txBody>
      </p:sp>
      <p:cxnSp>
        <p:nvCxnSpPr>
          <p:cNvPr id="82953" name="Straight Connector 8"/>
          <p:cNvCxnSpPr>
            <a:cxnSpLocks noChangeShapeType="1"/>
          </p:cNvCxnSpPr>
          <p:nvPr/>
        </p:nvCxnSpPr>
        <p:spPr bwMode="auto">
          <a:xfrm flipV="1">
            <a:off x="1" y="1068388"/>
            <a:ext cx="9153878" cy="23812"/>
          </a:xfrm>
          <a:prstGeom prst="line">
            <a:avLst/>
          </a:prstGeom>
          <a:noFill/>
          <a:ln w="57150" algn="ctr">
            <a:solidFill>
              <a:srgbClr val="FFFF66"/>
            </a:solidFill>
            <a:round/>
            <a:headEnd/>
            <a:tailEnd/>
          </a:ln>
        </p:spPr>
      </p:cxnSp>
      <p:sp>
        <p:nvSpPr>
          <p:cNvPr id="8295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/>
          </a:p>
        </p:txBody>
      </p:sp>
      <p:sp>
        <p:nvSpPr>
          <p:cNvPr id="11" name="TextBox 10"/>
          <p:cNvSpPr txBox="1"/>
          <p:nvPr/>
        </p:nvSpPr>
        <p:spPr>
          <a:xfrm>
            <a:off x="1598790" y="3052763"/>
            <a:ext cx="1127477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1"/>
          <p:cNvSpPr txBox="1">
            <a:spLocks noChangeArrowheads="1"/>
          </p:cNvSpPr>
          <p:nvPr/>
        </p:nvSpPr>
        <p:spPr bwMode="auto">
          <a:xfrm>
            <a:off x="296334" y="115888"/>
            <a:ext cx="8589434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66"/>
                </a:solidFill>
              </a:rPr>
              <a:t>Ratio of Total Body BMD to Lean Body Mass Across Age</a:t>
            </a:r>
          </a:p>
        </p:txBody>
      </p:sp>
      <p:sp>
        <p:nvSpPr>
          <p:cNvPr id="83971" name="Text Box 8"/>
          <p:cNvSpPr txBox="1">
            <a:spLocks noChangeArrowheads="1"/>
          </p:cNvSpPr>
          <p:nvPr/>
        </p:nvSpPr>
        <p:spPr bwMode="auto">
          <a:xfrm>
            <a:off x="397934" y="6348413"/>
            <a:ext cx="8249356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</a:rPr>
              <a:t>Järvinen TL, et al. </a:t>
            </a:r>
            <a:r>
              <a:rPr lang="en-US" sz="2000" b="1" i="1">
                <a:solidFill>
                  <a:srgbClr val="FFFF66"/>
                </a:solidFill>
              </a:rPr>
              <a:t>J Bone Miner Res</a:t>
            </a:r>
            <a:r>
              <a:rPr lang="en-US" sz="2000" b="1">
                <a:solidFill>
                  <a:srgbClr val="FFFF66"/>
                </a:solidFill>
              </a:rPr>
              <a:t>. 2003;18:1921-1931.</a:t>
            </a:r>
          </a:p>
        </p:txBody>
      </p:sp>
      <p:pic>
        <p:nvPicPr>
          <p:cNvPr id="83972" name="Picture 4" descr="Jarvinen BMD graph 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23" y="1597025"/>
            <a:ext cx="8514644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pPr defTabSz="979488" eaLnBrk="1" hangingPunct="1"/>
            <a:endParaRPr lang="en-US" sz="1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645" y="762000"/>
            <a:ext cx="8620478" cy="58785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00"/>
                </a:solidFill>
                <a:latin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00"/>
                </a:solidFill>
                <a:latin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00"/>
                </a:solidFill>
                <a:latin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00"/>
                </a:solidFill>
                <a:latin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00"/>
                </a:solidFill>
                <a:latin typeface="Arial" pitchFamily="34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342900" indent="-342900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	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Don't do imaging for low back pain within the first 6 weeks unless red flags 	are present</a:t>
            </a:r>
          </a:p>
          <a:p>
            <a:pPr marL="457200" indent="-457200">
              <a:defRPr/>
            </a:pP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 Don't obtain blood chemistry panels (</a:t>
            </a:r>
            <a:r>
              <a:rPr lang="en-US" sz="2000" b="1" dirty="0" err="1" smtClean="0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, basic metabolic panel) or 	urinalyses for screening in asymptomatic, healthy adults</a:t>
            </a:r>
          </a:p>
          <a:p>
            <a:pPr marL="457200" indent="-457200">
              <a:defRPr/>
            </a:pP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Don't order annual ECGs or any other cardiac screening for asymptomatic, 	low-risk patients</a:t>
            </a:r>
          </a:p>
          <a:p>
            <a:pPr marL="457200" indent="-457200">
              <a:defRPr/>
            </a:pP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Use only generic </a:t>
            </a:r>
            <a:r>
              <a:rPr lang="en-US" sz="2000" b="1" dirty="0" err="1" smtClean="0">
                <a:solidFill>
                  <a:schemeClr val="bg1">
                    <a:lumMod val="75000"/>
                  </a:schemeClr>
                </a:solidFill>
              </a:rPr>
              <a:t>statins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 when initiating lipid-lowering drug therapy</a:t>
            </a:r>
          </a:p>
          <a:p>
            <a:pPr marL="457200" indent="-457200"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Don't use DEXA screening for osteoporosis in women 	under age 65 years or men under 70 years with no 	risk factors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sz="2000" i="1" dirty="0" smtClean="0">
              <a:solidFill>
                <a:schemeClr val="bg1"/>
              </a:solidFill>
            </a:endParaRPr>
          </a:p>
          <a:p>
            <a:pPr marL="342900" indent="-342900">
              <a:defRPr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9091" name="TextBox 9"/>
          <p:cNvSpPr txBox="1">
            <a:spLocks noChangeArrowheads="1"/>
          </p:cNvSpPr>
          <p:nvPr/>
        </p:nvSpPr>
        <p:spPr bwMode="auto">
          <a:xfrm>
            <a:off x="843845" y="150813"/>
            <a:ext cx="7614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66"/>
                </a:solidFill>
              </a:rPr>
              <a:t>Top 5 “Don’t” List in Internal Medicine</a:t>
            </a:r>
          </a:p>
        </p:txBody>
      </p:sp>
      <p:sp>
        <p:nvSpPr>
          <p:cNvPr id="89092" name="TextBox 11"/>
          <p:cNvSpPr txBox="1">
            <a:spLocks noChangeArrowheads="1"/>
          </p:cNvSpPr>
          <p:nvPr/>
        </p:nvSpPr>
        <p:spPr bwMode="auto">
          <a:xfrm>
            <a:off x="194733" y="6172200"/>
            <a:ext cx="89012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FF66"/>
                </a:solidFill>
                <a:hlinkClick r:id="rId2"/>
              </a:rPr>
              <a:t>http://archinte.ama-assn.org/cgi/content/short/archinternmed.2011.231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1600" dirty="0">
                <a:solidFill>
                  <a:srgbClr val="FFFF66"/>
                </a:solidFill>
              </a:rPr>
              <a:t>Accessed 5-30-2011</a:t>
            </a:r>
            <a:endParaRPr lang="en-US" sz="2000" dirty="0">
              <a:solidFill>
                <a:srgbClr val="FFFF66"/>
              </a:solidFill>
            </a:endParaRPr>
          </a:p>
        </p:txBody>
      </p:sp>
      <p:sp>
        <p:nvSpPr>
          <p:cNvPr id="89093" name="Line 4"/>
          <p:cNvSpPr>
            <a:spLocks noChangeShapeType="1"/>
          </p:cNvSpPr>
          <p:nvPr/>
        </p:nvSpPr>
        <p:spPr bwMode="auto">
          <a:xfrm>
            <a:off x="-8466" y="827088"/>
            <a:ext cx="9152467" cy="4762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79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79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79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79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laza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451</Words>
  <Application>Microsoft Office PowerPoint</Application>
  <PresentationFormat>On-screen Show (4:3)</PresentationFormat>
  <Paragraphs>155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6_Default Design</vt:lpstr>
      <vt:lpstr>7_Default Design</vt:lpstr>
      <vt:lpstr>Plaza</vt:lpstr>
      <vt:lpstr>PowerPoint Presentation</vt:lpstr>
      <vt:lpstr>PowerPoint Presentation</vt:lpstr>
      <vt:lpstr>PowerPoint Presentation</vt:lpstr>
      <vt:lpstr>Midlife health by age</vt:lpstr>
      <vt:lpstr>PowerPoint Presentation</vt:lpstr>
      <vt:lpstr>PowerPoint Presentation</vt:lpstr>
      <vt:lpstr>Bone Mass by Age &amp; Gender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Margery</dc:creator>
  <cp:lastModifiedBy>Cheryl</cp:lastModifiedBy>
  <cp:revision>73</cp:revision>
  <dcterms:created xsi:type="dcterms:W3CDTF">2012-11-27T01:51:24Z</dcterms:created>
  <dcterms:modified xsi:type="dcterms:W3CDTF">2013-08-14T19:55:41Z</dcterms:modified>
</cp:coreProperties>
</file>