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16"/>
  </p:notesMasterIdLst>
  <p:handoutMasterIdLst>
    <p:handoutMasterId r:id="rId17"/>
  </p:handoutMasterIdLst>
  <p:sldIdLst>
    <p:sldId id="440" r:id="rId2"/>
    <p:sldId id="466" r:id="rId3"/>
    <p:sldId id="467" r:id="rId4"/>
    <p:sldId id="463" r:id="rId5"/>
    <p:sldId id="482" r:id="rId6"/>
    <p:sldId id="477" r:id="rId7"/>
    <p:sldId id="476" r:id="rId8"/>
    <p:sldId id="474" r:id="rId9"/>
    <p:sldId id="480" r:id="rId10"/>
    <p:sldId id="469" r:id="rId11"/>
    <p:sldId id="471" r:id="rId12"/>
    <p:sldId id="470" r:id="rId13"/>
    <p:sldId id="478" r:id="rId14"/>
    <p:sldId id="475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6" autoAdjust="0"/>
    <p:restoredTop sz="51450" autoAdjust="0"/>
  </p:normalViewPr>
  <p:slideViewPr>
    <p:cSldViewPr>
      <p:cViewPr varScale="1">
        <p:scale>
          <a:sx n="74" d="100"/>
          <a:sy n="74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0" d="100"/>
          <a:sy n="70" d="100"/>
        </p:scale>
        <p:origin x="-244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>
            <a:lvl1pPr defTabSz="93188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>
            <a:lvl1pPr algn="r" defTabSz="931887">
              <a:defRPr sz="1200">
                <a:latin typeface="Arial" charset="0"/>
              </a:defRPr>
            </a:lvl1pPr>
          </a:lstStyle>
          <a:p>
            <a:pPr>
              <a:defRPr/>
            </a:pPr>
            <a:fld id="{C0DF7609-038F-4C0F-91DE-7E3EFE3260A6}" type="datetime1">
              <a:rPr lang="en-US"/>
              <a:pPr>
                <a:defRPr/>
              </a:pPr>
              <a:t>08/14/2013</a:t>
            </a:fld>
            <a:endParaRPr lang="en-U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0" tIns="46576" rIns="93150" bIns="46576" numCol="1" anchor="b" anchorCtr="0" compatLnSpc="1">
            <a:prstTxWarp prst="textNoShape">
              <a:avLst/>
            </a:prstTxWarp>
          </a:bodyPr>
          <a:lstStyle>
            <a:lvl1pPr defTabSz="93188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0" tIns="46576" rIns="93150" bIns="46576" numCol="1" anchor="b" anchorCtr="0" compatLnSpc="1">
            <a:prstTxWarp prst="textNoShape">
              <a:avLst/>
            </a:prstTxWarp>
          </a:bodyPr>
          <a:lstStyle>
            <a:lvl1pPr algn="r" defTabSz="931887">
              <a:defRPr sz="1200">
                <a:latin typeface="Arial" charset="0"/>
              </a:defRPr>
            </a:lvl1pPr>
          </a:lstStyle>
          <a:p>
            <a:pPr>
              <a:defRPr/>
            </a:pPr>
            <a:fld id="{65F346FB-3817-4DE6-9747-530641516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17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>
            <a:lvl1pPr defTabSz="93188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>
            <a:lvl1pPr algn="r" defTabSz="931887">
              <a:defRPr sz="1200">
                <a:latin typeface="Arial" charset="0"/>
              </a:defRPr>
            </a:lvl1pPr>
          </a:lstStyle>
          <a:p>
            <a:pPr>
              <a:defRPr/>
            </a:pPr>
            <a:fld id="{A910AF91-6F0D-497D-A998-261D3354D639}" type="datetime1">
              <a:rPr lang="en-US"/>
              <a:pPr>
                <a:defRPr/>
              </a:pPr>
              <a:t>08/14/2013</a:t>
            </a:fld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8"/>
            <a:ext cx="5607711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0" tIns="46576" rIns="93150" bIns="46576" numCol="1" anchor="b" anchorCtr="0" compatLnSpc="1">
            <a:prstTxWarp prst="textNoShape">
              <a:avLst/>
            </a:prstTxWarp>
          </a:bodyPr>
          <a:lstStyle>
            <a:lvl1pPr defTabSz="93188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0" tIns="46576" rIns="93150" bIns="46576" numCol="1" anchor="b" anchorCtr="0" compatLnSpc="1">
            <a:prstTxWarp prst="textNoShape">
              <a:avLst/>
            </a:prstTxWarp>
          </a:bodyPr>
          <a:lstStyle>
            <a:lvl1pPr algn="r" defTabSz="931887">
              <a:defRPr sz="1200">
                <a:latin typeface="Arial" charset="0"/>
              </a:defRPr>
            </a:lvl1pPr>
          </a:lstStyle>
          <a:p>
            <a:pPr>
              <a:defRPr/>
            </a:pPr>
            <a:fld id="{17E6384E-8693-4A73-8036-200FFBCD1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045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1EF90F-0607-491A-8E97-5B73B0363AA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0348" indent="-220348"/>
            <a:endParaRPr lang="en-US" sz="900" dirty="0">
              <a:latin typeface="Arial" charset="0"/>
            </a:endParaRPr>
          </a:p>
          <a:p>
            <a:pPr marL="220348" indent="-220348">
              <a:buFontTx/>
              <a:buAutoNum type="arabicParenBoth"/>
            </a:pPr>
            <a:endParaRPr lang="en-US" sz="9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65261" indent="-165261">
              <a:buFont typeface="Wingdings" pitchFamily="2" charset="2"/>
              <a:buChar char="§"/>
            </a:pPr>
            <a:endParaRPr lang="en-US" dirty="0"/>
          </a:p>
          <a:p>
            <a:pPr marL="165261" indent="-165261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910AF91-6F0D-497D-A998-261D3354D639}" type="datetime1">
              <a:rPr lang="en-US" smtClean="0"/>
              <a:pPr>
                <a:defRPr/>
              </a:pPr>
              <a:t>08/14/2013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6384E-8693-4A73-8036-200FFBCD13A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endParaRPr lang="en-US" dirty="0"/>
          </a:p>
          <a:p>
            <a:pPr eaLnBrk="1" hangingPunct="1">
              <a:lnSpc>
                <a:spcPct val="110000"/>
              </a:lnSpc>
            </a:pPr>
            <a:endParaRPr lang="en-US" dirty="0">
              <a:ea typeface="ＭＳ Ｐゴシック"/>
            </a:endParaRPr>
          </a:p>
          <a:p>
            <a:pPr eaLnBrk="1" hangingPunct="1">
              <a:lnSpc>
                <a:spcPct val="11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9C47C-29FC-4E4C-A399-88D962B6AD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xfrm>
            <a:off x="803275" y="4500639"/>
            <a:ext cx="5492750" cy="3644900"/>
          </a:xfrm>
          <a:noFill/>
          <a:ln/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289"/>
              </a:spcAft>
              <a:defRPr/>
            </a:pP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289"/>
              </a:spcAft>
            </a:pPr>
            <a:endParaRPr lang="en-US" b="1" dirty="0" smtClean="0">
              <a:latin typeface="Myriad Pro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111"/>
            <a:fld id="{861E7A05-F543-4F5C-99BF-A4A3F3BC2C09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defTabSz="930111"/>
              <a:t>12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1390"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910AF91-6F0D-497D-A998-261D3354D639}" type="datetime1">
              <a:rPr lang="en-US" smtClean="0"/>
              <a:pPr>
                <a:defRPr/>
              </a:pPr>
              <a:t>08/14/2013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6384E-8693-4A73-8036-200FFBCD13A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5" indent="-171425"/>
            <a:endParaRPr lang="en-US" dirty="0" smtClean="0">
              <a:latin typeface="Arial" charset="0"/>
            </a:endParaRPr>
          </a:p>
          <a:p>
            <a:pPr marL="171425" indent="-171425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  <a:p>
            <a:pPr marL="171425" indent="-171425"/>
            <a:endParaRPr lang="en-US" dirty="0" smtClean="0">
              <a:latin typeface="Arial" charset="0"/>
            </a:endParaRPr>
          </a:p>
        </p:txBody>
      </p:sp>
      <p:sp>
        <p:nvSpPr>
          <p:cNvPr id="47107" name="Date Placeholder 3"/>
          <p:cNvSpPr txBox="1">
            <a:spLocks noGrp="1"/>
          </p:cNvSpPr>
          <p:nvPr/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7" tIns="46574" rIns="93147" bIns="46574"/>
          <a:lstStyle/>
          <a:p>
            <a:pPr algn="r" defTabSz="911092"/>
            <a:fld id="{15795048-9A4A-4EBF-BA2D-B649E0A65BC9}" type="datetime1">
              <a:rPr lang="en-US" sz="1200">
                <a:solidFill>
                  <a:srgbClr val="000000"/>
                </a:solidFill>
              </a:rPr>
              <a:pPr algn="r" defTabSz="911092"/>
              <a:t>08/14/2013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7108" name="Slide Number Placeholder 4"/>
          <p:cNvSpPr txBox="1">
            <a:spLocks noGrp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7" tIns="46574" rIns="93147" bIns="46574" anchor="b"/>
          <a:lstStyle/>
          <a:p>
            <a:pPr algn="r" defTabSz="911092"/>
            <a:fld id="{0872C375-80BA-4A40-BAFB-0C0DA26EA2D3}" type="slidenum">
              <a:rPr lang="en-US" sz="1200">
                <a:solidFill>
                  <a:srgbClr val="000000"/>
                </a:solidFill>
              </a:rPr>
              <a:pPr algn="r" defTabSz="911092"/>
              <a:t>14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65261" indent="-165261">
              <a:buFont typeface="Arial" pitchFamily="34" charset="0"/>
              <a:buChar char="•"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910AF91-6F0D-497D-A998-261D3354D639}" type="datetime1">
              <a:rPr lang="en-US" smtClean="0"/>
              <a:pPr>
                <a:defRPr/>
              </a:pPr>
              <a:t>08/14/2013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6384E-8693-4A73-8036-200FFBCD13A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65261" indent="-165261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910AF91-6F0D-497D-A998-261D3354D639}" type="datetime1">
              <a:rPr lang="en-US" smtClean="0"/>
              <a:pPr>
                <a:defRPr/>
              </a:pPr>
              <a:t>08/14/2013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6384E-8693-4A73-8036-200FFBCD13A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10000"/>
              </a:lnSpc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B33BBEC-0C5C-4B2A-9B4C-6BCED072207C}" type="datetime1">
              <a:rPr lang="en-US" smtClean="0"/>
              <a:pPr/>
              <a:t>08/14/2013</a:t>
            </a:fld>
            <a:endParaRPr lang="en-US" smtClean="0"/>
          </a:p>
        </p:txBody>
      </p:sp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D9E32A-671A-4553-9689-E6AB25D7CC6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0" tIns="46576" rIns="93150" bIns="46576" anchor="b"/>
          <a:lstStyle/>
          <a:p>
            <a:pPr algn="r" defTabSz="931887"/>
            <a:fld id="{B6BAC209-0AF7-47CF-9639-5D8F8317187B}" type="slidenum">
              <a:rPr lang="en-US" sz="1200">
                <a:latin typeface="Arial" charset="0"/>
                <a:ea typeface="ＭＳ Ｐゴシック"/>
                <a:cs typeface="ＭＳ Ｐゴシック"/>
              </a:rPr>
              <a:pPr algn="r" defTabSz="931887"/>
              <a:t>5</a:t>
            </a:fld>
            <a:endParaRPr lang="en-US" sz="120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634" y="4416098"/>
            <a:ext cx="5139134" cy="4183995"/>
          </a:xfrm>
          <a:noFill/>
          <a:ln/>
        </p:spPr>
        <p:txBody>
          <a:bodyPr/>
          <a:lstStyle/>
          <a:p>
            <a:pPr marL="220348" indent="-220348"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65261" indent="-165261" defTabSz="881390">
              <a:defRPr/>
            </a:pPr>
            <a:endParaRPr lang="en-US" sz="1300" dirty="0"/>
          </a:p>
          <a:p>
            <a:pPr marL="165261" indent="-165261"/>
            <a:endParaRPr lang="en-US" sz="1300" dirty="0"/>
          </a:p>
          <a:p>
            <a:pPr marL="165261" indent="-165261"/>
            <a:endParaRPr lang="en-US" dirty="0"/>
          </a:p>
          <a:p>
            <a:pPr marL="165261" indent="-165261">
              <a:buFont typeface="Wingdings" pitchFamily="2" charset="2"/>
              <a:buChar char="§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 marL="212635" indent="-212635"/>
            <a:endParaRPr lang="en-US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910AF91-6F0D-497D-A998-261D3354D639}" type="datetime1">
              <a:rPr lang="en-US" smtClean="0"/>
              <a:pPr>
                <a:defRPr/>
              </a:pPr>
              <a:t>08/14/2013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6384E-8693-4A73-8036-200FFBCD13A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0348" indent="-220348"/>
            <a:endParaRPr lang="en-US" dirty="0">
              <a:latin typeface="Arial" charset="0"/>
              <a:cs typeface="Times"/>
            </a:endParaRPr>
          </a:p>
        </p:txBody>
      </p:sp>
      <p:sp>
        <p:nvSpPr>
          <p:cNvPr id="53251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4809875-56EA-4951-9C47-77C1440F5EDA}" type="datetime1">
              <a:rPr lang="en-US" smtClean="0"/>
              <a:pPr/>
              <a:t>08/14/2013</a:t>
            </a:fld>
            <a:endParaRPr lang="en-US" smtClean="0"/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802BB-464D-4555-90E1-66BE3001BB1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334375-B8E2-4D0E-8E31-D1C7B7727822}" type="slidenum">
              <a:rPr lang="en-US">
                <a:latin typeface="Times"/>
              </a:rPr>
              <a:pPr/>
              <a:t>8</a:t>
            </a:fld>
            <a:endParaRPr lang="en-US">
              <a:latin typeface="Times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25" indent="-171425" eaLnBrk="1" hangingPunct="1"/>
            <a:endParaRPr lang="en-US" sz="8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C63B8A9-977C-474B-B55F-39A1FAF097D1}" type="datetime1">
              <a:rPr lang="en-US"/>
              <a:pPr/>
              <a:t>08/14/2013</a:t>
            </a:fld>
            <a:endParaRPr lang="en-US"/>
          </a:p>
        </p:txBody>
      </p:sp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8023CF-EEFA-4767-ABC6-F7F0452664B5}" type="slidenum">
              <a:rPr lang="en-US"/>
              <a:pPr/>
              <a:t>9</a:t>
            </a:fld>
            <a:endParaRPr lang="en-US"/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7" tIns="46574" rIns="93147" bIns="46574" anchor="b"/>
          <a:lstStyle/>
          <a:p>
            <a:pPr algn="r" defTabSz="911092"/>
            <a:fld id="{5873C971-AF81-4B0C-9FE2-D573D7BCB96A}" type="slidenum">
              <a:rPr lang="en-US" sz="1200">
                <a:latin typeface="Arial" charset="0"/>
                <a:ea typeface="ＭＳ Ｐゴシック"/>
                <a:cs typeface="ＭＳ Ｐゴシック"/>
              </a:rPr>
              <a:pPr algn="r" defTabSz="911092"/>
              <a:t>9</a:t>
            </a:fld>
            <a:endParaRPr lang="en-US" sz="1200" dirty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baseline="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105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W_05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8244" t="4546" r="8046" b="23343"/>
          <a:stretch>
            <a:fillRect/>
          </a:stretch>
        </p:blipFill>
        <p:spPr bwMode="auto">
          <a:xfrm>
            <a:off x="1905000" y="2001838"/>
            <a:ext cx="3352800" cy="24177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4" name="Picture 8" descr="RW_01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 l="6207" t="9509" r="4178" b="34161"/>
          <a:stretch>
            <a:fillRect/>
          </a:stretch>
        </p:blipFill>
        <p:spPr bwMode="auto">
          <a:xfrm>
            <a:off x="5257800" y="1993900"/>
            <a:ext cx="1752600" cy="1276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5" name="Picture 9" descr="RW_12"/>
          <p:cNvPicPr>
            <a:picLocks noChangeAspect="1" noChangeArrowheads="1"/>
          </p:cNvPicPr>
          <p:nvPr/>
        </p:nvPicPr>
        <p:blipFill>
          <a:blip r:embed="rId4" cstate="print">
            <a:lum contrast="24000"/>
          </a:blip>
          <a:srcRect l="6067" t="11862" r="11427" b="38597"/>
          <a:stretch>
            <a:fillRect/>
          </a:stretch>
        </p:blipFill>
        <p:spPr bwMode="auto">
          <a:xfrm>
            <a:off x="5257800" y="3198813"/>
            <a:ext cx="1676400" cy="12207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6" name="Picture 10" descr="RW_21"/>
          <p:cNvPicPr>
            <a:picLocks noChangeAspect="1" noChangeArrowheads="1"/>
          </p:cNvPicPr>
          <p:nvPr/>
        </p:nvPicPr>
        <p:blipFill>
          <a:blip r:embed="rId5" cstate="print">
            <a:lum contrast="24000"/>
          </a:blip>
          <a:srcRect l="10120" t="5882" r="20039" b="33614"/>
          <a:stretch>
            <a:fillRect/>
          </a:stretch>
        </p:blipFill>
        <p:spPr bwMode="auto">
          <a:xfrm>
            <a:off x="7048500" y="2133600"/>
            <a:ext cx="2095500" cy="2286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181600" y="3200400"/>
            <a:ext cx="1828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Helvetica" pitchFamily="34" charset="0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H="1" flipV="1">
            <a:off x="5181600" y="1981200"/>
            <a:ext cx="0" cy="2438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Helvetica" pitchFamily="34" charset="0"/>
            </a:endParaRP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 flipH="1" flipV="1">
            <a:off x="7010400" y="1981200"/>
            <a:ext cx="0" cy="2438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Helvetica" pitchFamily="34" charset="0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Helvetica" pitchFamily="34" charset="0"/>
            </a:endParaRPr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Helvetica" pitchFamily="34" charset="0"/>
            </a:endParaRPr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 flipH="1" flipV="1">
            <a:off x="1905000" y="1981200"/>
            <a:ext cx="0" cy="2438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Helvetica" pitchFamily="34" charset="0"/>
            </a:endParaRPr>
          </a:p>
        </p:txBody>
      </p:sp>
      <p:pic>
        <p:nvPicPr>
          <p:cNvPr id="13" name="Picture 25" descr="RW_2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FEEF2"/>
              </a:clrFrom>
              <a:clrTo>
                <a:srgbClr val="EFEEF2">
                  <a:alpha val="0"/>
                </a:srgbClr>
              </a:clrTo>
            </a:clrChange>
            <a:lum contrast="18000"/>
          </a:blip>
          <a:srcRect l="20103" t="6276" r="31958" b="30963"/>
          <a:stretch>
            <a:fillRect/>
          </a:stretch>
        </p:blipFill>
        <p:spPr bwMode="auto">
          <a:xfrm>
            <a:off x="228600" y="1981200"/>
            <a:ext cx="15128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4495800"/>
            <a:ext cx="2667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7500" y="5600700"/>
            <a:ext cx="20193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22"/>
          <p:cNvSpPr txBox="1">
            <a:spLocks/>
          </p:cNvSpPr>
          <p:nvPr/>
        </p:nvSpPr>
        <p:spPr>
          <a:xfrm>
            <a:off x="7162800" y="228600"/>
            <a:ext cx="1752600" cy="1371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algn="ctr">
              <a:buNone/>
              <a:defRPr sz="2400" baseline="0"/>
            </a:lvl1pPr>
          </a:lstStyle>
          <a:p>
            <a:pPr marL="342900" indent="-342900" eaLnBrk="0" hangingPunct="0">
              <a:spcBef>
                <a:spcPts val="0"/>
              </a:spcBef>
              <a:defRPr/>
            </a:pPr>
            <a:r>
              <a:rPr lang="en-US" b="1" kern="0" dirty="0" smtClean="0">
                <a:latin typeface="+mn-lt"/>
              </a:rPr>
              <a:t>Your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en-US" b="1" kern="0" dirty="0" smtClean="0">
                <a:latin typeface="+mn-lt"/>
              </a:rPr>
              <a:t>Institution 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en-US" b="1" kern="0" dirty="0" smtClean="0">
                <a:latin typeface="+mn-lt"/>
              </a:rPr>
              <a:t>Here</a:t>
            </a:r>
            <a:endParaRPr lang="en-US" b="1" kern="0" dirty="0">
              <a:latin typeface="+mn-lt"/>
            </a:endParaRPr>
          </a:p>
        </p:txBody>
      </p:sp>
      <p:pic>
        <p:nvPicPr>
          <p:cNvPr id="17" name="Picture 22" descr="womenshealthlogoTL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6348413"/>
            <a:ext cx="19050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7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4495800"/>
            <a:ext cx="2667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8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7500" y="5600700"/>
            <a:ext cx="20193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22"/>
          <p:cNvSpPr txBox="1">
            <a:spLocks/>
          </p:cNvSpPr>
          <p:nvPr userDrawn="1"/>
        </p:nvSpPr>
        <p:spPr>
          <a:xfrm>
            <a:off x="7162800" y="228600"/>
            <a:ext cx="1752600" cy="1371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algn="ctr">
              <a:buNone/>
              <a:defRPr sz="2400" baseline="0"/>
            </a:lvl1pPr>
          </a:lstStyle>
          <a:p>
            <a:pPr marL="342900" indent="-342900" eaLnBrk="0" hangingPunct="0">
              <a:spcBef>
                <a:spcPts val="0"/>
              </a:spcBef>
              <a:defRPr/>
            </a:pPr>
            <a:r>
              <a:rPr lang="en-US" b="1" kern="0" dirty="0" smtClean="0">
                <a:latin typeface="+mn-lt"/>
              </a:rPr>
              <a:t>Your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en-US" b="1" kern="0" dirty="0" smtClean="0">
                <a:latin typeface="+mn-lt"/>
              </a:rPr>
              <a:t>Institution 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en-US" b="1" kern="0" dirty="0" smtClean="0">
                <a:latin typeface="+mn-lt"/>
              </a:rPr>
              <a:t>Here</a:t>
            </a:r>
            <a:endParaRPr lang="en-US" b="1" kern="0" dirty="0">
              <a:latin typeface="+mn-lt"/>
            </a:endParaRPr>
          </a:p>
        </p:txBody>
      </p:sp>
      <p:pic>
        <p:nvPicPr>
          <p:cNvPr id="22" name="Picture 22" descr="womenshealthlogoTL.jp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6348413"/>
            <a:ext cx="19050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572000"/>
            <a:ext cx="5029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8A503-9662-4124-9D29-53F487DEA8F4}" type="datetime1">
              <a:rPr lang="en-US" smtClean="0"/>
              <a:pPr>
                <a:defRPr/>
              </a:pPr>
              <a:t>08/14/2013</a:t>
            </a:fld>
            <a:endParaRPr lang="en-US"/>
          </a:p>
        </p:txBody>
      </p:sp>
      <p:sp>
        <p:nvSpPr>
          <p:cNvPr id="2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EEBB7-AA85-46C4-8EFC-02528124DA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69B14-877F-49E6-A1F0-A4A6FAF1C3FD}" type="datetime1">
              <a:rPr lang="en-US" smtClean="0"/>
              <a:pPr>
                <a:defRPr/>
              </a:pPr>
              <a:t>08/14/2013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855E2-E892-425A-92AA-A28D141CC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80F66-5D9E-4BD4-9366-AA9818E2CD78}" type="datetime1">
              <a:rPr lang="en-US" smtClean="0"/>
              <a:pPr>
                <a:defRPr/>
              </a:pPr>
              <a:t>08/14/2013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3A503-3DB2-42F3-BE7A-66C48CFFC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5BCAC-01A6-48C7-B6D2-2E80290CA831}" type="datetime1">
              <a:rPr lang="en-US" smtClean="0"/>
              <a:pPr>
                <a:defRPr/>
              </a:pPr>
              <a:t>08/14/2013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C976A-93B6-48FE-AFCF-5DEC42F77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DC51E-EECD-4804-B060-5CF3DC863460}" type="datetime1">
              <a:rPr lang="en-US" smtClean="0"/>
              <a:pPr>
                <a:defRPr/>
              </a:pPr>
              <a:t>08/14/2013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C84DD-1413-4B6B-B598-ECF41EDA5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518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4267200" cy="914400"/>
          </a:xfrm>
          <a:prstGeom prst="rect">
            <a:avLst/>
          </a:prstGeom>
        </p:spPr>
        <p:txBody>
          <a:bodyPr anchor="b" anchorCtr="0"/>
          <a:lstStyle>
            <a:lvl1pPr>
              <a:defRPr sz="2400" b="1" baseline="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16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6354D-0948-4E7C-B68F-E94F0F68A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9CC48-A0E8-4FBB-8BFD-97B54F806A17}" type="datetime1">
              <a:rPr lang="en-US" smtClean="0"/>
              <a:pPr>
                <a:defRPr/>
              </a:pPr>
              <a:t>08/14/2013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336D5-9EA5-45BE-B876-5A6E672F9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B1188-3B38-4AB4-820D-DB19C8FC1C2F}" type="datetime1">
              <a:rPr lang="en-US" smtClean="0"/>
              <a:pPr>
                <a:defRPr/>
              </a:pPr>
              <a:t>08/14/2013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F8859-F8B9-4261-916B-AC7FE23EF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4A653-B636-4616-AF6A-345102B5478B}" type="datetime1">
              <a:rPr lang="en-US" smtClean="0"/>
              <a:pPr>
                <a:defRPr/>
              </a:pPr>
              <a:t>08/14/2013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D9560-FEB2-4CF3-94C3-E00F99B11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4EF28-8E1F-4A83-A3CA-09CF000283D3}" type="datetime1">
              <a:rPr lang="en-US" smtClean="0"/>
              <a:pPr>
                <a:defRPr/>
              </a:pPr>
              <a:t>08/14/2013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49794-7407-4037-A6F3-7EEDCAD45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7E369-4D51-4440-A28B-5B971CF982FC}" type="datetime1">
              <a:rPr lang="en-US" smtClean="0"/>
              <a:pPr>
                <a:defRPr/>
              </a:pPr>
              <a:t>08/14/2013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177E-C043-4FCC-A61F-DEE20AD21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254E5-2D14-40A0-8551-C3DEE94096EB}" type="datetime1">
              <a:rPr lang="en-US" smtClean="0"/>
              <a:pPr>
                <a:defRPr/>
              </a:pPr>
              <a:t>08/14/2013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70E48-EC67-4F1F-B0EF-0E5510040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603A6-9944-4C64-98F5-6BE5EE14BC0E}" type="datetime1">
              <a:rPr lang="en-US" smtClean="0"/>
              <a:pPr>
                <a:defRPr/>
              </a:pPr>
              <a:t>08/14/2013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4F495-FF14-4B95-B7F2-D7EE0F988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Helvetica" pitchFamily="34" charset="0"/>
              </a:defRPr>
            </a:lvl1pPr>
          </a:lstStyle>
          <a:p>
            <a:pPr>
              <a:defRPr/>
            </a:pPr>
            <a:fld id="{18633B1E-7212-4977-92EF-5821CA4AC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133600" y="228600"/>
            <a:ext cx="4953000" cy="1143000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algn="ctr" eaLnBrk="0" hangingPunct="0">
              <a:defRPr/>
            </a:pPr>
            <a:endParaRPr lang="en-US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millionhearts.hhs.gov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CBEB5D-B4BB-455F-8F01-E7619AA6102B}" type="slidenum">
              <a:rPr lang="en-US" smtClean="0">
                <a:latin typeface="Helvetica"/>
              </a:rPr>
              <a:pPr/>
              <a:t>1</a:t>
            </a:fld>
            <a:endParaRPr lang="en-US" dirty="0" smtClean="0">
              <a:latin typeface="Helvetica"/>
            </a:endParaRPr>
          </a:p>
        </p:txBody>
      </p:sp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28600"/>
            <a:ext cx="6629400" cy="144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>
              <a:latin typeface="Helvetica"/>
            </a:endParaRPr>
          </a:p>
        </p:txBody>
      </p:sp>
      <p:sp>
        <p:nvSpPr>
          <p:cNvPr id="790531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buNone/>
              <a:defRPr/>
            </a:pPr>
            <a:endParaRPr lang="en-US" dirty="0" smtClean="0"/>
          </a:p>
          <a:p>
            <a:pPr algn="r">
              <a:buNone/>
            </a:pPr>
            <a:r>
              <a:rPr lang="en-US" sz="3600" dirty="0" smtClean="0"/>
              <a:t>NANCY C. LEE, M.D.</a:t>
            </a:r>
          </a:p>
          <a:p>
            <a:pPr algn="r">
              <a:buNone/>
            </a:pPr>
            <a:r>
              <a:rPr lang="en-US" dirty="0" smtClean="0"/>
              <a:t>DEPUTY ASSISTANT SECRETARY FOR HEALTH - </a:t>
            </a:r>
          </a:p>
          <a:p>
            <a:pPr algn="r">
              <a:buNone/>
            </a:pPr>
            <a:r>
              <a:rPr lang="en-US" dirty="0" smtClean="0"/>
              <a:t>WOMEN’S HEALTH</a:t>
            </a:r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r>
              <a:rPr lang="en-US" sz="3600" dirty="0" smtClean="0"/>
              <a:t>OFFICE ON WOMEN’S HEALTH</a:t>
            </a:r>
          </a:p>
          <a:p>
            <a:pPr algn="r">
              <a:buNone/>
            </a:pPr>
            <a:r>
              <a:rPr lang="en-US" dirty="0" smtClean="0"/>
              <a:t>U.S. DEPARTMENT OF HEALTH AND HUMAN SERVICES</a:t>
            </a:r>
          </a:p>
          <a:p>
            <a:pPr algn="r">
              <a:buNone/>
            </a:pPr>
            <a:endParaRPr lang="en-US" sz="2000" dirty="0" smtClean="0"/>
          </a:p>
          <a:p>
            <a:pPr algn="r">
              <a:buNone/>
            </a:pPr>
            <a:endParaRPr lang="en-US" dirty="0" smtClean="0">
              <a:solidFill>
                <a:schemeClr val="accent4"/>
              </a:solidFill>
            </a:endParaRPr>
          </a:p>
          <a:p>
            <a:pPr algn="r">
              <a:buNone/>
            </a:pPr>
            <a:r>
              <a:rPr lang="en-US" dirty="0" smtClean="0">
                <a:solidFill>
                  <a:schemeClr val="accent4"/>
                </a:solidFill>
              </a:rPr>
              <a:t>December 5, 2012</a:t>
            </a:r>
            <a:endParaRPr lang="en-US" dirty="0"/>
          </a:p>
        </p:txBody>
      </p:sp>
      <p:pic>
        <p:nvPicPr>
          <p:cNvPr id="6" name="Picture 2" descr="http://womenshealth.gov/logos/images/HHS/hhsowhlogo_t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918" y="6172200"/>
            <a:ext cx="2519082" cy="54459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47800" y="457200"/>
            <a:ext cx="670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</a:rPr>
              <a:t>MIDLIFE WOMEN’S HEALTH: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A Briefing with Women’s Policy, Inc.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5943600" cy="9144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Office on Women’s Health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162800" cy="3505200"/>
          </a:xfrm>
        </p:spPr>
        <p:txBody>
          <a:bodyPr/>
          <a:lstStyle/>
          <a:p>
            <a:pPr indent="-274320" eaLnBrk="1" hangingPunct="1"/>
            <a:r>
              <a:rPr lang="en-US" b="1" i="1" dirty="0" smtClean="0"/>
              <a:t>History:</a:t>
            </a:r>
            <a:r>
              <a:rPr lang="en-US" dirty="0" smtClean="0"/>
              <a:t>  Established in 1991 within HHS to improve women’s health </a:t>
            </a:r>
          </a:p>
          <a:p>
            <a:pPr indent="-274320" eaLnBrk="1" hangingPunct="1"/>
            <a:endParaRPr lang="en-US" sz="800" dirty="0" smtClean="0"/>
          </a:p>
          <a:p>
            <a:pPr indent="-274320" eaLnBrk="1" hangingPunct="1"/>
            <a:endParaRPr lang="en-US" sz="800" dirty="0" smtClean="0"/>
          </a:p>
          <a:p>
            <a:pPr indent="-274320" eaLnBrk="1" hangingPunct="1"/>
            <a:r>
              <a:rPr lang="en-US" b="1" i="1" dirty="0" smtClean="0"/>
              <a:t>Mission:</a:t>
            </a:r>
            <a:r>
              <a:rPr lang="en-US" dirty="0" smtClean="0"/>
              <a:t>  Provide national leadership and coordination to improve the health of women and girls through policy, education and model programs</a:t>
            </a:r>
          </a:p>
          <a:p>
            <a:pPr indent="-274320"/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6354D-0948-4E7C-B68F-E94F0F68AAD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2" descr="http://womenshealth.gov/logos/images/HHS/hhsowhlogo_t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918" y="6248400"/>
            <a:ext cx="2519082" cy="46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239000" cy="1524000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Make the Call. Don’t Miss a Beat.</a:t>
            </a:r>
            <a:br>
              <a:rPr lang="en-US" sz="3200" i="1" dirty="0" smtClean="0">
                <a:solidFill>
                  <a:srgbClr val="FF0000"/>
                </a:solidFill>
              </a:rPr>
            </a:br>
            <a:r>
              <a:rPr lang="en-US" sz="3200" i="1" dirty="0" smtClean="0">
                <a:solidFill>
                  <a:srgbClr val="FF0000"/>
                </a:solidFill>
              </a:rPr>
              <a:t>Call 9-1-1</a:t>
            </a:r>
            <a:r>
              <a:rPr lang="en-US" i="1" dirty="0" smtClean="0">
                <a:solidFill>
                  <a:srgbClr val="FF0000"/>
                </a:solidFill>
              </a:rPr>
              <a:t/>
            </a:r>
            <a:br>
              <a:rPr lang="en-US" i="1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7"/>
          <p:cNvPicPr>
            <a:picLocks noGrp="1"/>
          </p:cNvPicPr>
          <p:nvPr>
            <p:ph idx="1"/>
          </p:nvPr>
        </p:nvPicPr>
        <p:blipFill>
          <a:blip r:embed="rId3" cstate="print"/>
          <a:srcRect l="6410" t="21154" r="6891" b="26709"/>
          <a:stretch>
            <a:fillRect/>
          </a:stretch>
        </p:blipFill>
        <p:spPr bwMode="auto">
          <a:xfrm>
            <a:off x="914400" y="2057400"/>
            <a:ext cx="7162800" cy="323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6354D-0948-4E7C-B68F-E94F0F68AAD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2" descr="http://womenshealth.gov/logos/images/HHS/hhsowhlogo_t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918" y="6248400"/>
            <a:ext cx="2519082" cy="46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/>
          <a:lstStyle/>
          <a:p>
            <a:pPr eaLnBrk="1" hangingPunct="1"/>
            <a:endParaRPr lang="en-US" dirty="0" smtClean="0">
              <a:latin typeface="Myriad Pro"/>
            </a:endParaRPr>
          </a:p>
        </p:txBody>
      </p:sp>
      <p:pic>
        <p:nvPicPr>
          <p:cNvPr id="37892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5000" y="1676400"/>
            <a:ext cx="5422900" cy="2838450"/>
          </a:xfrm>
        </p:spPr>
      </p:pic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2209800" y="4648200"/>
            <a:ext cx="51069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b="1" dirty="0" smtClean="0">
              <a:solidFill>
                <a:srgbClr val="0000FF"/>
              </a:solidFill>
              <a:latin typeface="Myriad Pro"/>
              <a:hlinkClick r:id="rId4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Myriad Pro"/>
                <a:hlinkClick r:id="rId4"/>
              </a:rPr>
              <a:t>http</a:t>
            </a:r>
            <a:r>
              <a:rPr lang="en-US" sz="2800" b="1" dirty="0">
                <a:solidFill>
                  <a:srgbClr val="0000FF"/>
                </a:solidFill>
                <a:latin typeface="Myriad Pro"/>
                <a:hlinkClick r:id="rId4"/>
              </a:rPr>
              <a:t>://millionhearts.hhs.gov</a:t>
            </a:r>
            <a:endParaRPr lang="en-US" sz="2800" b="1" dirty="0">
              <a:solidFill>
                <a:srgbClr val="0000FF"/>
              </a:solidFill>
              <a:latin typeface="Myriad Pro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6354D-0948-4E7C-B68F-E94F0F68AAD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2" descr="http://womenshealth.gov/logos/images/HHS/hhsowhlogo_ta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918" y="6248400"/>
            <a:ext cx="2519082" cy="4683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248400" cy="9144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CONTACT INFORMATION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77200" cy="3657600"/>
          </a:xfrm>
        </p:spPr>
        <p:txBody>
          <a:bodyPr/>
          <a:lstStyle/>
          <a:p>
            <a:pPr marL="285750" indent="-274320" eaLnBrk="1" hangingPunct="1">
              <a:buSzPct val="100000"/>
              <a:buNone/>
            </a:pPr>
            <a:r>
              <a:rPr lang="en-US" sz="3600" b="1" dirty="0" smtClean="0"/>
              <a:t>Nancy C. Lee, MD</a:t>
            </a:r>
          </a:p>
          <a:p>
            <a:pPr marL="285750" indent="-274320" eaLnBrk="1" hangingPunct="1">
              <a:buSzPct val="100000"/>
              <a:buNone/>
            </a:pPr>
            <a:endParaRPr lang="en-US" sz="3600" b="1" dirty="0" smtClean="0"/>
          </a:p>
          <a:p>
            <a:pPr marL="285750" indent="-274320" eaLnBrk="1" hangingPunct="1">
              <a:buSzPct val="100000"/>
              <a:buNone/>
            </a:pPr>
            <a:r>
              <a:rPr lang="en-US" sz="3600" b="1" dirty="0" smtClean="0"/>
              <a:t>Nancy.Lee@hhs.gov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6354D-0948-4E7C-B68F-E94F0F68AAD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2" descr="http://womenshealth.gov/logos/images/HHS/hhsowhlogo_t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918" y="6248400"/>
            <a:ext cx="2519082" cy="468392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038600"/>
            <a:ext cx="762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/>
          <p:cNvSpPr txBox="1">
            <a:spLocks/>
          </p:cNvSpPr>
          <p:nvPr/>
        </p:nvSpPr>
        <p:spPr>
          <a:xfrm>
            <a:off x="457200" y="1600200"/>
            <a:ext cx="8229600" cy="4419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000" kern="0" dirty="0">
              <a:latin typeface="+mn-lt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90600" y="381000"/>
            <a:ext cx="6934200" cy="990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WARNING SYMPTOMS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OF A HEART ATTACK IN WOMEN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0" y="1524000"/>
            <a:ext cx="7620000" cy="48006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Chest pain, discomfort, pressure or squeezing are the most common symptoms for men and women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Women are somewhat more likely than men to experience other heart attack symptoms, including: 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Unusual upper body pain or discomfort  in one or both arms, the back, shoulder, neck, jaw, or upper part of the stomach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Shortness of breath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Nausea/Vomiting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Unusual or unexplained fatigue (which may be present for days)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Breaking out in a cold sweat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Light-headedness or sudden dizziness</a:t>
            </a:r>
          </a:p>
          <a:p>
            <a:pPr eaLnBrk="1" hangingPunct="1">
              <a:lnSpc>
                <a:spcPct val="120000"/>
              </a:lnSpc>
              <a:buNone/>
              <a:defRPr/>
            </a:pPr>
            <a:endParaRPr lang="en-US" sz="1700" dirty="0" smtClean="0"/>
          </a:p>
          <a:p>
            <a:pPr marL="0" algn="ctr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3400" dirty="0" smtClean="0"/>
              <a:t>If any of these symptoms occur, </a:t>
            </a:r>
          </a:p>
          <a:p>
            <a:pPr marL="0" algn="ctr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3400" dirty="0" smtClean="0"/>
              <a:t>call 9–1–1 for emergency medical care. 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608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10BD70-EC16-419B-ACF3-9326CACF93AB}" type="slidenum">
              <a:rPr lang="en-US" smtClean="0">
                <a:latin typeface="Helvetica"/>
              </a:rPr>
              <a:pPr/>
              <a:t>14</a:t>
            </a:fld>
            <a:endParaRPr lang="en-US" dirty="0" smtClean="0">
              <a:latin typeface="Helvetica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424" y="5791200"/>
            <a:ext cx="663175" cy="64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://womenshealth.gov/logos/images/HHS/hhsowhlogo_t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918" y="6248400"/>
            <a:ext cx="2519082" cy="46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6400800" cy="9144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MIDLIFE WOMEN’S HEALTH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dirty="0" smtClean="0"/>
              <a:t>CARDIOVASCULAR DISEASE </a:t>
            </a:r>
          </a:p>
          <a:p>
            <a:pPr algn="ctr">
              <a:buNone/>
            </a:pPr>
            <a:r>
              <a:rPr lang="en-US" sz="3600" dirty="0" smtClean="0"/>
              <a:t>IN WOMEN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6354D-0948-4E7C-B68F-E94F0F68AAD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2" descr="http://womenshealth.gov/logos/images/HHS/hhsowhlogo_t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918" y="6248400"/>
            <a:ext cx="2519082" cy="46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477000" cy="9144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MIDLIFE WOMEN’S HEALTH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1"/>
            <a:ext cx="7162800" cy="3733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dirty="0" smtClean="0"/>
              <a:t>CARDIOVASCULAR DISEASE</a:t>
            </a:r>
          </a:p>
          <a:p>
            <a:pPr algn="ctr">
              <a:buNone/>
            </a:pPr>
            <a:r>
              <a:rPr lang="en-US" sz="3600" dirty="0" smtClean="0"/>
              <a:t>#1 KILLER OF WOMEN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6354D-0948-4E7C-B68F-E94F0F68AAD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2" descr="http://womenshealth.gov/logos/images/HHS/hhsowhlogo_t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918" y="6248400"/>
            <a:ext cx="2519082" cy="46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7B0740-0615-48FA-85F4-3FB3D8234F30}" type="slidenum">
              <a:rPr lang="en-US" smtClean="0">
                <a:latin typeface="Helvetica"/>
              </a:rPr>
              <a:pPr/>
              <a:t>4</a:t>
            </a:fld>
            <a:endParaRPr lang="en-US" smtClean="0">
              <a:latin typeface="Helvetica"/>
            </a:endParaRPr>
          </a:p>
        </p:txBody>
      </p:sp>
      <p:sp>
        <p:nvSpPr>
          <p:cNvPr id="706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304800"/>
            <a:ext cx="5791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  <a:latin typeface="Helvetica"/>
              </a:rPr>
              <a:t>Age-Adjusted Cardiovascular Death Rates for U.S. Men and Women</a:t>
            </a:r>
            <a:br>
              <a:rPr lang="en-US" dirty="0" smtClean="0">
                <a:solidFill>
                  <a:schemeClr val="tx1"/>
                </a:solidFill>
                <a:latin typeface="Helvetica"/>
              </a:rPr>
            </a:br>
            <a:r>
              <a:rPr lang="en-US" dirty="0" smtClean="0">
                <a:solidFill>
                  <a:schemeClr val="tx1"/>
                </a:solidFill>
                <a:latin typeface="Helvetica"/>
              </a:rPr>
              <a:t>2000 and 2007</a:t>
            </a:r>
          </a:p>
        </p:txBody>
      </p:sp>
      <p:graphicFrame>
        <p:nvGraphicFramePr>
          <p:cNvPr id="70660" name="Chart 1"/>
          <p:cNvGraphicFramePr>
            <a:graphicFrameLocks noGrp="1"/>
          </p:cNvGraphicFramePr>
          <p:nvPr>
            <p:ph idx="1"/>
          </p:nvPr>
        </p:nvGraphicFramePr>
        <p:xfrm>
          <a:off x="1289050" y="1858963"/>
          <a:ext cx="7210425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3" name="Worksheet" r:id="rId5" imgW="8010525" imgH="4962525" progId="Excel.Sheet.8">
                  <p:embed/>
                </p:oleObj>
              </mc:Choice>
              <mc:Fallback>
                <p:oleObj name="Worksheet" r:id="rId5" imgW="8010525" imgH="4962525" progId="Excel.Shee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1858963"/>
                        <a:ext cx="7210425" cy="446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3" name="Text Box 6"/>
          <p:cNvSpPr txBox="1">
            <a:spLocks noChangeArrowheads="1"/>
          </p:cNvSpPr>
          <p:nvPr/>
        </p:nvSpPr>
        <p:spPr bwMode="auto">
          <a:xfrm rot="-5400000">
            <a:off x="-197643" y="3169443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Rate per 100,000</a:t>
            </a:r>
          </a:p>
        </p:txBody>
      </p:sp>
      <p:sp>
        <p:nvSpPr>
          <p:cNvPr id="70664" name="Text Box 7"/>
          <p:cNvSpPr txBox="1">
            <a:spLocks noChangeArrowheads="1"/>
          </p:cNvSpPr>
          <p:nvPr/>
        </p:nvSpPr>
        <p:spPr bwMode="auto">
          <a:xfrm>
            <a:off x="533400" y="6400800"/>
            <a:ext cx="4114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Arial" charset="0"/>
              </a:rPr>
              <a:t>Sources: </a:t>
            </a:r>
            <a:r>
              <a:rPr lang="en-US" sz="1000" dirty="0" err="1">
                <a:latin typeface="Arial" charset="0"/>
              </a:rPr>
              <a:t>Miniño</a:t>
            </a:r>
            <a:r>
              <a:rPr lang="en-US" sz="1000" dirty="0">
                <a:latin typeface="Arial" charset="0"/>
              </a:rPr>
              <a:t> 2000, </a:t>
            </a:r>
            <a:r>
              <a:rPr lang="en-US" sz="1000" dirty="0" err="1">
                <a:latin typeface="Arial" charset="0"/>
              </a:rPr>
              <a:t>Xu</a:t>
            </a:r>
            <a:r>
              <a:rPr lang="en-US" sz="1000" dirty="0">
                <a:latin typeface="Arial" charset="0"/>
              </a:rPr>
              <a:t>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E1C149-3F9B-4576-803C-416D7C4596FD}" type="slidenum">
              <a:rPr lang="en-US" smtClean="0">
                <a:latin typeface="Helvetica"/>
              </a:rPr>
              <a:pPr/>
              <a:t>5</a:t>
            </a:fld>
            <a:endParaRPr lang="en-US" smtClean="0">
              <a:latin typeface="Helvetica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381000"/>
            <a:ext cx="5562600" cy="10668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Age-adjusted Death Rates for </a:t>
            </a:r>
            <a:br>
              <a:rPr lang="en-US" dirty="0" smtClean="0"/>
            </a:br>
            <a:r>
              <a:rPr lang="en-US" dirty="0" smtClean="0"/>
              <a:t>U.S. Women by Race: U.S. 2006</a:t>
            </a:r>
            <a:endParaRPr lang="en-US" dirty="0" smtClean="0">
              <a:solidFill>
                <a:schemeClr val="hlink"/>
              </a:solidFill>
            </a:endParaRPr>
          </a:p>
        </p:txBody>
      </p:sp>
      <p:graphicFrame>
        <p:nvGraphicFramePr>
          <p:cNvPr id="46082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039813" y="1649413"/>
          <a:ext cx="7035800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3" name="Chart" r:id="rId5" imgW="6991380" imgH="4438620" progId="Excel.Sheet.8">
                  <p:embed/>
                </p:oleObj>
              </mc:Choice>
              <mc:Fallback>
                <p:oleObj name="Chart" r:id="rId5" imgW="6991380" imgH="4438620" progId="Excel.Sheet.8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1649413"/>
                        <a:ext cx="7035800" cy="446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9C43B71-4DC5-4DEE-87DD-1AA5AB3F59FA}" type="slidenum">
              <a:rPr lang="en-US" sz="1400"/>
              <a:pPr algn="r"/>
              <a:t>5</a:t>
            </a:fld>
            <a:endParaRPr lang="en-US" sz="1400"/>
          </a:p>
        </p:txBody>
      </p:sp>
      <p:sp>
        <p:nvSpPr>
          <p:cNvPr id="46086" name="Rectangle 5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56B1F99-DDAB-4484-B281-1758B1441BD5}" type="slidenum">
              <a:rPr lang="en-US" sz="1400">
                <a:latin typeface="Arial" charset="0"/>
                <a:ea typeface="ＭＳ Ｐゴシック"/>
                <a:cs typeface="ＭＳ Ｐゴシック"/>
              </a:rPr>
              <a:pPr algn="r"/>
              <a:t>5</a:t>
            </a:fld>
            <a:endParaRPr lang="en-US" sz="140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6087" name="Text Box 2"/>
          <p:cNvSpPr txBox="1">
            <a:spLocks noChangeArrowheads="1"/>
          </p:cNvSpPr>
          <p:nvPr/>
        </p:nvSpPr>
        <p:spPr bwMode="auto">
          <a:xfrm>
            <a:off x="974725" y="498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46088" name="Text Box 5"/>
          <p:cNvSpPr txBox="1">
            <a:spLocks noChangeArrowheads="1"/>
          </p:cNvSpPr>
          <p:nvPr/>
        </p:nvSpPr>
        <p:spPr bwMode="auto">
          <a:xfrm>
            <a:off x="609600" y="6096000"/>
            <a:ext cx="518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Sources: </a:t>
            </a:r>
            <a:r>
              <a:rPr lang="en-US" sz="1000" dirty="0">
                <a:solidFill>
                  <a:schemeClr val="tx2"/>
                </a:solidFill>
              </a:rPr>
              <a:t>Adapted from Lloyd-Jones, Adams, et al (2010).</a:t>
            </a:r>
          </a:p>
          <a:p>
            <a:r>
              <a:rPr lang="en-US" sz="1000" dirty="0">
                <a:solidFill>
                  <a:schemeClr val="tx2"/>
                </a:solidFill>
              </a:rPr>
              <a:t>* </a:t>
            </a:r>
            <a:r>
              <a:rPr lang="en-US" sz="1000" dirty="0" smtClean="0">
                <a:solidFill>
                  <a:schemeClr val="tx2"/>
                </a:solidFill>
              </a:rPr>
              <a:t>CDC </a:t>
            </a:r>
            <a:r>
              <a:rPr lang="en-US" sz="1000" dirty="0">
                <a:solidFill>
                  <a:schemeClr val="tx2"/>
                </a:solidFill>
              </a:rPr>
              <a:t>Health Data Interactive, 2005-2007.</a:t>
            </a:r>
          </a:p>
        </p:txBody>
      </p:sp>
      <p:sp>
        <p:nvSpPr>
          <p:cNvPr id="46089" name="Rectangle 6"/>
          <p:cNvSpPr>
            <a:spLocks noChangeArrowheads="1"/>
          </p:cNvSpPr>
          <p:nvPr/>
        </p:nvSpPr>
        <p:spPr bwMode="auto">
          <a:xfrm>
            <a:off x="287338" y="3671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"/>
              <a:ea typeface="ＭＳ Ｐゴシック"/>
              <a:cs typeface="ＭＳ Ｐゴシック"/>
            </a:endParaRP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228600" y="3132138"/>
            <a:ext cx="1143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dirty="0">
                <a:latin typeface="+mn-lt"/>
                <a:ea typeface="ＭＳ Ｐゴシック" pitchFamily="16" charset="-128"/>
              </a:rPr>
              <a:t>Per</a:t>
            </a:r>
          </a:p>
          <a:p>
            <a:pPr eaLnBrk="0" hangingPunct="0">
              <a:defRPr/>
            </a:pPr>
            <a:r>
              <a:rPr lang="en-US" sz="1600" dirty="0">
                <a:latin typeface="+mn-lt"/>
                <a:ea typeface="ＭＳ Ｐゴシック" pitchFamily="16" charset="-128"/>
              </a:rPr>
              <a:t>100,000</a:t>
            </a:r>
          </a:p>
          <a:p>
            <a:pPr eaLnBrk="0" hangingPunct="0">
              <a:defRPr/>
            </a:pPr>
            <a:r>
              <a:rPr lang="en-US" sz="1600" dirty="0" smtClean="0">
                <a:latin typeface="+mn-lt"/>
                <a:ea typeface="ＭＳ Ｐゴシック" pitchFamily="16" charset="-128"/>
              </a:rPr>
              <a:t>Women</a:t>
            </a:r>
            <a:endParaRPr lang="en-US" sz="1600" dirty="0">
              <a:latin typeface="+mn-lt"/>
              <a:ea typeface="ＭＳ Ｐゴシック" pitchFamily="1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914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Helvetica"/>
              </a:rPr>
              <a:t>CARDIOVASCULAR RISK FACTORS IN WOMEN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752600"/>
            <a:ext cx="7162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Cannot be changed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Family History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Modifiable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Cigarette Smoking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Diabetes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Hypertension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Obesity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Poor Diet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Sedentary Lifestyle</a:t>
            </a:r>
          </a:p>
          <a:p>
            <a:pPr lvl="1" eaLnBrk="1" hangingPunct="1">
              <a:lnSpc>
                <a:spcPct val="90000"/>
              </a:lnSpc>
            </a:pPr>
            <a:endParaRPr lang="en-US" sz="1900" dirty="0" smtClean="0"/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1900" dirty="0" smtClean="0"/>
              <a:t>		</a:t>
            </a:r>
          </a:p>
          <a:p>
            <a:pPr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6354D-0948-4E7C-B68F-E94F0F68AAD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2" descr="http://womenshealth.gov/logos/images/HHS/hhsowhlogo_t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918" y="6248400"/>
            <a:ext cx="2519082" cy="46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752600" y="304800"/>
            <a:ext cx="5486400" cy="990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PREGNANCY AND CVD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4294967295"/>
          </p:nvPr>
        </p:nvSpPr>
        <p:spPr>
          <a:xfrm>
            <a:off x="990600" y="1752600"/>
            <a:ext cx="7162800" cy="38100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3600" b="1" dirty="0" smtClean="0"/>
              <a:t>A “Metabolic Stress Test”</a:t>
            </a:r>
          </a:p>
          <a:p>
            <a:pPr marL="0" indent="0" algn="ctr" eaLnBrk="1" hangingPunct="1">
              <a:buFontTx/>
              <a:buNone/>
            </a:pPr>
            <a:endParaRPr lang="en-US" sz="3600" b="1" dirty="0" smtClean="0"/>
          </a:p>
          <a:p>
            <a:pPr marL="0" indent="0" eaLnBrk="1" hangingPunct="1">
              <a:buFontTx/>
              <a:buNone/>
            </a:pPr>
            <a:r>
              <a:rPr lang="en-US" sz="2800" b="1" dirty="0" smtClean="0"/>
              <a:t>Risk factors for CVD later in life:</a:t>
            </a:r>
          </a:p>
          <a:p>
            <a:pPr marL="400050" lvl="1" indent="0" eaLnBrk="1" hangingPunct="1">
              <a:buFont typeface="Arial" pitchFamily="34" charset="0"/>
              <a:buChar char="•"/>
            </a:pPr>
            <a:r>
              <a:rPr lang="en-US" b="1" dirty="0" smtClean="0"/>
              <a:t>Preeclampsia</a:t>
            </a:r>
          </a:p>
          <a:p>
            <a:pPr marL="400050" lvl="1" indent="0" eaLnBrk="1" hangingPunct="1">
              <a:buFont typeface="Arial" pitchFamily="34" charset="0"/>
              <a:buChar char="•"/>
            </a:pPr>
            <a:r>
              <a:rPr lang="en-US" b="1" dirty="0" smtClean="0"/>
              <a:t>Gestational diabetes</a:t>
            </a:r>
          </a:p>
          <a:p>
            <a:pPr marL="400050" lvl="1" indent="0" eaLnBrk="1" hangingPunct="1">
              <a:buFont typeface="Arial" pitchFamily="34" charset="0"/>
              <a:buChar char="•"/>
            </a:pPr>
            <a:r>
              <a:rPr lang="en-US" b="1" dirty="0" smtClean="0"/>
              <a:t>Hypertension during pregnancy</a:t>
            </a:r>
            <a:endParaRPr lang="en-US" dirty="0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3D4C9E-E0CF-4E3F-B0C2-46D7BEEB087D}" type="slidenum">
              <a:rPr lang="en-US" smtClean="0">
                <a:latin typeface="Helvetica"/>
                <a:cs typeface="Arial" charset="0"/>
              </a:rPr>
              <a:pPr/>
              <a:t>7</a:t>
            </a:fld>
            <a:endParaRPr lang="en-US" smtClean="0">
              <a:latin typeface="Helvetica"/>
              <a:cs typeface="Arial" charset="0"/>
            </a:endParaRPr>
          </a:p>
        </p:txBody>
      </p:sp>
      <p:pic>
        <p:nvPicPr>
          <p:cNvPr id="7" name="Picture 2" descr="http://womenshealth.gov/logos/images/HHS/hhsowhlogo_t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918" y="6248400"/>
            <a:ext cx="2519082" cy="46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20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WOMEN: Less likely to receive proven interventions than men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162800" cy="4373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dirty="0" smtClean="0"/>
              <a:t>cholesterol screening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dirty="0" smtClean="0"/>
              <a:t>lipid-lowering therapy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dirty="0" smtClean="0"/>
              <a:t>blood thinners and beta-blockers during heart attack</a:t>
            </a:r>
            <a:endParaRPr lang="en-US" b="1" i="1" u="sng" dirty="0" smtClean="0"/>
          </a:p>
          <a:p>
            <a:pPr eaLnBrk="1" hangingPunct="1">
              <a:lnSpc>
                <a:spcPct val="110000"/>
              </a:lnSpc>
              <a:defRPr/>
            </a:pPr>
            <a:r>
              <a:rPr lang="en-US" dirty="0" err="1" smtClean="0"/>
              <a:t>antiplatelet</a:t>
            </a:r>
            <a:r>
              <a:rPr lang="en-US" dirty="0" smtClean="0"/>
              <a:t> therapy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dirty="0" smtClean="0"/>
              <a:t>cardiac rehabilitation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dirty="0" smtClean="0"/>
              <a:t>implantable </a:t>
            </a:r>
            <a:r>
              <a:rPr lang="en-US" dirty="0" err="1" smtClean="0"/>
              <a:t>cardioverter</a:t>
            </a:r>
            <a:r>
              <a:rPr lang="en-US" dirty="0" smtClean="0"/>
              <a:t>-defibrillators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211BB4-845A-4E60-AA07-6AF59243E110}" type="slidenum">
              <a:rPr lang="en-US" smtClean="0">
                <a:latin typeface="Helvetica"/>
              </a:rPr>
              <a:pPr/>
              <a:t>8</a:t>
            </a:fld>
            <a:endParaRPr lang="en-US" smtClean="0">
              <a:latin typeface="Helvetica"/>
            </a:endParaRPr>
          </a:p>
        </p:txBody>
      </p:sp>
      <p:pic>
        <p:nvPicPr>
          <p:cNvPr id="8" name="Picture 2" descr="http://womenshealth.gov/logos/images/HHS/hhsowhlogo_t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918" y="6248400"/>
            <a:ext cx="2519082" cy="46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5"/>
          <p:cNvSpPr>
            <a:spLocks noGrp="1"/>
          </p:cNvSpPr>
          <p:nvPr>
            <p:ph type="title"/>
          </p:nvPr>
        </p:nvSpPr>
        <p:spPr bwMode="auto">
          <a:xfrm>
            <a:off x="1143000" y="457200"/>
            <a:ext cx="67818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</a:rPr>
              <a:t>WHAT’S YOUR LEVEL OF CVD RISK?</a:t>
            </a:r>
            <a:endParaRPr lang="en-US" sz="3600" u="sng" dirty="0" smtClean="0">
              <a:solidFill>
                <a:srgbClr val="FF0000"/>
              </a:solidFill>
            </a:endParaRP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362200"/>
            <a:ext cx="6019800" cy="2209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Are you high risk?</a:t>
            </a:r>
          </a:p>
          <a:p>
            <a:pPr eaLnBrk="1" hangingPunct="1"/>
            <a:r>
              <a:rPr lang="en-US" sz="3200" dirty="0" smtClean="0"/>
              <a:t>Are you at increased risk?</a:t>
            </a:r>
          </a:p>
          <a:p>
            <a:pPr eaLnBrk="1" hangingPunct="1"/>
            <a:r>
              <a:rPr lang="en-US" sz="3200" dirty="0" smtClean="0"/>
              <a:t>Are you at ideal CVD health? 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B79334-6F7B-4C8C-8B8B-C951328A52E9}" type="slidenum">
              <a:rPr lang="en-US" smtClean="0">
                <a:latin typeface="Helvetica"/>
              </a:rPr>
              <a:pPr/>
              <a:t>9</a:t>
            </a:fld>
            <a:endParaRPr lang="en-US" smtClean="0">
              <a:latin typeface="Helvetica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11188" y="6356350"/>
            <a:ext cx="6465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 b="1" dirty="0">
              <a:latin typeface="Arial" charset="0"/>
              <a:ea typeface="ＭＳ Ｐゴシック"/>
              <a:cs typeface="ＭＳ Ｐゴシック"/>
            </a:endParaRPr>
          </a:p>
        </p:txBody>
      </p:sp>
      <p:pic>
        <p:nvPicPr>
          <p:cNvPr id="7" name="Picture 2" descr="http://womenshealth.gov/logos/images/HHS/hhsowhlogo_t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918" y="6248400"/>
            <a:ext cx="2519082" cy="46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51811">
  <a:themeElements>
    <a:clrScheme name="background 0607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art Truth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ackground 0607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ground 0607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ground 0607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ground 0607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ground 0607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ground 0607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und 0607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und 0607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und 0607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und 0607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und 0607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und 0607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5411</TotalTime>
  <Words>396</Words>
  <Application>Microsoft Office PowerPoint</Application>
  <PresentationFormat>On-screen Show (4:3)</PresentationFormat>
  <Paragraphs>137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051811</vt:lpstr>
      <vt:lpstr>Worksheet</vt:lpstr>
      <vt:lpstr>Chart</vt:lpstr>
      <vt:lpstr> </vt:lpstr>
      <vt:lpstr>MIDLIFE WOMEN’S HEALTH </vt:lpstr>
      <vt:lpstr>MIDLIFE WOMEN’S HEALTH</vt:lpstr>
      <vt:lpstr>Age-Adjusted Cardiovascular Death Rates for U.S. Men and Women 2000 and 2007</vt:lpstr>
      <vt:lpstr>Age-adjusted Death Rates for  U.S. Women by Race: U.S. 2006</vt:lpstr>
      <vt:lpstr>CARDIOVASCULAR RISK FACTORS IN WOMEN</vt:lpstr>
      <vt:lpstr>PREGNANCY AND CVD</vt:lpstr>
      <vt:lpstr>WOMEN: Less likely to receive proven interventions than men</vt:lpstr>
      <vt:lpstr>WHAT’S YOUR LEVEL OF CVD RISK?</vt:lpstr>
      <vt:lpstr>Office on Women’s Health</vt:lpstr>
      <vt:lpstr>Make the Call. Don’t Miss a Beat. Call 9-1-1 </vt:lpstr>
      <vt:lpstr>PowerPoint Presentation</vt:lpstr>
      <vt:lpstr>CONTACT INFORMATION</vt:lpstr>
      <vt:lpstr>WARNING SYMPTOMS  OF A HEART ATTACK IN WOMEN</vt:lpstr>
    </vt:vector>
  </TitlesOfParts>
  <Company>GWUMC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Joel Ranck</dc:creator>
  <cp:lastModifiedBy>Cheryl</cp:lastModifiedBy>
  <cp:revision>447</cp:revision>
  <cp:lastPrinted>2012-12-04T14:07:53Z</cp:lastPrinted>
  <dcterms:created xsi:type="dcterms:W3CDTF">2010-12-17T18:53:51Z</dcterms:created>
  <dcterms:modified xsi:type="dcterms:W3CDTF">2013-08-14T19:57:21Z</dcterms:modified>
</cp:coreProperties>
</file>