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69" r:id="rId2"/>
    <p:sldId id="262" r:id="rId3"/>
    <p:sldId id="271" r:id="rId4"/>
    <p:sldId id="272" r:id="rId5"/>
    <p:sldId id="261" r:id="rId6"/>
    <p:sldId id="267" r:id="rId7"/>
    <p:sldId id="273" r:id="rId8"/>
    <p:sldId id="276" r:id="rId9"/>
    <p:sldId id="274" r:id="rId10"/>
    <p:sldId id="27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2683047-9982-4304-9BD8-98075DC0BA66}" type="datetimeFigureOut">
              <a:rPr lang="en-US" smtClean="0"/>
              <a:t>08/14/2013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2EFBE0-573C-47AF-8F62-E8C58B277FD9}"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683047-9982-4304-9BD8-98075DC0BA66}" type="datetimeFigureOut">
              <a:rPr lang="en-US" smtClean="0"/>
              <a:t>08/14/2013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2EFBE0-573C-47AF-8F62-E8C58B277FD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83047-9982-4304-9BD8-98075DC0BA66}" type="datetimeFigureOut">
              <a:rPr lang="en-US" smtClean="0"/>
              <a:t>08/14/2013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2EFBE0-573C-47AF-8F62-E8C58B277FD9}"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914400" y="63246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352800" y="63246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781800" y="6324600"/>
            <a:ext cx="1905000" cy="457200"/>
          </a:xfrm>
        </p:spPr>
        <p:txBody>
          <a:bodyPr/>
          <a:lstStyle>
            <a:lvl1pPr>
              <a:defRPr/>
            </a:lvl1pPr>
          </a:lstStyle>
          <a:p>
            <a:fld id="{C3FB19E1-70E6-4014-81E1-28C01A5F56D9}" type="slidenum">
              <a:rPr lang="en-US"/>
              <a:pPr/>
              <a:t>‹#›</a:t>
            </a:fld>
            <a:endParaRPr lang="en-US"/>
          </a:p>
        </p:txBody>
      </p:sp>
    </p:spTree>
    <p:extLst>
      <p:ext uri="{BB962C8B-B14F-4D97-AF65-F5344CB8AC3E}">
        <p14:creationId xmlns:p14="http://schemas.microsoft.com/office/powerpoint/2010/main" val="36976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683047-9982-4304-9BD8-98075DC0BA66}" type="datetimeFigureOut">
              <a:rPr lang="en-US" smtClean="0"/>
              <a:t>08/14/2013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2EFBE0-573C-47AF-8F62-E8C58B277FD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683047-9982-4304-9BD8-98075DC0BA66}" type="datetimeFigureOut">
              <a:rPr lang="en-US" smtClean="0"/>
              <a:t>08/14/2013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2EFBE0-573C-47AF-8F62-E8C58B277FD9}"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2683047-9982-4304-9BD8-98075DC0BA66}" type="datetimeFigureOut">
              <a:rPr lang="en-US" smtClean="0"/>
              <a:t>08/14/2013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2EFBE0-573C-47AF-8F62-E8C58B277FD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2683047-9982-4304-9BD8-98075DC0BA66}" type="datetimeFigureOut">
              <a:rPr lang="en-US" smtClean="0"/>
              <a:t>08/14/2013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2EFBE0-573C-47AF-8F62-E8C58B277FD9}"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683047-9982-4304-9BD8-98075DC0BA66}" type="datetimeFigureOut">
              <a:rPr lang="en-US" smtClean="0"/>
              <a:t>08/14/2013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2EFBE0-573C-47AF-8F62-E8C58B277FD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683047-9982-4304-9BD8-98075DC0BA66}" type="datetimeFigureOut">
              <a:rPr lang="en-US" smtClean="0"/>
              <a:t>08/14/2013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2EFBE0-573C-47AF-8F62-E8C58B277FD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683047-9982-4304-9BD8-98075DC0BA66}" type="datetimeFigureOut">
              <a:rPr lang="en-US" smtClean="0"/>
              <a:t>08/14/2013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2EFBE0-573C-47AF-8F62-E8C58B277FD9}"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683047-9982-4304-9BD8-98075DC0BA66}" type="datetimeFigureOut">
              <a:rPr lang="en-US" smtClean="0"/>
              <a:t>08/14/2013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2EFBE0-573C-47AF-8F62-E8C58B277FD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2683047-9982-4304-9BD8-98075DC0BA66}" type="datetimeFigureOut">
              <a:rPr lang="en-US" smtClean="0"/>
              <a:t>08/14/2013</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FB2EFBE0-573C-47AF-8F62-E8C58B277FD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Smoking in African American Women</a:t>
            </a:r>
            <a:r>
              <a:rPr lang="en-US" b="1" dirty="0"/>
              <a:t/>
            </a:r>
            <a:br>
              <a:rPr lang="en-US" b="1" dirty="0"/>
            </a:br>
            <a:endParaRPr lang="en-US" dirty="0"/>
          </a:p>
        </p:txBody>
      </p:sp>
      <p:sp>
        <p:nvSpPr>
          <p:cNvPr id="3" name="Subtitle 2"/>
          <p:cNvSpPr>
            <a:spLocks noGrp="1"/>
          </p:cNvSpPr>
          <p:nvPr>
            <p:ph type="subTitle" idx="1"/>
          </p:nvPr>
        </p:nvSpPr>
        <p:spPr/>
        <p:txBody>
          <a:bodyPr>
            <a:normAutofit fontScale="55000" lnSpcReduction="20000"/>
          </a:bodyPr>
          <a:lstStyle/>
          <a:p>
            <a:pPr lvl="0" algn="l" fontAlgn="base">
              <a:spcAft>
                <a:spcPct val="0"/>
              </a:spcAft>
              <a:buClr>
                <a:srgbClr val="0000CC"/>
              </a:buClr>
              <a:buSzPct val="70000"/>
            </a:pPr>
            <a:r>
              <a:rPr lang="en-US" sz="3600" dirty="0">
                <a:solidFill>
                  <a:prstClr val="black"/>
                </a:solidFill>
              </a:rPr>
              <a:t>William B. Lawson MD, PhD, DLFAPA</a:t>
            </a:r>
            <a:br>
              <a:rPr lang="en-US" sz="3600" dirty="0">
                <a:solidFill>
                  <a:prstClr val="black"/>
                </a:solidFill>
              </a:rPr>
            </a:br>
            <a:r>
              <a:rPr lang="en-US" sz="3600" dirty="0">
                <a:solidFill>
                  <a:prstClr val="black"/>
                </a:solidFill>
              </a:rPr>
              <a:t>Department of Psychiatry </a:t>
            </a:r>
            <a:r>
              <a:rPr lang="en-US" sz="3600" dirty="0" smtClean="0">
                <a:solidFill>
                  <a:prstClr val="black"/>
                </a:solidFill>
              </a:rPr>
              <a:t>and Behavioral Sciences </a:t>
            </a:r>
          </a:p>
          <a:p>
            <a:pPr lvl="0" algn="l" fontAlgn="base">
              <a:spcAft>
                <a:spcPct val="0"/>
              </a:spcAft>
              <a:buClr>
                <a:srgbClr val="0000CC"/>
              </a:buClr>
              <a:buSzPct val="70000"/>
            </a:pPr>
            <a:r>
              <a:rPr kumimoji="0" lang="en-US" b="0" i="0" u="none" strike="noStrike" kern="0" cap="none" spc="0" normalizeH="0" baseline="0" noProof="0" dirty="0" smtClean="0">
                <a:ln>
                  <a:noFill/>
                </a:ln>
                <a:solidFill>
                  <a:srgbClr val="000000"/>
                </a:solidFill>
                <a:effectLst/>
                <a:uLnTx/>
                <a:uFillTx/>
                <a:latin typeface="Verdana"/>
                <a:ea typeface="+mn-ea"/>
                <a:cs typeface="+mn-cs"/>
              </a:rPr>
              <a:t>Howard University College of Medicine</a:t>
            </a:r>
          </a:p>
          <a:p>
            <a:pPr lvl="0" algn="l" fontAlgn="base">
              <a:spcAft>
                <a:spcPct val="0"/>
              </a:spcAft>
              <a:buClr>
                <a:srgbClr val="0000CC"/>
              </a:buClr>
              <a:buSzPct val="70000"/>
            </a:pPr>
            <a:r>
              <a:rPr kumimoji="0" lang="en-US" b="0" i="0" u="none" strike="noStrike" kern="0" cap="none" spc="0" normalizeH="0" baseline="0" noProof="0" dirty="0" smtClean="0">
                <a:ln>
                  <a:noFill/>
                </a:ln>
                <a:solidFill>
                  <a:srgbClr val="000000"/>
                </a:solidFill>
                <a:effectLst/>
                <a:uLnTx/>
                <a:uFillTx/>
                <a:latin typeface="Verdana"/>
                <a:ea typeface="+mn-ea"/>
                <a:cs typeface="+mn-cs"/>
              </a:rPr>
              <a:t>Washington, D.C. 20060</a:t>
            </a:r>
          </a:p>
          <a:p>
            <a:pPr lvl="0" algn="l" fontAlgn="base">
              <a:spcAft>
                <a:spcPct val="0"/>
              </a:spcAft>
              <a:buClr>
                <a:srgbClr val="0000CC"/>
              </a:buClr>
              <a:buSzPct val="70000"/>
            </a:pPr>
            <a:r>
              <a:rPr kumimoji="0" lang="en-US" b="0" i="0" u="none" strike="noStrike" kern="0" cap="none" spc="0" normalizeH="0" baseline="0" noProof="0" dirty="0" smtClean="0">
                <a:ln>
                  <a:noFill/>
                </a:ln>
                <a:solidFill>
                  <a:srgbClr val="000000"/>
                </a:solidFill>
                <a:effectLst/>
                <a:uLnTx/>
                <a:uFillTx/>
                <a:latin typeface="Verdana"/>
                <a:ea typeface="+mn-ea"/>
                <a:cs typeface="+mn-cs"/>
              </a:rPr>
              <a:t>(202)865-6611</a:t>
            </a:r>
          </a:p>
          <a:p>
            <a:pPr lvl="0" algn="l" fontAlgn="base">
              <a:spcAft>
                <a:spcPct val="0"/>
              </a:spcAft>
              <a:buClr>
                <a:srgbClr val="0000CC"/>
              </a:buClr>
              <a:buSzPct val="70000"/>
            </a:pPr>
            <a:r>
              <a:rPr kumimoji="0" lang="en-US" b="0" i="0" u="none" strike="noStrike" kern="0" cap="none" spc="0" normalizeH="0" baseline="0" noProof="0" dirty="0" smtClean="0">
                <a:ln>
                  <a:noFill/>
                </a:ln>
                <a:solidFill>
                  <a:srgbClr val="000000"/>
                </a:solidFill>
                <a:effectLst/>
                <a:uLnTx/>
                <a:uFillTx/>
                <a:latin typeface="Verdana"/>
                <a:ea typeface="+mn-ea"/>
                <a:cs typeface="+mn-cs"/>
              </a:rPr>
              <a:t>wblawson@howard.edu</a:t>
            </a:r>
          </a:p>
          <a:p>
            <a:endParaRPr lang="en-US" dirty="0"/>
          </a:p>
        </p:txBody>
      </p:sp>
    </p:spTree>
    <p:extLst>
      <p:ext uri="{BB962C8B-B14F-4D97-AF65-F5344CB8AC3E}">
        <p14:creationId xmlns:p14="http://schemas.microsoft.com/office/powerpoint/2010/main" val="32554571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Conclusion</a:t>
            </a:r>
            <a:endParaRPr lang="en-US" dirty="0"/>
          </a:p>
        </p:txBody>
      </p:sp>
      <p:sp>
        <p:nvSpPr>
          <p:cNvPr id="6" name="Content Placeholder 5"/>
          <p:cNvSpPr>
            <a:spLocks noGrp="1"/>
          </p:cNvSpPr>
          <p:nvPr>
            <p:ph idx="1"/>
          </p:nvPr>
        </p:nvSpPr>
        <p:spPr/>
        <p:txBody>
          <a:bodyPr/>
          <a:lstStyle/>
          <a:p>
            <a:r>
              <a:rPr lang="en-US" dirty="0" smtClean="0"/>
              <a:t>Smoking not as common but has equivalent or worse outcomes</a:t>
            </a:r>
          </a:p>
          <a:p>
            <a:r>
              <a:rPr lang="en-US" dirty="0" smtClean="0"/>
              <a:t>Usual interventions may have to be tailored to African Americans or new interventions must </a:t>
            </a:r>
            <a:r>
              <a:rPr lang="en-US" smtClean="0"/>
              <a:t>be developed</a:t>
            </a:r>
            <a:endParaRPr lang="en-US" dirty="0" smtClean="0"/>
          </a:p>
          <a:p>
            <a:r>
              <a:rPr lang="en-US" dirty="0" smtClean="0"/>
              <a:t>Limited research</a:t>
            </a:r>
            <a:endParaRPr lang="en-US" dirty="0"/>
          </a:p>
        </p:txBody>
      </p:sp>
    </p:spTree>
    <p:extLst>
      <p:ext uri="{BB962C8B-B14F-4D97-AF65-F5344CB8AC3E}">
        <p14:creationId xmlns:p14="http://schemas.microsoft.com/office/powerpoint/2010/main" val="42007046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rmAutofit fontScale="90000"/>
          </a:bodyPr>
          <a:lstStyle/>
          <a:p>
            <a:r>
              <a:rPr lang="en-US" b="1" dirty="0"/>
              <a:t/>
            </a:r>
            <a:br>
              <a:rPr lang="en-US" b="1" dirty="0"/>
            </a:br>
            <a:r>
              <a:rPr lang="en-US" b="1" dirty="0"/>
              <a:t>Percentage of U.S. adults who were current smokers in 2010</a:t>
            </a:r>
            <a:endParaRPr lang="en-US" dirty="0"/>
          </a:p>
        </p:txBody>
      </p:sp>
      <p:sp>
        <p:nvSpPr>
          <p:cNvPr id="3" name="Content Placeholder 2"/>
          <p:cNvSpPr>
            <a:spLocks noGrp="1"/>
          </p:cNvSpPr>
          <p:nvPr>
            <p:ph idx="1"/>
          </p:nvPr>
        </p:nvSpPr>
        <p:spPr/>
        <p:txBody>
          <a:bodyPr>
            <a:normAutofit/>
          </a:bodyPr>
          <a:lstStyle/>
          <a:p>
            <a:r>
              <a:rPr lang="en-US" dirty="0" smtClean="0"/>
              <a:t>19.0</a:t>
            </a:r>
            <a:r>
              <a:rPr lang="en-US" dirty="0"/>
              <a:t>% of all adults (43.8 million people)</a:t>
            </a:r>
          </a:p>
          <a:p>
            <a:r>
              <a:rPr lang="en-US" dirty="0"/>
              <a:t>31.5% non-Hispanic American Indian/Alaska Native</a:t>
            </a:r>
          </a:p>
          <a:p>
            <a:r>
              <a:rPr lang="en-US" dirty="0"/>
              <a:t>27.4% non-Hispanic multiple race</a:t>
            </a:r>
          </a:p>
          <a:p>
            <a:r>
              <a:rPr lang="en-US" dirty="0"/>
              <a:t>20.6% non-Hispanic white</a:t>
            </a:r>
          </a:p>
          <a:p>
            <a:r>
              <a:rPr lang="en-US" dirty="0"/>
              <a:t>19.4% non-Hispanic black</a:t>
            </a:r>
          </a:p>
          <a:p>
            <a:r>
              <a:rPr lang="en-US" dirty="0"/>
              <a:t>12.9% Hispanic</a:t>
            </a:r>
          </a:p>
          <a:p>
            <a:r>
              <a:rPr lang="en-US" dirty="0"/>
              <a:t>9.9% non-Hispanic Asian </a:t>
            </a:r>
          </a:p>
          <a:p>
            <a:endParaRPr lang="en-US" dirty="0"/>
          </a:p>
        </p:txBody>
      </p:sp>
    </p:spTree>
    <p:extLst>
      <p:ext uri="{BB962C8B-B14F-4D97-AF65-F5344CB8AC3E}">
        <p14:creationId xmlns:p14="http://schemas.microsoft.com/office/powerpoint/2010/main" val="6496752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Good News</a:t>
            </a:r>
            <a:endParaRPr lang="en-US" dirty="0"/>
          </a:p>
        </p:txBody>
      </p:sp>
      <p:sp>
        <p:nvSpPr>
          <p:cNvPr id="3" name="Content Placeholder 2"/>
          <p:cNvSpPr>
            <a:spLocks noGrp="1"/>
          </p:cNvSpPr>
          <p:nvPr>
            <p:ph idx="1"/>
          </p:nvPr>
        </p:nvSpPr>
        <p:spPr/>
        <p:txBody>
          <a:bodyPr/>
          <a:lstStyle/>
          <a:p>
            <a:r>
              <a:rPr lang="en-US" dirty="0"/>
              <a:t>African-American women have lower smoking rates than white women</a:t>
            </a:r>
            <a:r>
              <a:rPr lang="en-US" dirty="0" smtClean="0"/>
              <a:t>.</a:t>
            </a:r>
          </a:p>
          <a:p>
            <a:r>
              <a:rPr lang="en-US" dirty="0"/>
              <a:t>African American women initiate smoking later than White women at each age group</a:t>
            </a:r>
            <a:r>
              <a:rPr lang="en-US" dirty="0" smtClean="0"/>
              <a:t>.</a:t>
            </a:r>
          </a:p>
          <a:p>
            <a:r>
              <a:rPr lang="en-US" dirty="0"/>
              <a:t>More than 50% of all African American smokers use 10 or fewer cigarettes per day </a:t>
            </a:r>
            <a:r>
              <a:rPr lang="en-US" dirty="0" smtClean="0"/>
              <a:t>and </a:t>
            </a:r>
            <a:r>
              <a:rPr lang="en-US" dirty="0"/>
              <a:t>thereby can be described as light smokers</a:t>
            </a:r>
          </a:p>
          <a:p>
            <a:pPr marL="0" indent="0">
              <a:buNone/>
            </a:pPr>
            <a:endParaRPr lang="en-US" dirty="0"/>
          </a:p>
        </p:txBody>
      </p:sp>
    </p:spTree>
    <p:extLst>
      <p:ext uri="{BB962C8B-B14F-4D97-AF65-F5344CB8AC3E}">
        <p14:creationId xmlns:p14="http://schemas.microsoft.com/office/powerpoint/2010/main" val="15826882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Bad News</a:t>
            </a:r>
            <a:endParaRPr lang="en-US" dirty="0"/>
          </a:p>
        </p:txBody>
      </p:sp>
      <p:sp>
        <p:nvSpPr>
          <p:cNvPr id="3" name="Content Placeholder 2"/>
          <p:cNvSpPr>
            <a:spLocks noGrp="1"/>
          </p:cNvSpPr>
          <p:nvPr>
            <p:ph idx="1"/>
          </p:nvPr>
        </p:nvSpPr>
        <p:spPr/>
        <p:txBody>
          <a:bodyPr>
            <a:normAutofit/>
          </a:bodyPr>
          <a:lstStyle/>
          <a:p>
            <a:r>
              <a:rPr lang="en-US" dirty="0"/>
              <a:t>Smoking is the biggest risk factor for lung </a:t>
            </a:r>
            <a:r>
              <a:rPr lang="en-US" dirty="0" smtClean="0"/>
              <a:t>cancer.</a:t>
            </a:r>
          </a:p>
          <a:p>
            <a:r>
              <a:rPr lang="en-US" dirty="0" smtClean="0"/>
              <a:t>Despite smoking less </a:t>
            </a:r>
            <a:r>
              <a:rPr lang="en-US" dirty="0"/>
              <a:t>lung cancer rates </a:t>
            </a:r>
            <a:r>
              <a:rPr lang="en-US" dirty="0" smtClean="0"/>
              <a:t>for African American women are </a:t>
            </a:r>
            <a:r>
              <a:rPr lang="en-US" dirty="0"/>
              <a:t>no lower than white </a:t>
            </a:r>
            <a:r>
              <a:rPr lang="en-US" dirty="0" smtClean="0"/>
              <a:t>women. </a:t>
            </a:r>
          </a:p>
          <a:p>
            <a:r>
              <a:rPr lang="en-US" dirty="0" smtClean="0"/>
              <a:t>African-American </a:t>
            </a:r>
            <a:r>
              <a:rPr lang="en-US" dirty="0"/>
              <a:t>women are </a:t>
            </a:r>
            <a:r>
              <a:rPr lang="en-US" dirty="0" smtClean="0"/>
              <a:t>more </a:t>
            </a:r>
            <a:r>
              <a:rPr lang="en-US" dirty="0"/>
              <a:t>likely to die from lung cancer than white </a:t>
            </a:r>
            <a:r>
              <a:rPr lang="en-US" dirty="0" smtClean="0"/>
              <a:t>women.</a:t>
            </a:r>
          </a:p>
          <a:p>
            <a:r>
              <a:rPr lang="en-US" dirty="0" smtClean="0"/>
              <a:t>African-Americans </a:t>
            </a:r>
            <a:r>
              <a:rPr lang="en-US" dirty="0"/>
              <a:t>who smoke are more likely to develop lung cancer than other smokers</a:t>
            </a:r>
          </a:p>
          <a:p>
            <a:endParaRPr lang="en-US" dirty="0"/>
          </a:p>
        </p:txBody>
      </p:sp>
    </p:spTree>
    <p:extLst>
      <p:ext uri="{BB962C8B-B14F-4D97-AF65-F5344CB8AC3E}">
        <p14:creationId xmlns:p14="http://schemas.microsoft.com/office/powerpoint/2010/main" val="18039631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Fewer girls smoke in the eighth grade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02581" y="1676400"/>
            <a:ext cx="8074090" cy="4191000"/>
          </a:xfrm>
        </p:spPr>
      </p:pic>
    </p:spTree>
    <p:extLst>
      <p:ext uri="{BB962C8B-B14F-4D97-AF65-F5344CB8AC3E}">
        <p14:creationId xmlns:p14="http://schemas.microsoft.com/office/powerpoint/2010/main" val="16334626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229600" cy="1143000"/>
          </a:xfrm>
        </p:spPr>
        <p:txBody>
          <a:bodyPr>
            <a:noAutofit/>
          </a:bodyPr>
          <a:lstStyle/>
          <a:p>
            <a:r>
              <a:rPr lang="en-US" sz="2800" dirty="0" smtClean="0"/>
              <a:t>Smoking increases with age for African American women so many are beyond the age to benefit from most prevention </a:t>
            </a:r>
            <a:r>
              <a:rPr lang="en-US" sz="3200" dirty="0" smtClean="0"/>
              <a:t>programs</a:t>
            </a:r>
            <a:endParaRPr lang="en-US" sz="3200"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80779" y="1600200"/>
            <a:ext cx="6982442" cy="4876800"/>
          </a:xfrm>
        </p:spPr>
      </p:pic>
    </p:spTree>
    <p:extLst>
      <p:ext uri="{BB962C8B-B14F-4D97-AF65-F5344CB8AC3E}">
        <p14:creationId xmlns:p14="http://schemas.microsoft.com/office/powerpoint/2010/main" val="33367093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complications</a:t>
            </a:r>
            <a:endParaRPr lang="en-US" dirty="0"/>
          </a:p>
        </p:txBody>
      </p:sp>
      <p:sp>
        <p:nvSpPr>
          <p:cNvPr id="3" name="Content Placeholder 2"/>
          <p:cNvSpPr>
            <a:spLocks noGrp="1"/>
          </p:cNvSpPr>
          <p:nvPr>
            <p:ph idx="1"/>
          </p:nvPr>
        </p:nvSpPr>
        <p:spPr/>
        <p:txBody>
          <a:bodyPr>
            <a:normAutofit fontScale="92500"/>
          </a:bodyPr>
          <a:lstStyle/>
          <a:p>
            <a:r>
              <a:rPr lang="en-US" dirty="0" smtClean="0"/>
              <a:t>Smoking  disproportionately affects groups with limited resources and may </a:t>
            </a:r>
            <a:r>
              <a:rPr lang="en-US" dirty="0"/>
              <a:t>increase the likelihood of binge drinking, illicit drug use, or non-medical use of prescription medication. </a:t>
            </a:r>
            <a:endParaRPr lang="en-US" dirty="0" smtClean="0"/>
          </a:p>
          <a:p>
            <a:r>
              <a:rPr lang="en-US" dirty="0" smtClean="0"/>
              <a:t>Depressive </a:t>
            </a:r>
            <a:r>
              <a:rPr lang="en-US" dirty="0"/>
              <a:t>symptoms were associated with a higher prevalence of </a:t>
            </a:r>
            <a:r>
              <a:rPr lang="en-US" dirty="0" smtClean="0"/>
              <a:t>smoking.</a:t>
            </a:r>
          </a:p>
          <a:p>
            <a:endParaRPr lang="en-US" dirty="0" smtClean="0"/>
          </a:p>
          <a:p>
            <a:r>
              <a:rPr lang="en-US" dirty="0" smtClean="0"/>
              <a:t>Individuals </a:t>
            </a:r>
            <a:r>
              <a:rPr lang="en-US" dirty="0"/>
              <a:t>with HIV/AIDS have disproportionately high depression and smoking prevalence rates</a:t>
            </a:r>
            <a:r>
              <a:rPr lang="en-US" dirty="0" smtClean="0"/>
              <a:t>.</a:t>
            </a:r>
          </a:p>
          <a:p>
            <a:endParaRPr lang="en-US" dirty="0" smtClean="0"/>
          </a:p>
          <a:p>
            <a:r>
              <a:rPr lang="en-US" dirty="0"/>
              <a:t>Smoking rates are also much higher in African American females over age 25 years old who have less than a high school education (23.2%) compared to those with a college education (9.5</a:t>
            </a:r>
            <a:r>
              <a:rPr lang="en-US" dirty="0" smtClean="0"/>
              <a:t>%).</a:t>
            </a:r>
          </a:p>
          <a:p>
            <a:endParaRPr lang="en-US" dirty="0"/>
          </a:p>
          <a:p>
            <a:endParaRPr lang="en-US" dirty="0"/>
          </a:p>
        </p:txBody>
      </p:sp>
    </p:spTree>
    <p:extLst>
      <p:ext uri="{BB962C8B-B14F-4D97-AF65-F5344CB8AC3E}">
        <p14:creationId xmlns:p14="http://schemas.microsoft.com/office/powerpoint/2010/main" val="16312922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addition </a:t>
            </a:r>
            <a:endParaRPr lang="en-US" dirty="0"/>
          </a:p>
        </p:txBody>
      </p:sp>
      <p:sp>
        <p:nvSpPr>
          <p:cNvPr id="3" name="Content Placeholder 2"/>
          <p:cNvSpPr>
            <a:spLocks noGrp="1"/>
          </p:cNvSpPr>
          <p:nvPr>
            <p:ph idx="1"/>
          </p:nvPr>
        </p:nvSpPr>
        <p:spPr/>
        <p:txBody>
          <a:bodyPr/>
          <a:lstStyle/>
          <a:p>
            <a:r>
              <a:rPr lang="en-US" dirty="0"/>
              <a:t>Interventions, both psychosocial and pharmacological </a:t>
            </a:r>
            <a:r>
              <a:rPr lang="en-US" dirty="0" smtClean="0"/>
              <a:t>are not </a:t>
            </a:r>
            <a:r>
              <a:rPr lang="en-US" dirty="0"/>
              <a:t>as </a:t>
            </a:r>
            <a:r>
              <a:rPr lang="en-US" dirty="0" smtClean="0"/>
              <a:t>effective in African American women.</a:t>
            </a:r>
          </a:p>
          <a:p>
            <a:endParaRPr lang="en-US" dirty="0"/>
          </a:p>
          <a:p>
            <a:r>
              <a:rPr lang="en-US" dirty="0" smtClean="0"/>
              <a:t>African </a:t>
            </a:r>
            <a:r>
              <a:rPr lang="en-US" dirty="0"/>
              <a:t>Americans </a:t>
            </a:r>
            <a:r>
              <a:rPr lang="en-US" dirty="0" smtClean="0"/>
              <a:t>have </a:t>
            </a:r>
            <a:r>
              <a:rPr lang="en-US" dirty="0"/>
              <a:t>been targeted by the advertising media. 1998 through 2005, the average youth in the United States is annually exposed to 559 tobacco ads, every adult female 617 advertisements, and every African American adult 892 ads. Money spent on magazine advertising of mentholated cigarettes, popular with African Americans, increased from 13 percent of total ad expenditures in 1998 to 49 percent in 2005.</a:t>
            </a:r>
          </a:p>
          <a:p>
            <a:endParaRPr lang="en-US" dirty="0"/>
          </a:p>
        </p:txBody>
      </p:sp>
    </p:spTree>
    <p:extLst>
      <p:ext uri="{BB962C8B-B14F-4D97-AF65-F5344CB8AC3E}">
        <p14:creationId xmlns:p14="http://schemas.microsoft.com/office/powerpoint/2010/main" val="39003548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p:cNvSpPr>
            <a:spLocks noGrp="1" noChangeArrowheads="1"/>
          </p:cNvSpPr>
          <p:nvPr>
            <p:ph type="title"/>
          </p:nvPr>
        </p:nvSpPr>
        <p:spPr/>
        <p:txBody>
          <a:bodyPr>
            <a:normAutofit fontScale="90000"/>
          </a:bodyPr>
          <a:lstStyle/>
          <a:p>
            <a:r>
              <a:rPr lang="en-US" sz="3600" dirty="0"/>
              <a:t>Minority Representation </a:t>
            </a:r>
            <a:r>
              <a:rPr lang="en-US" sz="3600" dirty="0" smtClean="0"/>
              <a:t>in Clinical Research </a:t>
            </a:r>
            <a:endParaRPr lang="en-US" sz="3600" dirty="0"/>
          </a:p>
        </p:txBody>
      </p:sp>
      <p:sp>
        <p:nvSpPr>
          <p:cNvPr id="320515" name="Rectangle 3"/>
          <p:cNvSpPr>
            <a:spLocks noGrp="1" noChangeArrowheads="1"/>
          </p:cNvSpPr>
          <p:nvPr>
            <p:ph type="body" sz="half" idx="1"/>
          </p:nvPr>
        </p:nvSpPr>
        <p:spPr>
          <a:xfrm>
            <a:off x="1182688" y="2017713"/>
            <a:ext cx="3803650" cy="4114800"/>
          </a:xfrm>
        </p:spPr>
        <p:txBody>
          <a:bodyPr/>
          <a:lstStyle/>
          <a:p>
            <a:pPr>
              <a:lnSpc>
                <a:spcPct val="80000"/>
              </a:lnSpc>
            </a:pPr>
            <a:r>
              <a:rPr lang="en-US" sz="2000" b="1" dirty="0"/>
              <a:t>Little data available for clinical trials of recently approved </a:t>
            </a:r>
            <a:r>
              <a:rPr lang="en-US" sz="2000" b="1" dirty="0" smtClean="0"/>
              <a:t>drugs</a:t>
            </a:r>
          </a:p>
          <a:p>
            <a:pPr>
              <a:lnSpc>
                <a:spcPct val="80000"/>
              </a:lnSpc>
            </a:pPr>
            <a:r>
              <a:rPr lang="en-US" sz="2000" b="1" dirty="0" smtClean="0"/>
              <a:t>Handful of studies in light smoking in African American women</a:t>
            </a:r>
            <a:endParaRPr lang="en-US" sz="2000" b="1" dirty="0"/>
          </a:p>
          <a:p>
            <a:pPr>
              <a:lnSpc>
                <a:spcPct val="80000"/>
              </a:lnSpc>
            </a:pPr>
            <a:r>
              <a:rPr lang="en-US" sz="2000" b="1" dirty="0"/>
              <a:t>Estimated to average substantially less than 5% in pivotal trials supporting drug safety and efficacy</a:t>
            </a:r>
          </a:p>
          <a:p>
            <a:pPr>
              <a:lnSpc>
                <a:spcPct val="80000"/>
              </a:lnSpc>
            </a:pPr>
            <a:r>
              <a:rPr lang="en-US" sz="2000" b="1" dirty="0"/>
              <a:t>&lt; 1% of studies in biological psychiatry when ethnicity is </a:t>
            </a:r>
            <a:r>
              <a:rPr lang="en-US" sz="2000" b="1" dirty="0" smtClean="0"/>
              <a:t>identified</a:t>
            </a:r>
          </a:p>
          <a:p>
            <a:pPr>
              <a:lnSpc>
                <a:spcPct val="80000"/>
              </a:lnSpc>
            </a:pPr>
            <a:r>
              <a:rPr lang="en-US" sz="2000" b="1" dirty="0" smtClean="0"/>
              <a:t>Less likely to be investigators </a:t>
            </a:r>
            <a:endParaRPr lang="en-US" sz="2000" b="1" dirty="0"/>
          </a:p>
          <a:p>
            <a:pPr>
              <a:lnSpc>
                <a:spcPct val="80000"/>
              </a:lnSpc>
              <a:buFont typeface="Wingdings" pitchFamily="2" charset="2"/>
              <a:buNone/>
            </a:pPr>
            <a:endParaRPr lang="en-US" sz="2000" b="1" dirty="0"/>
          </a:p>
          <a:p>
            <a:pPr>
              <a:lnSpc>
                <a:spcPct val="80000"/>
              </a:lnSpc>
              <a:buFont typeface="Wingdings" pitchFamily="2" charset="2"/>
              <a:buNone/>
            </a:pPr>
            <a:endParaRPr lang="en-US" sz="2000" b="1" dirty="0"/>
          </a:p>
          <a:p>
            <a:pPr>
              <a:lnSpc>
                <a:spcPct val="80000"/>
              </a:lnSpc>
            </a:pPr>
            <a:endParaRPr lang="en-US" sz="2000" dirty="0"/>
          </a:p>
        </p:txBody>
      </p:sp>
      <p:pic>
        <p:nvPicPr>
          <p:cNvPr id="320516" name="Picture 4" descr="j0186348"/>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tretch>
            <a:fillRect/>
          </a:stretch>
        </p:blipFill>
        <p:spPr>
          <a:xfrm>
            <a:off x="5977466" y="2563813"/>
            <a:ext cx="2145244" cy="3022600"/>
          </a:xfrm>
          <a:solidFill>
            <a:schemeClr val="accent1"/>
          </a:solid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117</TotalTime>
  <Words>450</Words>
  <Application>Microsoft Office PowerPoint</Application>
  <PresentationFormat>On-screen Show (4:3)</PresentationFormat>
  <Paragraphs>47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Clarity</vt:lpstr>
      <vt:lpstr>Smoking in African American Women </vt:lpstr>
      <vt:lpstr> Percentage of U.S. adults who were current smokers in 2010</vt:lpstr>
      <vt:lpstr>The Good News</vt:lpstr>
      <vt:lpstr>The Bad News</vt:lpstr>
      <vt:lpstr>Fewer girls smoke in the eighth grade</vt:lpstr>
      <vt:lpstr>Smoking increases with age for African American women so many are beyond the age to benefit from most prevention programs</vt:lpstr>
      <vt:lpstr>More complications</vt:lpstr>
      <vt:lpstr>In addition </vt:lpstr>
      <vt:lpstr>Minority Representation in Clinical Research </vt:lpstr>
      <vt:lpstr>Conclusion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Ethn Health. 2012;17(1-2):55-69. doi: 10.1080/13557858.2012.654766. Epub 2012 Feb 2. Ethnic group differences in the relationship between depressive symptoms and smoking. Berg CJ, Kirch M, Hooper MW, McAlpine D, An LC, Boudreaux M, Ahluwalia JS. Source Department of Behavioral Sciences and Health Education, Rollins School of Public Health, Emory University, 1518 Clifton Road NE, Atlanta, GA 30318, USA. cjberg@emory.edu</dc:title>
  <dc:creator>Lawson, William B.</dc:creator>
  <cp:lastModifiedBy>Cheryl</cp:lastModifiedBy>
  <cp:revision>11</cp:revision>
  <dcterms:created xsi:type="dcterms:W3CDTF">2013-05-15T02:13:18Z</dcterms:created>
  <dcterms:modified xsi:type="dcterms:W3CDTF">2013-08-14T20:04:39Z</dcterms:modified>
</cp:coreProperties>
</file>