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7.xml" ContentType="application/vnd.openxmlformats-officedocument.presentationml.notesSlide+xml"/>
  <Override PartName="/ppt/charts/chart7.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717" r:id="rId2"/>
    <p:sldId id="582" r:id="rId3"/>
    <p:sldId id="798" r:id="rId4"/>
    <p:sldId id="872" r:id="rId5"/>
    <p:sldId id="760" r:id="rId6"/>
    <p:sldId id="726" r:id="rId7"/>
    <p:sldId id="874" r:id="rId8"/>
    <p:sldId id="949" r:id="rId9"/>
    <p:sldId id="974" r:id="rId10"/>
    <p:sldId id="996" r:id="rId11"/>
    <p:sldId id="976" r:id="rId12"/>
    <p:sldId id="1001" r:id="rId13"/>
    <p:sldId id="947" r:id="rId14"/>
    <p:sldId id="978" r:id="rId15"/>
    <p:sldId id="979" r:id="rId16"/>
    <p:sldId id="1004" r:id="rId17"/>
    <p:sldId id="911" r:id="rId18"/>
    <p:sldId id="925" r:id="rId19"/>
    <p:sldId id="928" r:id="rId20"/>
    <p:sldId id="1009" r:id="rId21"/>
    <p:sldId id="943" r:id="rId22"/>
    <p:sldId id="774" r:id="rId23"/>
    <p:sldId id="71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99"/>
    <a:srgbClr val="99CC66"/>
    <a:srgbClr val="CCFF99"/>
    <a:srgbClr val="669966"/>
    <a:srgbClr val="336633"/>
    <a:srgbClr val="33CC33"/>
    <a:srgbClr val="330033"/>
    <a:srgbClr val="336699"/>
    <a:srgbClr val="99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17" autoAdjust="0"/>
    <p:restoredTop sz="99341" autoAdjust="0"/>
  </p:normalViewPr>
  <p:slideViewPr>
    <p:cSldViewPr>
      <p:cViewPr>
        <p:scale>
          <a:sx n="103" d="100"/>
          <a:sy n="103" d="100"/>
        </p:scale>
        <p:origin x="-1088" y="-512"/>
      </p:cViewPr>
      <p:guideLst>
        <p:guide orient="horz" pos="2160"/>
        <p:guide pos="2880"/>
      </p:guideLst>
    </p:cSldViewPr>
  </p:slideViewPr>
  <p:outlineViewPr>
    <p:cViewPr>
      <p:scale>
        <a:sx n="33" d="100"/>
        <a:sy n="33" d="100"/>
      </p:scale>
      <p:origin x="0" y="6992"/>
    </p:cViewPr>
  </p:outlineViewPr>
  <p:notesTextViewPr>
    <p:cViewPr>
      <p:scale>
        <a:sx n="1" d="1"/>
        <a:sy n="1" d="1"/>
      </p:scale>
      <p:origin x="0" y="0"/>
    </p:cViewPr>
  </p:notesTextViewPr>
  <p:sorterViewPr>
    <p:cViewPr>
      <p:scale>
        <a:sx n="90" d="100"/>
        <a:sy n="90" d="100"/>
      </p:scale>
      <p:origin x="0" y="0"/>
    </p:cViewPr>
  </p:sorterViewPr>
  <p:notesViewPr>
    <p:cSldViewPr>
      <p:cViewPr varScale="1">
        <p:scale>
          <a:sx n="84" d="100"/>
          <a:sy n="84" d="100"/>
        </p:scale>
        <p:origin x="-196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gieselman:Downloads:HIV%20Incidence%20-%20Rate-3.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2.xlsx"/><Relationship Id="rId2"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3.xlsx"/><Relationship Id="rId2"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7.xml.rels><?xml version="1.0" encoding="UTF-8" standalone="yes"?>
<Relationships xmlns="http://schemas.openxmlformats.org/package/2006/relationships"><Relationship Id="rId1" Type="http://schemas.openxmlformats.org/officeDocument/2006/relationships/oleObject" Target="file:///D:\YC\YC%20Analyses\SP%20graphs%20MO%2026%20O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727971667297046"/>
          <c:y val="0.0440636474908201"/>
          <c:w val="0.900625680523559"/>
          <c:h val="0.89843387079675"/>
        </c:manualLayout>
      </c:layout>
      <c:areaChart>
        <c:grouping val="stacked"/>
        <c:varyColors val="0"/>
        <c:ser>
          <c:idx val="0"/>
          <c:order val="0"/>
          <c:tx>
            <c:strRef>
              <c:f>Table!$C$1</c:f>
              <c:strCache>
                <c:ptCount val="1"/>
                <c:pt idx="0">
                  <c:v>Caribbean</c:v>
                </c:pt>
              </c:strCache>
            </c:strRef>
          </c:tx>
          <c:spPr>
            <a:solidFill>
              <a:srgbClr val="993399"/>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Table!$C$3:$C$26</c:f>
              <c:numCache>
                <c:formatCode>General</c:formatCode>
                <c:ptCount val="24"/>
                <c:pt idx="0">
                  <c:v>0.22</c:v>
                </c:pt>
                <c:pt idx="1">
                  <c:v>0.21</c:v>
                </c:pt>
                <c:pt idx="2">
                  <c:v>0.19</c:v>
                </c:pt>
                <c:pt idx="3">
                  <c:v>0.17</c:v>
                </c:pt>
                <c:pt idx="4">
                  <c:v>0.16</c:v>
                </c:pt>
                <c:pt idx="5">
                  <c:v>0.15</c:v>
                </c:pt>
                <c:pt idx="6">
                  <c:v>0.14</c:v>
                </c:pt>
                <c:pt idx="7">
                  <c:v>0.13</c:v>
                </c:pt>
                <c:pt idx="8">
                  <c:v>0.13</c:v>
                </c:pt>
                <c:pt idx="9">
                  <c:v>0.13</c:v>
                </c:pt>
                <c:pt idx="10">
                  <c:v>0.13</c:v>
                </c:pt>
                <c:pt idx="11">
                  <c:v>0.12</c:v>
                </c:pt>
                <c:pt idx="12">
                  <c:v>0.11</c:v>
                </c:pt>
                <c:pt idx="13">
                  <c:v>0.1</c:v>
                </c:pt>
                <c:pt idx="14">
                  <c:v>0.09</c:v>
                </c:pt>
                <c:pt idx="15">
                  <c:v>0.09</c:v>
                </c:pt>
                <c:pt idx="16">
                  <c:v>0.08</c:v>
                </c:pt>
                <c:pt idx="17">
                  <c:v>0.08</c:v>
                </c:pt>
                <c:pt idx="18">
                  <c:v>0.07</c:v>
                </c:pt>
                <c:pt idx="19">
                  <c:v>0.07</c:v>
                </c:pt>
                <c:pt idx="20">
                  <c:v>0.07</c:v>
                </c:pt>
                <c:pt idx="21">
                  <c:v>0.07</c:v>
                </c:pt>
                <c:pt idx="22">
                  <c:v>0.06</c:v>
                </c:pt>
                <c:pt idx="23">
                  <c:v>0.06</c:v>
                </c:pt>
              </c:numCache>
            </c:numRef>
          </c:val>
        </c:ser>
        <c:ser>
          <c:idx val="1"/>
          <c:order val="1"/>
          <c:tx>
            <c:strRef>
              <c:f>Table!$D$1</c:f>
              <c:strCache>
                <c:ptCount val="1"/>
                <c:pt idx="0">
                  <c:v>Asia &amp; the Pacific</c:v>
                </c:pt>
              </c:strCache>
            </c:strRef>
          </c:tx>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Table!$D$3:$D$26</c:f>
              <c:numCache>
                <c:formatCode>General</c:formatCode>
                <c:ptCount val="24"/>
                <c:pt idx="0">
                  <c:v>0.01</c:v>
                </c:pt>
                <c:pt idx="1">
                  <c:v>0.01</c:v>
                </c:pt>
                <c:pt idx="2">
                  <c:v>0.01</c:v>
                </c:pt>
                <c:pt idx="3">
                  <c:v>0.02</c:v>
                </c:pt>
                <c:pt idx="4">
                  <c:v>0.03</c:v>
                </c:pt>
                <c:pt idx="5">
                  <c:v>0.03</c:v>
                </c:pt>
                <c:pt idx="6">
                  <c:v>0.04</c:v>
                </c:pt>
                <c:pt idx="7">
                  <c:v>0.04</c:v>
                </c:pt>
                <c:pt idx="8">
                  <c:v>0.04</c:v>
                </c:pt>
                <c:pt idx="9">
                  <c:v>0.03</c:v>
                </c:pt>
                <c:pt idx="10">
                  <c:v>0.03</c:v>
                </c:pt>
                <c:pt idx="11">
                  <c:v>0.02</c:v>
                </c:pt>
                <c:pt idx="12">
                  <c:v>0.02</c:v>
                </c:pt>
                <c:pt idx="13">
                  <c:v>0.02</c:v>
                </c:pt>
                <c:pt idx="14">
                  <c:v>0.02</c:v>
                </c:pt>
                <c:pt idx="15">
                  <c:v>0.02</c:v>
                </c:pt>
                <c:pt idx="16">
                  <c:v>0.02</c:v>
                </c:pt>
                <c:pt idx="17">
                  <c:v>0.02</c:v>
                </c:pt>
                <c:pt idx="18">
                  <c:v>0.01</c:v>
                </c:pt>
                <c:pt idx="19">
                  <c:v>0.01</c:v>
                </c:pt>
                <c:pt idx="20">
                  <c:v>0.01</c:v>
                </c:pt>
                <c:pt idx="21">
                  <c:v>0.01</c:v>
                </c:pt>
                <c:pt idx="22">
                  <c:v>0.01</c:v>
                </c:pt>
                <c:pt idx="23">
                  <c:v>0.01</c:v>
                </c:pt>
              </c:numCache>
            </c:numRef>
          </c:val>
        </c:ser>
        <c:ser>
          <c:idx val="2"/>
          <c:order val="2"/>
          <c:tx>
            <c:strRef>
              <c:f>Table!$E$1</c:f>
              <c:strCache>
                <c:ptCount val="1"/>
                <c:pt idx="0">
                  <c:v>Eastern Europe &amp; Central Asia</c:v>
                </c:pt>
              </c:strCache>
            </c:strRef>
          </c:tx>
          <c:spPr>
            <a:solidFill>
              <a:schemeClr val="accent5"/>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Table!$E$3:$E$26</c:f>
              <c:numCache>
                <c:formatCode>General</c:formatCode>
                <c:ptCount val="24"/>
                <c:pt idx="0">
                  <c:v>0.01</c:v>
                </c:pt>
                <c:pt idx="1">
                  <c:v>0.01</c:v>
                </c:pt>
                <c:pt idx="2">
                  <c:v>0.01</c:v>
                </c:pt>
                <c:pt idx="3">
                  <c:v>0.01</c:v>
                </c:pt>
                <c:pt idx="4">
                  <c:v>0.02</c:v>
                </c:pt>
                <c:pt idx="5">
                  <c:v>0.03</c:v>
                </c:pt>
                <c:pt idx="6">
                  <c:v>0.05</c:v>
                </c:pt>
                <c:pt idx="7">
                  <c:v>0.07</c:v>
                </c:pt>
                <c:pt idx="8">
                  <c:v>0.09</c:v>
                </c:pt>
                <c:pt idx="9">
                  <c:v>0.09</c:v>
                </c:pt>
                <c:pt idx="10">
                  <c:v>0.09</c:v>
                </c:pt>
                <c:pt idx="11">
                  <c:v>0.09</c:v>
                </c:pt>
                <c:pt idx="12">
                  <c:v>0.07</c:v>
                </c:pt>
                <c:pt idx="13">
                  <c:v>0.07</c:v>
                </c:pt>
                <c:pt idx="14">
                  <c:v>0.06</c:v>
                </c:pt>
                <c:pt idx="15">
                  <c:v>0.06</c:v>
                </c:pt>
                <c:pt idx="16">
                  <c:v>0.06</c:v>
                </c:pt>
                <c:pt idx="17">
                  <c:v>0.06</c:v>
                </c:pt>
                <c:pt idx="18">
                  <c:v>0.06</c:v>
                </c:pt>
                <c:pt idx="19">
                  <c:v>0.06</c:v>
                </c:pt>
                <c:pt idx="20">
                  <c:v>0.06</c:v>
                </c:pt>
                <c:pt idx="21">
                  <c:v>0.06</c:v>
                </c:pt>
                <c:pt idx="22">
                  <c:v>0.06</c:v>
                </c:pt>
                <c:pt idx="23">
                  <c:v>0.06</c:v>
                </c:pt>
              </c:numCache>
            </c:numRef>
          </c:val>
        </c:ser>
        <c:ser>
          <c:idx val="3"/>
          <c:order val="3"/>
          <c:tx>
            <c:strRef>
              <c:f>Table!$F$1</c:f>
              <c:strCache>
                <c:ptCount val="1"/>
                <c:pt idx="0">
                  <c:v>Latin America</c:v>
                </c:pt>
              </c:strCache>
            </c:strRef>
          </c:tx>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Table!$F$3:$F$26</c:f>
              <c:numCache>
                <c:formatCode>General</c:formatCode>
                <c:ptCount val="24"/>
                <c:pt idx="0">
                  <c:v>0.07</c:v>
                </c:pt>
                <c:pt idx="1">
                  <c:v>0.07</c:v>
                </c:pt>
                <c:pt idx="2">
                  <c:v>0.07</c:v>
                </c:pt>
                <c:pt idx="3">
                  <c:v>0.06</c:v>
                </c:pt>
                <c:pt idx="4">
                  <c:v>0.05</c:v>
                </c:pt>
                <c:pt idx="5">
                  <c:v>0.05</c:v>
                </c:pt>
                <c:pt idx="6">
                  <c:v>0.05</c:v>
                </c:pt>
                <c:pt idx="7">
                  <c:v>0.04</c:v>
                </c:pt>
                <c:pt idx="8">
                  <c:v>0.04</c:v>
                </c:pt>
                <c:pt idx="9">
                  <c:v>0.04</c:v>
                </c:pt>
                <c:pt idx="10">
                  <c:v>0.04</c:v>
                </c:pt>
                <c:pt idx="11">
                  <c:v>0.03</c:v>
                </c:pt>
                <c:pt idx="12">
                  <c:v>0.03</c:v>
                </c:pt>
                <c:pt idx="13">
                  <c:v>0.03</c:v>
                </c:pt>
                <c:pt idx="14">
                  <c:v>0.03</c:v>
                </c:pt>
                <c:pt idx="15">
                  <c:v>0.03</c:v>
                </c:pt>
                <c:pt idx="16">
                  <c:v>0.03</c:v>
                </c:pt>
                <c:pt idx="17">
                  <c:v>0.03</c:v>
                </c:pt>
                <c:pt idx="18">
                  <c:v>0.03</c:v>
                </c:pt>
                <c:pt idx="19">
                  <c:v>0.03</c:v>
                </c:pt>
                <c:pt idx="20">
                  <c:v>0.03</c:v>
                </c:pt>
                <c:pt idx="21">
                  <c:v>0.03</c:v>
                </c:pt>
                <c:pt idx="22">
                  <c:v>0.03</c:v>
                </c:pt>
                <c:pt idx="23">
                  <c:v>0.03</c:v>
                </c:pt>
              </c:numCache>
            </c:numRef>
          </c:val>
        </c:ser>
        <c:ser>
          <c:idx val="4"/>
          <c:order val="4"/>
          <c:tx>
            <c:strRef>
              <c:f>Table!$G$1</c:f>
              <c:strCache>
                <c:ptCount val="1"/>
                <c:pt idx="0">
                  <c:v>Middle East &amp; North Africa</c:v>
                </c:pt>
              </c:strCache>
            </c:strRef>
          </c:tx>
          <c:spPr>
            <a:solidFill>
              <a:schemeClr val="accent4">
                <a:lumMod val="60000"/>
                <a:lumOff val="40000"/>
              </a:schemeClr>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Table!$G$3:$G$26</c:f>
              <c:numCache>
                <c:formatCode>General</c:formatCode>
                <c:ptCount val="24"/>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numCache>
            </c:numRef>
          </c:val>
        </c:ser>
        <c:ser>
          <c:idx val="7"/>
          <c:order val="5"/>
          <c:tx>
            <c:strRef>
              <c:f>Table!$H$1</c:f>
              <c:strCache>
                <c:ptCount val="1"/>
                <c:pt idx="0">
                  <c:v>Sub-Saharan Africa</c:v>
                </c:pt>
              </c:strCache>
            </c:strRef>
          </c:tx>
          <c:spPr>
            <a:solidFill>
              <a:schemeClr val="accent3"/>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Table!$H$3:$H$26</c:f>
              <c:numCache>
                <c:formatCode>General</c:formatCode>
                <c:ptCount val="24"/>
                <c:pt idx="0">
                  <c:v>0.57</c:v>
                </c:pt>
                <c:pt idx="1">
                  <c:v>0.65</c:v>
                </c:pt>
                <c:pt idx="2">
                  <c:v>0.72</c:v>
                </c:pt>
                <c:pt idx="3">
                  <c:v>0.78</c:v>
                </c:pt>
                <c:pt idx="4">
                  <c:v>0.83</c:v>
                </c:pt>
                <c:pt idx="5">
                  <c:v>0.84</c:v>
                </c:pt>
                <c:pt idx="6">
                  <c:v>0.86</c:v>
                </c:pt>
                <c:pt idx="7">
                  <c:v>0.83</c:v>
                </c:pt>
                <c:pt idx="8">
                  <c:v>0.81</c:v>
                </c:pt>
                <c:pt idx="9">
                  <c:v>0.78</c:v>
                </c:pt>
                <c:pt idx="10">
                  <c:v>0.73</c:v>
                </c:pt>
                <c:pt idx="11">
                  <c:v>0.72</c:v>
                </c:pt>
                <c:pt idx="12">
                  <c:v>0.66</c:v>
                </c:pt>
                <c:pt idx="13">
                  <c:v>0.61</c:v>
                </c:pt>
                <c:pt idx="14">
                  <c:v>0.56</c:v>
                </c:pt>
                <c:pt idx="15">
                  <c:v>0.52</c:v>
                </c:pt>
                <c:pt idx="16">
                  <c:v>0.48</c:v>
                </c:pt>
                <c:pt idx="17">
                  <c:v>0.46</c:v>
                </c:pt>
                <c:pt idx="18">
                  <c:v>0.43</c:v>
                </c:pt>
                <c:pt idx="19">
                  <c:v>0.41</c:v>
                </c:pt>
                <c:pt idx="20">
                  <c:v>0.39</c:v>
                </c:pt>
                <c:pt idx="21">
                  <c:v>0.37</c:v>
                </c:pt>
                <c:pt idx="22">
                  <c:v>0.33</c:v>
                </c:pt>
                <c:pt idx="23">
                  <c:v>0.3</c:v>
                </c:pt>
              </c:numCache>
            </c:numRef>
          </c:val>
        </c:ser>
        <c:ser>
          <c:idx val="8"/>
          <c:order val="6"/>
          <c:tx>
            <c:strRef>
              <c:f>Table!$I$1</c:f>
              <c:strCache>
                <c:ptCount val="1"/>
                <c:pt idx="0">
                  <c:v>Western &amp; Central Europe</c:v>
                </c:pt>
              </c:strCache>
            </c:strRef>
          </c:tx>
          <c:spPr>
            <a:solidFill>
              <a:schemeClr val="accent1"/>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Table!$I$3:$I$26</c:f>
              <c:numCache>
                <c:formatCode>General</c:formatCode>
                <c:ptCount val="24"/>
                <c:pt idx="0">
                  <c:v>0.02</c:v>
                </c:pt>
                <c:pt idx="1">
                  <c:v>0.02</c:v>
                </c:pt>
                <c:pt idx="2">
                  <c:v>0.02</c:v>
                </c:pt>
                <c:pt idx="3">
                  <c:v>0.01</c:v>
                </c:pt>
                <c:pt idx="4">
                  <c:v>0.01</c:v>
                </c:pt>
                <c:pt idx="5">
                  <c:v>0.01</c:v>
                </c:pt>
                <c:pt idx="6">
                  <c:v>0.01</c:v>
                </c:pt>
                <c:pt idx="7">
                  <c:v>0.01</c:v>
                </c:pt>
                <c:pt idx="8">
                  <c:v>0.01</c:v>
                </c:pt>
                <c:pt idx="9">
                  <c:v>0.01</c:v>
                </c:pt>
                <c:pt idx="10">
                  <c:v>0.01</c:v>
                </c:pt>
                <c:pt idx="11">
                  <c:v>0.02</c:v>
                </c:pt>
                <c:pt idx="12">
                  <c:v>0.02</c:v>
                </c:pt>
                <c:pt idx="13">
                  <c:v>0.02</c:v>
                </c:pt>
                <c:pt idx="14">
                  <c:v>0.02</c:v>
                </c:pt>
                <c:pt idx="15">
                  <c:v>0.02</c:v>
                </c:pt>
                <c:pt idx="16">
                  <c:v>0.02</c:v>
                </c:pt>
                <c:pt idx="17">
                  <c:v>0.02</c:v>
                </c:pt>
                <c:pt idx="18">
                  <c:v>0.02</c:v>
                </c:pt>
                <c:pt idx="19">
                  <c:v>0.02</c:v>
                </c:pt>
                <c:pt idx="20">
                  <c:v>0.02</c:v>
                </c:pt>
                <c:pt idx="21">
                  <c:v>0.02</c:v>
                </c:pt>
                <c:pt idx="22">
                  <c:v>0.02</c:v>
                </c:pt>
                <c:pt idx="23">
                  <c:v>0.02</c:v>
                </c:pt>
              </c:numCache>
            </c:numRef>
          </c:val>
        </c:ser>
        <c:ser>
          <c:idx val="9"/>
          <c:order val="7"/>
          <c:tx>
            <c:strRef>
              <c:f>Table!$J$1</c:f>
              <c:strCache>
                <c:ptCount val="1"/>
                <c:pt idx="0">
                  <c:v>North America</c:v>
                </c:pt>
              </c:strCache>
            </c:strRef>
          </c:tx>
          <c:spPr>
            <a:solidFill>
              <a:srgbClr val="2D2D8A"/>
            </a:solidFill>
          </c:spPr>
          <c:cat>
            <c:numRef>
              <c:f>Table!$A$3:$A$26</c:f>
              <c:numCache>
                <c:formatCode>General</c:formatCode>
                <c:ptCount val="24"/>
                <c:pt idx="0">
                  <c:v>1990.0</c:v>
                </c:pt>
                <c:pt idx="1">
                  <c:v>1991.0</c:v>
                </c:pt>
                <c:pt idx="2">
                  <c:v>1992.0</c:v>
                </c:pt>
                <c:pt idx="3">
                  <c:v>1993.0</c:v>
                </c:pt>
                <c:pt idx="4">
                  <c:v>1994.0</c:v>
                </c:pt>
                <c:pt idx="5">
                  <c:v>1995.0</c:v>
                </c:pt>
                <c:pt idx="6">
                  <c:v>1996.0</c:v>
                </c:pt>
                <c:pt idx="7">
                  <c:v>1997.0</c:v>
                </c:pt>
                <c:pt idx="8">
                  <c:v>1998.0</c:v>
                </c:pt>
                <c:pt idx="9">
                  <c:v>1999.0</c:v>
                </c:pt>
                <c:pt idx="10">
                  <c:v>2000.0</c:v>
                </c:pt>
                <c:pt idx="11">
                  <c:v>2001.0</c:v>
                </c:pt>
                <c:pt idx="12">
                  <c:v>2002.0</c:v>
                </c:pt>
                <c:pt idx="13">
                  <c:v>2003.0</c:v>
                </c:pt>
                <c:pt idx="14">
                  <c:v>2004.0</c:v>
                </c:pt>
                <c:pt idx="15">
                  <c:v>2005.0</c:v>
                </c:pt>
                <c:pt idx="16">
                  <c:v>2006.0</c:v>
                </c:pt>
                <c:pt idx="17">
                  <c:v>2007.0</c:v>
                </c:pt>
                <c:pt idx="18">
                  <c:v>2008.0</c:v>
                </c:pt>
                <c:pt idx="19">
                  <c:v>2009.0</c:v>
                </c:pt>
                <c:pt idx="20">
                  <c:v>2010.0</c:v>
                </c:pt>
                <c:pt idx="21">
                  <c:v>2011.0</c:v>
                </c:pt>
                <c:pt idx="22">
                  <c:v>2012.0</c:v>
                </c:pt>
                <c:pt idx="23">
                  <c:v>2013.0</c:v>
                </c:pt>
              </c:numCache>
            </c:numRef>
          </c:cat>
          <c:val>
            <c:numRef>
              <c:f>Table!$J$3:$J$26</c:f>
              <c:numCache>
                <c:formatCode>General</c:formatCode>
                <c:ptCount val="24"/>
                <c:pt idx="0">
                  <c:v>0.05</c:v>
                </c:pt>
                <c:pt idx="1">
                  <c:v>0.04</c:v>
                </c:pt>
                <c:pt idx="2">
                  <c:v>0.03</c:v>
                </c:pt>
                <c:pt idx="3">
                  <c:v>0.03</c:v>
                </c:pt>
                <c:pt idx="4">
                  <c:v>0.03</c:v>
                </c:pt>
                <c:pt idx="5">
                  <c:v>0.03</c:v>
                </c:pt>
                <c:pt idx="6">
                  <c:v>0.04</c:v>
                </c:pt>
                <c:pt idx="7">
                  <c:v>0.04</c:v>
                </c:pt>
                <c:pt idx="8">
                  <c:v>0.04</c:v>
                </c:pt>
                <c:pt idx="9">
                  <c:v>0.03</c:v>
                </c:pt>
                <c:pt idx="10">
                  <c:v>0.03</c:v>
                </c:pt>
                <c:pt idx="11">
                  <c:v>0.02</c:v>
                </c:pt>
                <c:pt idx="12">
                  <c:v>0.02</c:v>
                </c:pt>
                <c:pt idx="13">
                  <c:v>0.02</c:v>
                </c:pt>
                <c:pt idx="14">
                  <c:v>0.02</c:v>
                </c:pt>
                <c:pt idx="15">
                  <c:v>0.02</c:v>
                </c:pt>
                <c:pt idx="16">
                  <c:v>0.02</c:v>
                </c:pt>
                <c:pt idx="17">
                  <c:v>0.02</c:v>
                </c:pt>
                <c:pt idx="18">
                  <c:v>0.02</c:v>
                </c:pt>
                <c:pt idx="19">
                  <c:v>0.02</c:v>
                </c:pt>
                <c:pt idx="20">
                  <c:v>0.02</c:v>
                </c:pt>
                <c:pt idx="21">
                  <c:v>0.02</c:v>
                </c:pt>
                <c:pt idx="22">
                  <c:v>0.02</c:v>
                </c:pt>
                <c:pt idx="23">
                  <c:v>0.02</c:v>
                </c:pt>
              </c:numCache>
            </c:numRef>
          </c:val>
        </c:ser>
        <c:dLbls>
          <c:showLegendKey val="0"/>
          <c:showVal val="0"/>
          <c:showCatName val="0"/>
          <c:showSerName val="0"/>
          <c:showPercent val="0"/>
          <c:showBubbleSize val="0"/>
        </c:dLbls>
        <c:axId val="-1941620104"/>
        <c:axId val="-2051967608"/>
      </c:areaChart>
      <c:catAx>
        <c:axId val="-1941620104"/>
        <c:scaling>
          <c:orientation val="minMax"/>
        </c:scaling>
        <c:delete val="0"/>
        <c:axPos val="b"/>
        <c:numFmt formatCode="General" sourceLinked="1"/>
        <c:majorTickMark val="out"/>
        <c:minorTickMark val="none"/>
        <c:tickLblPos val="nextTo"/>
        <c:txPr>
          <a:bodyPr/>
          <a:lstStyle/>
          <a:p>
            <a:pPr>
              <a:defRPr sz="1400"/>
            </a:pPr>
            <a:endParaRPr lang="en-US"/>
          </a:p>
        </c:txPr>
        <c:crossAx val="-2051967608"/>
        <c:crosses val="autoZero"/>
        <c:auto val="1"/>
        <c:lblAlgn val="ctr"/>
        <c:lblOffset val="100"/>
        <c:tickLblSkip val="2"/>
        <c:noMultiLvlLbl val="0"/>
      </c:catAx>
      <c:valAx>
        <c:axId val="-2051967608"/>
        <c:scaling>
          <c:orientation val="minMax"/>
        </c:scaling>
        <c:delete val="0"/>
        <c:axPos val="l"/>
        <c:numFmt formatCode="General" sourceLinked="1"/>
        <c:majorTickMark val="out"/>
        <c:minorTickMark val="none"/>
        <c:tickLblPos val="nextTo"/>
        <c:txPr>
          <a:bodyPr/>
          <a:lstStyle/>
          <a:p>
            <a:pPr>
              <a:defRPr sz="1400"/>
            </a:pPr>
            <a:endParaRPr lang="en-US"/>
          </a:p>
        </c:txPr>
        <c:crossAx val="-1941620104"/>
        <c:crosses val="autoZero"/>
        <c:crossBetween val="midCat"/>
      </c:valAx>
    </c:plotArea>
    <c:legend>
      <c:legendPos val="r"/>
      <c:layout>
        <c:manualLayout>
          <c:xMode val="edge"/>
          <c:yMode val="edge"/>
          <c:x val="0.717774759596098"/>
          <c:y val="0.0167837006910244"/>
          <c:w val="0.282225240403901"/>
          <c:h val="0.469063888433774"/>
        </c:manualLayout>
      </c:layout>
      <c:overlay val="0"/>
      <c:txPr>
        <a:bodyPr/>
        <a:lstStyle/>
        <a:p>
          <a:pPr>
            <a:defRPr sz="1400"/>
          </a:pPr>
          <a:endParaRPr lang="en-US"/>
        </a:p>
      </c:txPr>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a:lstStyle/>
          <a:p>
            <a:pPr>
              <a:defRPr sz="2400"/>
            </a:pPr>
            <a:r>
              <a:rPr lang="en-US" sz="2400"/>
              <a:t>PEPFAR APR Results</a:t>
            </a:r>
          </a:p>
          <a:p>
            <a:pPr>
              <a:defRPr sz="2400"/>
            </a:pPr>
            <a:r>
              <a:rPr lang="en-US" sz="2400"/>
              <a:t>Women &amp; Girls on ART, 2010-2013</a:t>
            </a:r>
          </a:p>
        </c:rich>
      </c:tx>
      <c:layout/>
      <c:overlay val="0"/>
    </c:title>
    <c:autoTitleDeleted val="0"/>
    <c:plotArea>
      <c:layout/>
      <c:barChart>
        <c:barDir val="col"/>
        <c:grouping val="clustered"/>
        <c:varyColors val="0"/>
        <c:ser>
          <c:idx val="0"/>
          <c:order val="0"/>
          <c:tx>
            <c:strRef>
              <c:f>Sheet1!$J$97</c:f>
              <c:strCache>
                <c:ptCount val="1"/>
                <c:pt idx="0">
                  <c:v>Women and Girls on Treatment (PEPFAR APR Results 2010-2013)</c:v>
                </c:pt>
              </c:strCache>
            </c:strRef>
          </c:tx>
          <c:spPr>
            <a:solidFill>
              <a:schemeClr val="accent6"/>
            </a:solidFill>
          </c:spPr>
          <c:invertIfNegative val="0"/>
          <c:cat>
            <c:numRef>
              <c:f>Sheet1!$K$96:$N$96</c:f>
              <c:numCache>
                <c:formatCode>General</c:formatCode>
                <c:ptCount val="4"/>
                <c:pt idx="0">
                  <c:v>2010.0</c:v>
                </c:pt>
                <c:pt idx="1">
                  <c:v>2011.0</c:v>
                </c:pt>
                <c:pt idx="2">
                  <c:v>2012.0</c:v>
                </c:pt>
                <c:pt idx="3">
                  <c:v>2013.0</c:v>
                </c:pt>
              </c:numCache>
            </c:numRef>
          </c:cat>
          <c:val>
            <c:numRef>
              <c:f>Sheet1!$K$97:$N$97</c:f>
              <c:numCache>
                <c:formatCode>#,##0;\-#,##0</c:formatCode>
                <c:ptCount val="4"/>
                <c:pt idx="0">
                  <c:v>2.042809E6</c:v>
                </c:pt>
                <c:pt idx="1">
                  <c:v>2.47182E6</c:v>
                </c:pt>
                <c:pt idx="2">
                  <c:v>3.18903E6</c:v>
                </c:pt>
                <c:pt idx="3">
                  <c:v>4.360452E6</c:v>
                </c:pt>
              </c:numCache>
            </c:numRef>
          </c:val>
        </c:ser>
        <c:dLbls>
          <c:showLegendKey val="0"/>
          <c:showVal val="0"/>
          <c:showCatName val="0"/>
          <c:showSerName val="0"/>
          <c:showPercent val="0"/>
          <c:showBubbleSize val="0"/>
        </c:dLbls>
        <c:gapWidth val="150"/>
        <c:axId val="-2081193432"/>
        <c:axId val="2019391928"/>
      </c:barChart>
      <c:catAx>
        <c:axId val="-2081193432"/>
        <c:scaling>
          <c:orientation val="minMax"/>
        </c:scaling>
        <c:delete val="0"/>
        <c:axPos val="b"/>
        <c:numFmt formatCode="General" sourceLinked="1"/>
        <c:majorTickMark val="out"/>
        <c:minorTickMark val="none"/>
        <c:tickLblPos val="nextTo"/>
        <c:crossAx val="2019391928"/>
        <c:crosses val="autoZero"/>
        <c:auto val="1"/>
        <c:lblAlgn val="ctr"/>
        <c:lblOffset val="100"/>
        <c:noMultiLvlLbl val="0"/>
      </c:catAx>
      <c:valAx>
        <c:axId val="2019391928"/>
        <c:scaling>
          <c:orientation val="minMax"/>
        </c:scaling>
        <c:delete val="0"/>
        <c:axPos val="l"/>
        <c:numFmt formatCode="#,##0;\-#,##0" sourceLinked="1"/>
        <c:majorTickMark val="out"/>
        <c:minorTickMark val="none"/>
        <c:tickLblPos val="nextTo"/>
        <c:crossAx val="-2081193432"/>
        <c:crosses val="autoZero"/>
        <c:crossBetween val="between"/>
      </c:valAx>
    </c:plotArea>
    <c:plotVisOnly val="1"/>
    <c:dispBlanksAs val="gap"/>
    <c:showDLblsOverMax val="0"/>
  </c:chart>
  <c:txPr>
    <a:bodyPr/>
    <a:lstStyle/>
    <a:p>
      <a:pPr>
        <a:defRPr sz="14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PEPFAR APR Results 
(PMTCT HTC, 2009 - 2013)</a:t>
            </a:r>
          </a:p>
        </c:rich>
      </c:tx>
      <c:layout/>
      <c:overlay val="0"/>
    </c:title>
    <c:autoTitleDeleted val="0"/>
    <c:plotArea>
      <c:layout>
        <c:manualLayout>
          <c:layoutTarget val="inner"/>
          <c:xMode val="edge"/>
          <c:yMode val="edge"/>
          <c:x val="0.103179455509238"/>
          <c:y val="0.167777777777778"/>
          <c:w val="0.875578714425403"/>
          <c:h val="0.618670166229221"/>
        </c:manualLayout>
      </c:layout>
      <c:barChart>
        <c:barDir val="col"/>
        <c:grouping val="clustered"/>
        <c:varyColors val="0"/>
        <c:ser>
          <c:idx val="0"/>
          <c:order val="0"/>
          <c:tx>
            <c:v>Number of HIV Positive Pregnant Women Identified</c:v>
          </c:tx>
          <c:spPr>
            <a:solidFill>
              <a:schemeClr val="accent4"/>
            </a:solidFill>
          </c:spPr>
          <c:invertIfNegative val="0"/>
          <c:cat>
            <c:strRef>
              <c:f>'P1.2.D denominator and P1.1.D_2'!$E$6:$I$6</c:f>
              <c:strCache>
                <c:ptCount val="5"/>
                <c:pt idx="0">
                  <c:v>2009</c:v>
                </c:pt>
                <c:pt idx="1">
                  <c:v>2010</c:v>
                </c:pt>
                <c:pt idx="2">
                  <c:v>2011</c:v>
                </c:pt>
                <c:pt idx="3">
                  <c:v>2012</c:v>
                </c:pt>
                <c:pt idx="4">
                  <c:v>2013</c:v>
                </c:pt>
              </c:strCache>
            </c:strRef>
          </c:cat>
          <c:val>
            <c:numRef>
              <c:f>'P1.2.D denominator and P1.1.D_2'!$E$7:$I$7</c:f>
              <c:numCache>
                <c:formatCode>General</c:formatCode>
                <c:ptCount val="5"/>
                <c:pt idx="2" formatCode="#,##0">
                  <c:v>678758.0</c:v>
                </c:pt>
                <c:pt idx="3" formatCode="#,##0">
                  <c:v>867634.0</c:v>
                </c:pt>
                <c:pt idx="4" formatCode="#,##0">
                  <c:v>909027.0</c:v>
                </c:pt>
              </c:numCache>
            </c:numRef>
          </c:val>
        </c:ser>
        <c:ser>
          <c:idx val="1"/>
          <c:order val="1"/>
          <c:tx>
            <c:v>Number of Pregnant Women Tested with Known Status</c:v>
          </c:tx>
          <c:spPr>
            <a:solidFill>
              <a:schemeClr val="accent5"/>
            </a:solidFill>
          </c:spPr>
          <c:invertIfNegative val="0"/>
          <c:cat>
            <c:strRef>
              <c:f>'P1.2.D denominator and P1.1.D_2'!$E$6:$I$6</c:f>
              <c:strCache>
                <c:ptCount val="5"/>
                <c:pt idx="0">
                  <c:v>2009</c:v>
                </c:pt>
                <c:pt idx="1">
                  <c:v>2010</c:v>
                </c:pt>
                <c:pt idx="2">
                  <c:v>2011</c:v>
                </c:pt>
                <c:pt idx="3">
                  <c:v>2012</c:v>
                </c:pt>
                <c:pt idx="4">
                  <c:v>2013</c:v>
                </c:pt>
              </c:strCache>
            </c:strRef>
          </c:cat>
          <c:val>
            <c:numRef>
              <c:f>'P1.2.D denominator and P1.1.D_2'!$E$8:$I$8</c:f>
              <c:numCache>
                <c:formatCode>#,##0</c:formatCode>
                <c:ptCount val="5"/>
                <c:pt idx="0">
                  <c:v>7.304538E6</c:v>
                </c:pt>
                <c:pt idx="1">
                  <c:v>8.385004E6</c:v>
                </c:pt>
                <c:pt idx="2">
                  <c:v>9.817506E6</c:v>
                </c:pt>
                <c:pt idx="3">
                  <c:v>1.1012542E7</c:v>
                </c:pt>
                <c:pt idx="4">
                  <c:v>1.2822051E7</c:v>
                </c:pt>
              </c:numCache>
            </c:numRef>
          </c:val>
        </c:ser>
        <c:dLbls>
          <c:showLegendKey val="0"/>
          <c:showVal val="0"/>
          <c:showCatName val="0"/>
          <c:showSerName val="0"/>
          <c:showPercent val="0"/>
          <c:showBubbleSize val="0"/>
        </c:dLbls>
        <c:gapWidth val="150"/>
        <c:axId val="1957371816"/>
        <c:axId val="1957403400"/>
      </c:barChart>
      <c:catAx>
        <c:axId val="1957371816"/>
        <c:scaling>
          <c:orientation val="minMax"/>
        </c:scaling>
        <c:delete val="0"/>
        <c:axPos val="b"/>
        <c:numFmt formatCode="General" sourceLinked="0"/>
        <c:majorTickMark val="out"/>
        <c:minorTickMark val="none"/>
        <c:tickLblPos val="nextTo"/>
        <c:crossAx val="1957403400"/>
        <c:crosses val="autoZero"/>
        <c:auto val="1"/>
        <c:lblAlgn val="ctr"/>
        <c:lblOffset val="100"/>
        <c:noMultiLvlLbl val="0"/>
      </c:catAx>
      <c:valAx>
        <c:axId val="1957403400"/>
        <c:scaling>
          <c:orientation val="minMax"/>
        </c:scaling>
        <c:delete val="0"/>
        <c:axPos val="l"/>
        <c:numFmt formatCode="#,##0" sourceLinked="0"/>
        <c:majorTickMark val="out"/>
        <c:minorTickMark val="none"/>
        <c:tickLblPos val="nextTo"/>
        <c:crossAx val="1957371816"/>
        <c:crosses val="autoZero"/>
        <c:crossBetween val="between"/>
      </c:valAx>
    </c:plotArea>
    <c:legend>
      <c:legendPos val="b"/>
      <c:layout/>
      <c:overlay val="0"/>
    </c:legend>
    <c:plotVisOnly val="1"/>
    <c:dispBlanksAs val="gap"/>
    <c:showDLblsOverMax val="0"/>
  </c:chart>
  <c:txPr>
    <a:bodyPr/>
    <a:lstStyle/>
    <a:p>
      <a:pPr>
        <a:defRPr sz="14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800" dirty="0"/>
              <a:t>PEPFAR APR Results </a:t>
            </a:r>
            <a:r>
              <a:rPr lang="en-US" dirty="0"/>
              <a:t>
(PMTCT ARVs 2009 - 2013)</a:t>
            </a:r>
          </a:p>
        </c:rich>
      </c:tx>
      <c:layout/>
      <c:overlay val="0"/>
    </c:title>
    <c:autoTitleDeleted val="0"/>
    <c:plotArea>
      <c:layout/>
      <c:barChart>
        <c:barDir val="col"/>
        <c:grouping val="clustered"/>
        <c:varyColors val="0"/>
        <c:ser>
          <c:idx val="0"/>
          <c:order val="0"/>
          <c:tx>
            <c:v>Number of HIV+'P1.2.D HIV Positive Pregnant Women Identified</c:v>
          </c:tx>
          <c:spPr>
            <a:solidFill>
              <a:schemeClr val="accent5"/>
            </a:solidFill>
          </c:spPr>
          <c:invertIfNegative val="0"/>
          <c:cat>
            <c:strRef>
              <c:f>'P1.2.D HIV+ and ARVs_2'!$D$6:$H$6</c:f>
              <c:strCache>
                <c:ptCount val="5"/>
                <c:pt idx="0">
                  <c:v>2009</c:v>
                </c:pt>
                <c:pt idx="1">
                  <c:v>2010</c:v>
                </c:pt>
                <c:pt idx="2">
                  <c:v>2011</c:v>
                </c:pt>
                <c:pt idx="3">
                  <c:v>2012</c:v>
                </c:pt>
                <c:pt idx="4">
                  <c:v>2013</c:v>
                </c:pt>
              </c:strCache>
            </c:strRef>
          </c:cat>
          <c:val>
            <c:numRef>
              <c:f>'P1.2.D HIV+ and ARVs_2'!$D$7:$H$7</c:f>
              <c:numCache>
                <c:formatCode>General</c:formatCode>
                <c:ptCount val="5"/>
                <c:pt idx="2" formatCode="#,##0">
                  <c:v>678758.0</c:v>
                </c:pt>
                <c:pt idx="3" formatCode="#,##0">
                  <c:v>867634.0</c:v>
                </c:pt>
                <c:pt idx="4" formatCode="#,##0">
                  <c:v>909027.0</c:v>
                </c:pt>
              </c:numCache>
            </c:numRef>
          </c:val>
        </c:ser>
        <c:ser>
          <c:idx val="1"/>
          <c:order val="1"/>
          <c:tx>
            <c:v>Number of Positive Women Receiving ARVs for PMTCT</c:v>
          </c:tx>
          <c:spPr>
            <a:solidFill>
              <a:schemeClr val="accent3"/>
            </a:solidFill>
          </c:spPr>
          <c:invertIfNegative val="0"/>
          <c:cat>
            <c:strRef>
              <c:f>'P1.2.D HIV+ and ARVs_2'!$D$6:$H$6</c:f>
              <c:strCache>
                <c:ptCount val="5"/>
                <c:pt idx="0">
                  <c:v>2009</c:v>
                </c:pt>
                <c:pt idx="1">
                  <c:v>2010</c:v>
                </c:pt>
                <c:pt idx="2">
                  <c:v>2011</c:v>
                </c:pt>
                <c:pt idx="3">
                  <c:v>2012</c:v>
                </c:pt>
                <c:pt idx="4">
                  <c:v>2013</c:v>
                </c:pt>
              </c:strCache>
            </c:strRef>
          </c:cat>
          <c:val>
            <c:numRef>
              <c:f>'P1.2.D HIV+ and ARVs_2'!$D$8:$H$8</c:f>
              <c:numCache>
                <c:formatCode>#,##0</c:formatCode>
                <c:ptCount val="5"/>
                <c:pt idx="0">
                  <c:v>509841.0</c:v>
                </c:pt>
                <c:pt idx="1">
                  <c:v>602556.0</c:v>
                </c:pt>
                <c:pt idx="2">
                  <c:v>660828.0</c:v>
                </c:pt>
                <c:pt idx="3">
                  <c:v>752949.0</c:v>
                </c:pt>
                <c:pt idx="4">
                  <c:v>781587.0</c:v>
                </c:pt>
              </c:numCache>
            </c:numRef>
          </c:val>
        </c:ser>
        <c:dLbls>
          <c:showLegendKey val="0"/>
          <c:showVal val="0"/>
          <c:showCatName val="0"/>
          <c:showSerName val="0"/>
          <c:showPercent val="0"/>
          <c:showBubbleSize val="0"/>
        </c:dLbls>
        <c:gapWidth val="150"/>
        <c:axId val="-2125534008"/>
        <c:axId val="2127141224"/>
      </c:barChart>
      <c:catAx>
        <c:axId val="-2125534008"/>
        <c:scaling>
          <c:orientation val="minMax"/>
        </c:scaling>
        <c:delete val="0"/>
        <c:axPos val="b"/>
        <c:numFmt formatCode="General" sourceLinked="0"/>
        <c:majorTickMark val="out"/>
        <c:minorTickMark val="none"/>
        <c:tickLblPos val="nextTo"/>
        <c:crossAx val="2127141224"/>
        <c:crosses val="autoZero"/>
        <c:auto val="1"/>
        <c:lblAlgn val="ctr"/>
        <c:lblOffset val="100"/>
        <c:noMultiLvlLbl val="0"/>
      </c:catAx>
      <c:valAx>
        <c:axId val="2127141224"/>
        <c:scaling>
          <c:orientation val="minMax"/>
        </c:scaling>
        <c:delete val="0"/>
        <c:axPos val="l"/>
        <c:numFmt formatCode="#,##0" sourceLinked="0"/>
        <c:majorTickMark val="out"/>
        <c:minorTickMark val="none"/>
        <c:tickLblPos val="nextTo"/>
        <c:crossAx val="-2125534008"/>
        <c:crosses val="autoZero"/>
        <c:crossBetween val="between"/>
      </c:valAx>
    </c:plotArea>
    <c:legend>
      <c:legendPos val="b"/>
      <c:layout/>
      <c:overlay val="0"/>
    </c:legend>
    <c:plotVisOnly val="1"/>
    <c:dispBlanksAs val="gap"/>
    <c:showDLblsOverMax val="0"/>
  </c:chart>
  <c:txPr>
    <a:bodyPr/>
    <a:lstStyle/>
    <a:p>
      <a:pPr>
        <a:defRPr sz="14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n-US" dirty="0"/>
              <a:t>Uganda</a:t>
            </a:r>
          </a:p>
        </c:rich>
      </c:tx>
      <c:layout/>
      <c:overlay val="0"/>
      <c:spPr>
        <a:noFill/>
        <a:ln>
          <a:noFill/>
        </a:ln>
        <a:effectLst/>
      </c:spPr>
    </c:title>
    <c:autoTitleDeleted val="0"/>
    <c:plotArea>
      <c:layout>
        <c:manualLayout>
          <c:layoutTarget val="inner"/>
          <c:xMode val="edge"/>
          <c:yMode val="edge"/>
          <c:x val="0.209910568109679"/>
          <c:y val="0.121471434381441"/>
          <c:w val="0.790089431890321"/>
          <c:h val="0.723983455563119"/>
        </c:manualLayout>
      </c:layout>
      <c:barChart>
        <c:barDir val="col"/>
        <c:grouping val="clustered"/>
        <c:varyColors val="0"/>
        <c:ser>
          <c:idx val="0"/>
          <c:order val="0"/>
          <c:tx>
            <c:strRef>
              <c:f>Sheet1!$B$1</c:f>
              <c:strCache>
                <c:ptCount val="1"/>
                <c:pt idx="0">
                  <c:v>Baseline</c:v>
                </c:pt>
              </c:strCache>
            </c:strRef>
          </c:tx>
          <c:spPr>
            <a:solidFill>
              <a:schemeClr val="accent3">
                <a:lumMod val="75000"/>
              </a:schemeClr>
            </a:solidFill>
            <a:ln>
              <a:noFill/>
            </a:ln>
            <a:effectLst/>
          </c:spPr>
          <c:invertIfNegative val="0"/>
          <c:dLbls>
            <c:spPr>
              <a:noFill/>
              <a:ln>
                <a:noFill/>
              </a:ln>
              <a:effectLst/>
            </c:spPr>
            <c:txPr>
              <a:bodyPr rot="0" vert="horz"/>
              <a:lstStyle/>
              <a:p>
                <a:pPr>
                  <a:defRPr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3"/>
                <c:pt idx="0">
                  <c:v>MMR</c:v>
                </c:pt>
                <c:pt idx="1">
                  <c:v>Direct MMR</c:v>
                </c:pt>
                <c:pt idx="2">
                  <c:v>Indirect MMR</c:v>
                </c:pt>
              </c:strCache>
            </c:strRef>
          </c:cat>
          <c:val>
            <c:numRef>
              <c:f>Sheet1!$B$2:$B$6</c:f>
              <c:numCache>
                <c:formatCode>General</c:formatCode>
                <c:ptCount val="3"/>
                <c:pt idx="0">
                  <c:v>534.0</c:v>
                </c:pt>
                <c:pt idx="1">
                  <c:v>416.0</c:v>
                </c:pt>
                <c:pt idx="2">
                  <c:v>119.0</c:v>
                </c:pt>
              </c:numCache>
            </c:numRef>
          </c:val>
        </c:ser>
        <c:ser>
          <c:idx val="1"/>
          <c:order val="1"/>
          <c:tx>
            <c:strRef>
              <c:f>Sheet1!$C$1</c:f>
              <c:strCache>
                <c:ptCount val="1"/>
                <c:pt idx="0">
                  <c:v>Endline</c:v>
                </c:pt>
              </c:strCache>
            </c:strRef>
          </c:tx>
          <c:spPr>
            <a:solidFill>
              <a:schemeClr val="accent3">
                <a:lumMod val="40000"/>
                <a:lumOff val="60000"/>
              </a:schemeClr>
            </a:solidFill>
            <a:ln>
              <a:noFill/>
            </a:ln>
            <a:effectLst/>
          </c:spPr>
          <c:invertIfNegative val="0"/>
          <c:dLbls>
            <c:spPr>
              <a:noFill/>
              <a:ln>
                <a:noFill/>
              </a:ln>
              <a:effectLst/>
            </c:spPr>
            <c:txPr>
              <a:bodyPr rot="0" vert="horz"/>
              <a:lstStyle/>
              <a:p>
                <a:pPr>
                  <a:defRPr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3"/>
                <c:pt idx="0">
                  <c:v>MMR</c:v>
                </c:pt>
                <c:pt idx="1">
                  <c:v>Direct MMR</c:v>
                </c:pt>
                <c:pt idx="2">
                  <c:v>Indirect MMR</c:v>
                </c:pt>
              </c:strCache>
            </c:strRef>
          </c:cat>
          <c:val>
            <c:numRef>
              <c:f>Sheet1!$C$2:$C$6</c:f>
              <c:numCache>
                <c:formatCode>General</c:formatCode>
                <c:ptCount val="3"/>
                <c:pt idx="0">
                  <c:v>345.0</c:v>
                </c:pt>
                <c:pt idx="1">
                  <c:v>269.0</c:v>
                </c:pt>
                <c:pt idx="2">
                  <c:v>76.0</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Sheet1!$A$2:$A$6</c:f>
              <c:strCache>
                <c:ptCount val="3"/>
                <c:pt idx="0">
                  <c:v>MMR</c:v>
                </c:pt>
                <c:pt idx="1">
                  <c:v>Direct MMR</c:v>
                </c:pt>
                <c:pt idx="2">
                  <c:v>Indirect MMR</c:v>
                </c:pt>
              </c:strCache>
            </c:strRef>
          </c:cat>
          <c:val>
            <c:numRef>
              <c:f>Sheet1!$D$2:$D$6</c:f>
            </c:numRef>
          </c:val>
        </c:ser>
        <c:dLbls>
          <c:showLegendKey val="0"/>
          <c:showVal val="0"/>
          <c:showCatName val="0"/>
          <c:showSerName val="0"/>
          <c:showPercent val="0"/>
          <c:showBubbleSize val="0"/>
        </c:dLbls>
        <c:gapWidth val="219"/>
        <c:axId val="2126049784"/>
        <c:axId val="2126267704"/>
      </c:barChart>
      <c:catAx>
        <c:axId val="2126049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2126267704"/>
        <c:crosses val="autoZero"/>
        <c:auto val="1"/>
        <c:lblAlgn val="ctr"/>
        <c:lblOffset val="100"/>
        <c:noMultiLvlLbl val="0"/>
      </c:catAx>
      <c:valAx>
        <c:axId val="2126267704"/>
        <c:scaling>
          <c:orientation val="minMax"/>
        </c:scaling>
        <c:delete val="0"/>
        <c:axPos val="l"/>
        <c:title>
          <c:tx>
            <c:rich>
              <a:bodyPr rot="-5400000" vert="horz"/>
              <a:lstStyle/>
              <a:p>
                <a:pPr>
                  <a:defRPr/>
                </a:pPr>
                <a:r>
                  <a:rPr lang="en-US"/>
                  <a:t>Maternal deaths per 100,000 live births</a:t>
                </a:r>
              </a:p>
            </c:rich>
          </c:tx>
          <c:layout/>
          <c:overlay val="0"/>
          <c:spPr>
            <a:noFill/>
            <a:ln>
              <a:noFill/>
            </a:ln>
            <a:effectLst/>
          </c:spPr>
        </c:title>
        <c:numFmt formatCode="General" sourceLinked="1"/>
        <c:majorTickMark val="none"/>
        <c:minorTickMark val="none"/>
        <c:tickLblPos val="nextTo"/>
        <c:spPr>
          <a:noFill/>
          <a:ln>
            <a:noFill/>
          </a:ln>
          <a:effectLst/>
        </c:spPr>
        <c:txPr>
          <a:bodyPr rot="-60000000" vert="horz"/>
          <a:lstStyle/>
          <a:p>
            <a:pPr>
              <a:defRPr/>
            </a:pPr>
            <a:endParaRPr lang="en-US"/>
          </a:p>
        </c:txPr>
        <c:crossAx val="2126049784"/>
        <c:crosses val="autoZero"/>
        <c:crossBetween val="between"/>
      </c:valAx>
      <c:spPr>
        <a:noFill/>
        <a:ln>
          <a:noFill/>
        </a:ln>
        <a:effectLst/>
      </c:spPr>
    </c:plotArea>
    <c:legend>
      <c:legendPos val="b"/>
      <c:layout/>
      <c:overlay val="0"/>
      <c:spPr>
        <a:noFill/>
        <a:ln>
          <a:noFill/>
        </a:ln>
        <a:effectLst/>
      </c:spPr>
      <c:txPr>
        <a:bodyPr rot="0" vert="horz"/>
        <a:lstStyle/>
        <a:p>
          <a:pPr>
            <a:defRPr/>
          </a:pPr>
          <a:endParaRPr lang="en-US"/>
        </a:p>
      </c:txPr>
    </c:legend>
    <c:plotVisOnly val="1"/>
    <c:dispBlanksAs val="gap"/>
    <c:showDLblsOverMax val="0"/>
  </c:chart>
  <c:spPr>
    <a:noFill/>
    <a:ln>
      <a:noFill/>
    </a:ln>
    <a:effectLst/>
  </c:spPr>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n-US"/>
              <a:t>Zambia</a:t>
            </a:r>
          </a:p>
        </c:rich>
      </c:tx>
      <c:layout/>
      <c:overlay val="0"/>
      <c:spPr>
        <a:solidFill>
          <a:srgbClr val="FFFFFF"/>
        </a:solidFill>
        <a:ln>
          <a:noFill/>
        </a:ln>
        <a:effectLst/>
      </c:spPr>
    </c:title>
    <c:autoTitleDeleted val="0"/>
    <c:plotArea>
      <c:layout>
        <c:manualLayout>
          <c:layoutTarget val="inner"/>
          <c:xMode val="edge"/>
          <c:yMode val="edge"/>
          <c:x val="0.132386625584845"/>
          <c:y val="0.122187275781097"/>
          <c:w val="0.83572931644414"/>
          <c:h val="0.728906504794208"/>
        </c:manualLayout>
      </c:layout>
      <c:barChart>
        <c:barDir val="col"/>
        <c:grouping val="clustered"/>
        <c:varyColors val="0"/>
        <c:ser>
          <c:idx val="0"/>
          <c:order val="0"/>
          <c:tx>
            <c:strRef>
              <c:f>Sheet1!$B$1</c:f>
              <c:strCache>
                <c:ptCount val="1"/>
                <c:pt idx="0">
                  <c:v>Baseline</c:v>
                </c:pt>
              </c:strCache>
            </c:strRef>
          </c:tx>
          <c:spPr>
            <a:solidFill>
              <a:schemeClr val="accent2">
                <a:lumMod val="75000"/>
              </a:schemeClr>
            </a:solidFill>
            <a:ln>
              <a:noFill/>
            </a:ln>
            <a:effectLst/>
          </c:spPr>
          <c:invertIfNegative val="0"/>
          <c:dLbls>
            <c:spPr>
              <a:noFill/>
              <a:ln>
                <a:noFill/>
              </a:ln>
              <a:effectLst/>
            </c:spPr>
            <c:txPr>
              <a:bodyPr rot="0" vert="horz"/>
              <a:lstStyle/>
              <a:p>
                <a:pPr>
                  <a:defRPr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3"/>
                <c:pt idx="0">
                  <c:v>MMR</c:v>
                </c:pt>
                <c:pt idx="1">
                  <c:v>Direct MMR</c:v>
                </c:pt>
                <c:pt idx="2">
                  <c:v>Indirect MMR</c:v>
                </c:pt>
              </c:strCache>
            </c:strRef>
          </c:cat>
          <c:val>
            <c:numRef>
              <c:f>Sheet1!$B$2:$B$6</c:f>
              <c:numCache>
                <c:formatCode>General</c:formatCode>
                <c:ptCount val="3"/>
                <c:pt idx="0">
                  <c:v>310.0</c:v>
                </c:pt>
                <c:pt idx="1">
                  <c:v>260.0</c:v>
                </c:pt>
                <c:pt idx="2">
                  <c:v>50.0</c:v>
                </c:pt>
              </c:numCache>
            </c:numRef>
          </c:val>
        </c:ser>
        <c:ser>
          <c:idx val="1"/>
          <c:order val="1"/>
          <c:tx>
            <c:strRef>
              <c:f>Sheet1!$C$1</c:f>
              <c:strCache>
                <c:ptCount val="1"/>
                <c:pt idx="0">
                  <c:v>Endline</c:v>
                </c:pt>
              </c:strCache>
            </c:strRef>
          </c:tx>
          <c:spPr>
            <a:solidFill>
              <a:schemeClr val="accent2">
                <a:lumMod val="40000"/>
                <a:lumOff val="60000"/>
              </a:schemeClr>
            </a:solidFill>
            <a:ln>
              <a:noFill/>
            </a:ln>
            <a:effectLst/>
          </c:spPr>
          <c:invertIfNegative val="0"/>
          <c:dLbls>
            <c:spPr>
              <a:noFill/>
              <a:ln>
                <a:noFill/>
              </a:ln>
              <a:effectLst/>
            </c:spPr>
            <c:txPr>
              <a:bodyPr rot="0" vert="horz"/>
              <a:lstStyle/>
              <a:p>
                <a:pPr>
                  <a:defRPr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3"/>
                <c:pt idx="0">
                  <c:v>MMR</c:v>
                </c:pt>
                <c:pt idx="1">
                  <c:v>Direct MMR</c:v>
                </c:pt>
                <c:pt idx="2">
                  <c:v>Indirect MMR</c:v>
                </c:pt>
              </c:strCache>
            </c:strRef>
          </c:cat>
          <c:val>
            <c:numRef>
              <c:f>Sheet1!$C$2:$C$6</c:f>
              <c:numCache>
                <c:formatCode>General</c:formatCode>
                <c:ptCount val="3"/>
                <c:pt idx="0">
                  <c:v>203.0</c:v>
                </c:pt>
                <c:pt idx="1">
                  <c:v>167.0</c:v>
                </c:pt>
                <c:pt idx="2">
                  <c:v>36.0</c:v>
                </c:pt>
              </c:numCache>
            </c:numRef>
          </c:val>
        </c:ser>
        <c:ser>
          <c:idx val="2"/>
          <c:order val="2"/>
          <c:tx>
            <c:strRef>
              <c:f>Sheet1!$D$1</c:f>
              <c:strCache>
                <c:ptCount val="1"/>
                <c:pt idx="0">
                  <c:v>Series 3</c:v>
                </c:pt>
              </c:strCache>
            </c:strRef>
          </c:tx>
          <c:spPr>
            <a:solidFill>
              <a:schemeClr val="accent3"/>
            </a:solidFill>
            <a:ln>
              <a:noFill/>
            </a:ln>
            <a:effectLst/>
          </c:spPr>
          <c:invertIfNegative val="0"/>
          <c:cat>
            <c:strRef>
              <c:f>Sheet1!$A$2:$A$6</c:f>
              <c:strCache>
                <c:ptCount val="3"/>
                <c:pt idx="0">
                  <c:v>MMR</c:v>
                </c:pt>
                <c:pt idx="1">
                  <c:v>Direct MMR</c:v>
                </c:pt>
                <c:pt idx="2">
                  <c:v>Indirect MMR</c:v>
                </c:pt>
              </c:strCache>
            </c:strRef>
          </c:cat>
          <c:val>
            <c:numRef>
              <c:f>Sheet1!$D$2:$D$6</c:f>
            </c:numRef>
          </c:val>
        </c:ser>
        <c:dLbls>
          <c:showLegendKey val="0"/>
          <c:showVal val="0"/>
          <c:showCatName val="0"/>
          <c:showSerName val="0"/>
          <c:showPercent val="0"/>
          <c:showBubbleSize val="0"/>
        </c:dLbls>
        <c:gapWidth val="219"/>
        <c:axId val="2139724328"/>
        <c:axId val="-2128249784"/>
      </c:barChart>
      <c:catAx>
        <c:axId val="213972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2128249784"/>
        <c:crosses val="autoZero"/>
        <c:auto val="1"/>
        <c:lblAlgn val="ctr"/>
        <c:lblOffset val="100"/>
        <c:noMultiLvlLbl val="0"/>
      </c:catAx>
      <c:valAx>
        <c:axId val="-2128249784"/>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en-US"/>
          </a:p>
        </c:txPr>
        <c:crossAx val="2139724328"/>
        <c:crosses val="autoZero"/>
        <c:crossBetween val="between"/>
      </c:valAx>
      <c:spPr>
        <a:noFill/>
        <a:ln>
          <a:noFill/>
        </a:ln>
        <a:effectLst/>
      </c:spPr>
    </c:plotArea>
    <c:legend>
      <c:legendPos val="b"/>
      <c:layout/>
      <c:overlay val="0"/>
      <c:spPr>
        <a:noFill/>
        <a:ln>
          <a:noFill/>
        </a:ln>
        <a:effectLst/>
      </c:spPr>
      <c:txPr>
        <a:bodyPr rot="0" vert="horz"/>
        <a:lstStyle/>
        <a:p>
          <a:pPr>
            <a:defRPr/>
          </a:pPr>
          <a:endParaRPr lang="en-US"/>
        </a:p>
      </c:txPr>
    </c:legend>
    <c:plotVisOnly val="1"/>
    <c:dispBlanksAs val="gap"/>
    <c:showDLblsOverMax val="0"/>
  </c:chart>
  <c:spPr>
    <a:noFill/>
    <a:ln>
      <a:noFill/>
    </a:ln>
    <a:effectLst/>
  </c:spPr>
  <c:txPr>
    <a:bodyPr/>
    <a:lstStyle/>
    <a:p>
      <a:pPr>
        <a:defRPr sz="16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1"/>
    </mc:Choice>
    <mc:Fallback>
      <c:style val="11"/>
    </mc:Fallback>
  </mc:AlternateContent>
  <c:chart>
    <c:autoTitleDeleted val="0"/>
    <c:plotArea>
      <c:layout/>
      <c:barChart>
        <c:barDir val="col"/>
        <c:grouping val="clustered"/>
        <c:varyColors val="0"/>
        <c:ser>
          <c:idx val="0"/>
          <c:order val="0"/>
          <c:tx>
            <c:strRef>
              <c:f>Sheet1!$V$1:$V$2</c:f>
              <c:strCache>
                <c:ptCount val="1"/>
                <c:pt idx="0">
                  <c:v>Transactional sex incidence (past-year) Not on benefit</c:v>
                </c:pt>
              </c:strCache>
            </c:strRef>
          </c:tx>
          <c:spPr>
            <a:solidFill>
              <a:srgbClr val="7030A0"/>
            </a:solidFill>
          </c:spPr>
          <c:invertIfNegative val="0"/>
          <c:cat>
            <c:strRef>
              <c:f>Sheet1!$U$3:$U$6</c:f>
              <c:strCache>
                <c:ptCount val="4"/>
                <c:pt idx="0">
                  <c:v>Any grant</c:v>
                </c:pt>
                <c:pt idx="1">
                  <c:v>Child-focused grant</c:v>
                </c:pt>
                <c:pt idx="2">
                  <c:v>Free school</c:v>
                </c:pt>
                <c:pt idx="3">
                  <c:v>Free school meals</c:v>
                </c:pt>
              </c:strCache>
            </c:strRef>
          </c:cat>
          <c:val>
            <c:numRef>
              <c:f>Sheet1!$V$3:$V$6</c:f>
              <c:numCache>
                <c:formatCode>General</c:formatCode>
                <c:ptCount val="4"/>
                <c:pt idx="0">
                  <c:v>5.4</c:v>
                </c:pt>
                <c:pt idx="1">
                  <c:v>6.7</c:v>
                </c:pt>
                <c:pt idx="2">
                  <c:v>6.8</c:v>
                </c:pt>
                <c:pt idx="3">
                  <c:v>9.9</c:v>
                </c:pt>
              </c:numCache>
            </c:numRef>
          </c:val>
        </c:ser>
        <c:ser>
          <c:idx val="1"/>
          <c:order val="1"/>
          <c:tx>
            <c:strRef>
              <c:f>Sheet1!$W$1:$W$2</c:f>
              <c:strCache>
                <c:ptCount val="1"/>
                <c:pt idx="0">
                  <c:v>Transactional sex incidence (past-year) Maintained on benefit</c:v>
                </c:pt>
              </c:strCache>
            </c:strRef>
          </c:tx>
          <c:spPr>
            <a:solidFill>
              <a:srgbClr val="FF66FF"/>
            </a:solidFill>
          </c:spPr>
          <c:invertIfNegative val="0"/>
          <c:cat>
            <c:strRef>
              <c:f>Sheet1!$U$3:$U$6</c:f>
              <c:strCache>
                <c:ptCount val="4"/>
                <c:pt idx="0">
                  <c:v>Any grant</c:v>
                </c:pt>
                <c:pt idx="1">
                  <c:v>Child-focused grant</c:v>
                </c:pt>
                <c:pt idx="2">
                  <c:v>Free school</c:v>
                </c:pt>
                <c:pt idx="3">
                  <c:v>Free school meals</c:v>
                </c:pt>
              </c:strCache>
            </c:strRef>
          </c:cat>
          <c:val>
            <c:numRef>
              <c:f>Sheet1!$W$3:$W$6</c:f>
              <c:numCache>
                <c:formatCode>General</c:formatCode>
                <c:ptCount val="4"/>
                <c:pt idx="0">
                  <c:v>3.8</c:v>
                </c:pt>
                <c:pt idx="1">
                  <c:v>3.4</c:v>
                </c:pt>
                <c:pt idx="2">
                  <c:v>4.5</c:v>
                </c:pt>
                <c:pt idx="3">
                  <c:v>4.5</c:v>
                </c:pt>
              </c:numCache>
            </c:numRef>
          </c:val>
        </c:ser>
        <c:dLbls>
          <c:showLegendKey val="0"/>
          <c:showVal val="0"/>
          <c:showCatName val="0"/>
          <c:showSerName val="0"/>
          <c:showPercent val="0"/>
          <c:showBubbleSize val="0"/>
        </c:dLbls>
        <c:gapWidth val="150"/>
        <c:axId val="-1961139944"/>
        <c:axId val="2141451080"/>
      </c:barChart>
      <c:catAx>
        <c:axId val="-1961139944"/>
        <c:scaling>
          <c:orientation val="minMax"/>
        </c:scaling>
        <c:delete val="0"/>
        <c:axPos val="b"/>
        <c:majorTickMark val="out"/>
        <c:minorTickMark val="none"/>
        <c:tickLblPos val="nextTo"/>
        <c:txPr>
          <a:bodyPr/>
          <a:lstStyle/>
          <a:p>
            <a:pPr>
              <a:defRPr b="1"/>
            </a:pPr>
            <a:endParaRPr lang="en-US"/>
          </a:p>
        </c:txPr>
        <c:crossAx val="2141451080"/>
        <c:crosses val="autoZero"/>
        <c:auto val="1"/>
        <c:lblAlgn val="ctr"/>
        <c:lblOffset val="100"/>
        <c:noMultiLvlLbl val="0"/>
      </c:catAx>
      <c:valAx>
        <c:axId val="2141451080"/>
        <c:scaling>
          <c:orientation val="minMax"/>
        </c:scaling>
        <c:delete val="0"/>
        <c:axPos val="l"/>
        <c:numFmt formatCode="General" sourceLinked="1"/>
        <c:majorTickMark val="out"/>
        <c:minorTickMark val="none"/>
        <c:tickLblPos val="nextTo"/>
        <c:crossAx val="-1961139944"/>
        <c:crosses val="autoZero"/>
        <c:crossBetween val="between"/>
      </c:valAx>
    </c:plotArea>
    <c:legend>
      <c:legendPos val="r"/>
      <c:layout>
        <c:manualLayout>
          <c:xMode val="edge"/>
          <c:yMode val="edge"/>
          <c:x val="0.680043060873267"/>
          <c:y val="0.0"/>
          <c:w val="0.319956939126732"/>
          <c:h val="0.359194275339857"/>
        </c:manualLayout>
      </c:layout>
      <c:overlay val="0"/>
    </c:legend>
    <c:plotVisOnly val="1"/>
    <c:dispBlanksAs val="gap"/>
    <c:showDLblsOverMax val="0"/>
  </c:chart>
  <c:txPr>
    <a:bodyPr/>
    <a:lstStyle/>
    <a:p>
      <a:pPr>
        <a:defRPr sz="1400">
          <a:latin typeface="Georgia" panose="02040502050405020303" pitchFamily="18" charset="0"/>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5D246D-22F9-7442-9E62-4B8D51C8D79C}" type="doc">
      <dgm:prSet loTypeId="urn:microsoft.com/office/officeart/2005/8/layout/venn3" loCatId="" qsTypeId="urn:microsoft.com/office/officeart/2005/8/quickstyle/3d4" qsCatId="3D" csTypeId="urn:microsoft.com/office/officeart/2005/8/colors/colorful4" csCatId="colorful" phldr="1"/>
      <dgm:spPr/>
      <dgm:t>
        <a:bodyPr/>
        <a:lstStyle/>
        <a:p>
          <a:endParaRPr lang="en-US"/>
        </a:p>
      </dgm:t>
    </dgm:pt>
    <dgm:pt modelId="{E2BD087E-E76C-0148-B350-BE89E9B032DE}">
      <dgm:prSet phldrT="[Text]" custT="1"/>
      <dgm:spPr/>
      <dgm:t>
        <a:bodyPr/>
        <a:lstStyle/>
        <a:p>
          <a:r>
            <a:rPr lang="en-US" sz="1800" b="1" dirty="0" smtClean="0"/>
            <a:t>Accountability</a:t>
          </a:r>
          <a:endParaRPr lang="en-US" sz="1400" b="1" dirty="0" smtClean="0"/>
        </a:p>
      </dgm:t>
    </dgm:pt>
    <dgm:pt modelId="{2D47DD66-FA07-054E-B0DB-7160F8077741}" type="parTrans" cxnId="{ABF61DAE-BB85-AF47-8ABB-9F4491BDB540}">
      <dgm:prSet/>
      <dgm:spPr/>
      <dgm:t>
        <a:bodyPr/>
        <a:lstStyle/>
        <a:p>
          <a:endParaRPr lang="en-US" sz="1800"/>
        </a:p>
      </dgm:t>
    </dgm:pt>
    <dgm:pt modelId="{AE51CE12-9F25-264C-BE42-48863CF80AAE}" type="sibTrans" cxnId="{ABF61DAE-BB85-AF47-8ABB-9F4491BDB540}">
      <dgm:prSet/>
      <dgm:spPr/>
      <dgm:t>
        <a:bodyPr/>
        <a:lstStyle/>
        <a:p>
          <a:endParaRPr lang="en-US" sz="1800"/>
        </a:p>
      </dgm:t>
    </dgm:pt>
    <dgm:pt modelId="{4FD64554-D1A2-2744-B5A5-DC7E130F66E5}">
      <dgm:prSet phldrT="[Text]" custT="1"/>
      <dgm:spPr/>
      <dgm:t>
        <a:bodyPr/>
        <a:lstStyle/>
        <a:p>
          <a:r>
            <a:rPr lang="en-US" sz="1800" b="1" dirty="0" smtClean="0"/>
            <a:t>Transparency</a:t>
          </a:r>
        </a:p>
      </dgm:t>
    </dgm:pt>
    <dgm:pt modelId="{0223104D-77DC-9E4E-B3FE-5EAA6114B742}" type="parTrans" cxnId="{D7B672A5-0654-674B-988E-07ADA1DC3665}">
      <dgm:prSet/>
      <dgm:spPr/>
      <dgm:t>
        <a:bodyPr/>
        <a:lstStyle/>
        <a:p>
          <a:endParaRPr lang="en-US"/>
        </a:p>
      </dgm:t>
    </dgm:pt>
    <dgm:pt modelId="{1CC73522-7D4A-E349-858E-116857CCAE8B}" type="sibTrans" cxnId="{D7B672A5-0654-674B-988E-07ADA1DC3665}">
      <dgm:prSet/>
      <dgm:spPr/>
      <dgm:t>
        <a:bodyPr/>
        <a:lstStyle/>
        <a:p>
          <a:endParaRPr lang="en-US"/>
        </a:p>
      </dgm:t>
    </dgm:pt>
    <dgm:pt modelId="{338CC41D-C070-F34D-B54C-1808AFE0CD59}">
      <dgm:prSet phldrT="[Text]" custT="1"/>
      <dgm:spPr/>
      <dgm:t>
        <a:bodyPr/>
        <a:lstStyle/>
        <a:p>
          <a:r>
            <a:rPr lang="en-US" sz="1800" b="1" dirty="0" smtClean="0"/>
            <a:t>Impact</a:t>
          </a:r>
          <a:endParaRPr lang="en-US" sz="1800" dirty="0"/>
        </a:p>
      </dgm:t>
    </dgm:pt>
    <dgm:pt modelId="{9CF8722F-2F58-4447-BC02-4F65A2F60795}" type="parTrans" cxnId="{4D9B7A0A-441B-BF4F-B17A-52BCC5AFDFC9}">
      <dgm:prSet/>
      <dgm:spPr/>
      <dgm:t>
        <a:bodyPr/>
        <a:lstStyle/>
        <a:p>
          <a:endParaRPr lang="en-US"/>
        </a:p>
      </dgm:t>
    </dgm:pt>
    <dgm:pt modelId="{2117F387-414D-8C49-9D00-A48B287B6E66}" type="sibTrans" cxnId="{4D9B7A0A-441B-BF4F-B17A-52BCC5AFDFC9}">
      <dgm:prSet/>
      <dgm:spPr/>
      <dgm:t>
        <a:bodyPr/>
        <a:lstStyle/>
        <a:p>
          <a:endParaRPr lang="en-US"/>
        </a:p>
      </dgm:t>
    </dgm:pt>
    <dgm:pt modelId="{A9FC7645-A7E5-C34F-80AE-0807EA1B38A9}" type="pres">
      <dgm:prSet presAssocID="{DC5D246D-22F9-7442-9E62-4B8D51C8D79C}" presName="Name0" presStyleCnt="0">
        <dgm:presLayoutVars>
          <dgm:dir/>
          <dgm:resizeHandles val="exact"/>
        </dgm:presLayoutVars>
      </dgm:prSet>
      <dgm:spPr/>
      <dgm:t>
        <a:bodyPr/>
        <a:lstStyle/>
        <a:p>
          <a:endParaRPr lang="en-US"/>
        </a:p>
      </dgm:t>
    </dgm:pt>
    <dgm:pt modelId="{A9530084-2BD4-9142-9600-7753FD54544C}" type="pres">
      <dgm:prSet presAssocID="{E2BD087E-E76C-0148-B350-BE89E9B032DE}" presName="Name5" presStyleLbl="vennNode1" presStyleIdx="0" presStyleCnt="3">
        <dgm:presLayoutVars>
          <dgm:bulletEnabled val="1"/>
        </dgm:presLayoutVars>
      </dgm:prSet>
      <dgm:spPr/>
      <dgm:t>
        <a:bodyPr/>
        <a:lstStyle/>
        <a:p>
          <a:endParaRPr lang="en-US"/>
        </a:p>
      </dgm:t>
    </dgm:pt>
    <dgm:pt modelId="{36C10E5C-A8F2-C54F-A717-A225BA851A59}" type="pres">
      <dgm:prSet presAssocID="{AE51CE12-9F25-264C-BE42-48863CF80AAE}" presName="space" presStyleCnt="0"/>
      <dgm:spPr/>
      <dgm:t>
        <a:bodyPr/>
        <a:lstStyle/>
        <a:p>
          <a:endParaRPr lang="en-US"/>
        </a:p>
      </dgm:t>
    </dgm:pt>
    <dgm:pt modelId="{46FAC07D-449E-0240-84DD-E29A5355E7AB}" type="pres">
      <dgm:prSet presAssocID="{4FD64554-D1A2-2744-B5A5-DC7E130F66E5}" presName="Name5" presStyleLbl="vennNode1" presStyleIdx="1" presStyleCnt="3" custLinFactNeighborX="-1077" custLinFactNeighborY="1012">
        <dgm:presLayoutVars>
          <dgm:bulletEnabled val="1"/>
        </dgm:presLayoutVars>
      </dgm:prSet>
      <dgm:spPr/>
      <dgm:t>
        <a:bodyPr/>
        <a:lstStyle/>
        <a:p>
          <a:endParaRPr lang="en-US"/>
        </a:p>
      </dgm:t>
    </dgm:pt>
    <dgm:pt modelId="{3711E3EE-D1A3-6E41-8E78-529AC77680DC}" type="pres">
      <dgm:prSet presAssocID="{1CC73522-7D4A-E349-858E-116857CCAE8B}" presName="space" presStyleCnt="0"/>
      <dgm:spPr/>
      <dgm:t>
        <a:bodyPr/>
        <a:lstStyle/>
        <a:p>
          <a:endParaRPr lang="en-US"/>
        </a:p>
      </dgm:t>
    </dgm:pt>
    <dgm:pt modelId="{23EE53A3-633B-DA49-AA2F-3B255CF53BDA}" type="pres">
      <dgm:prSet presAssocID="{338CC41D-C070-F34D-B54C-1808AFE0CD59}" presName="Name5" presStyleLbl="vennNode1" presStyleIdx="2" presStyleCnt="3">
        <dgm:presLayoutVars>
          <dgm:bulletEnabled val="1"/>
        </dgm:presLayoutVars>
      </dgm:prSet>
      <dgm:spPr/>
      <dgm:t>
        <a:bodyPr/>
        <a:lstStyle/>
        <a:p>
          <a:endParaRPr lang="en-US"/>
        </a:p>
      </dgm:t>
    </dgm:pt>
  </dgm:ptLst>
  <dgm:cxnLst>
    <dgm:cxn modelId="{ABF61DAE-BB85-AF47-8ABB-9F4491BDB540}" srcId="{DC5D246D-22F9-7442-9E62-4B8D51C8D79C}" destId="{E2BD087E-E76C-0148-B350-BE89E9B032DE}" srcOrd="0" destOrd="0" parTransId="{2D47DD66-FA07-054E-B0DB-7160F8077741}" sibTransId="{AE51CE12-9F25-264C-BE42-48863CF80AAE}"/>
    <dgm:cxn modelId="{4D9B7A0A-441B-BF4F-B17A-52BCC5AFDFC9}" srcId="{DC5D246D-22F9-7442-9E62-4B8D51C8D79C}" destId="{338CC41D-C070-F34D-B54C-1808AFE0CD59}" srcOrd="2" destOrd="0" parTransId="{9CF8722F-2F58-4447-BC02-4F65A2F60795}" sibTransId="{2117F387-414D-8C49-9D00-A48B287B6E66}"/>
    <dgm:cxn modelId="{D7B672A5-0654-674B-988E-07ADA1DC3665}" srcId="{DC5D246D-22F9-7442-9E62-4B8D51C8D79C}" destId="{4FD64554-D1A2-2744-B5A5-DC7E130F66E5}" srcOrd="1" destOrd="0" parTransId="{0223104D-77DC-9E4E-B3FE-5EAA6114B742}" sibTransId="{1CC73522-7D4A-E349-858E-116857CCAE8B}"/>
    <dgm:cxn modelId="{632FF6E6-664C-4144-A635-1984B6A3004A}" type="presOf" srcId="{E2BD087E-E76C-0148-B350-BE89E9B032DE}" destId="{A9530084-2BD4-9142-9600-7753FD54544C}" srcOrd="0" destOrd="0" presId="urn:microsoft.com/office/officeart/2005/8/layout/venn3"/>
    <dgm:cxn modelId="{9C9E0879-FA01-1547-9FEF-03F2583BB84F}" type="presOf" srcId="{338CC41D-C070-F34D-B54C-1808AFE0CD59}" destId="{23EE53A3-633B-DA49-AA2F-3B255CF53BDA}" srcOrd="0" destOrd="0" presId="urn:microsoft.com/office/officeart/2005/8/layout/venn3"/>
    <dgm:cxn modelId="{2E2D472C-A573-AE4B-95F9-57DC94FBCBDB}" type="presOf" srcId="{DC5D246D-22F9-7442-9E62-4B8D51C8D79C}" destId="{A9FC7645-A7E5-C34F-80AE-0807EA1B38A9}" srcOrd="0" destOrd="0" presId="urn:microsoft.com/office/officeart/2005/8/layout/venn3"/>
    <dgm:cxn modelId="{F98A0951-126E-444E-8019-E74B669EFA2E}" type="presOf" srcId="{4FD64554-D1A2-2744-B5A5-DC7E130F66E5}" destId="{46FAC07D-449E-0240-84DD-E29A5355E7AB}" srcOrd="0" destOrd="0" presId="urn:microsoft.com/office/officeart/2005/8/layout/venn3"/>
    <dgm:cxn modelId="{98C2EF31-D9FA-D249-AEA3-A2B2BFE7BE9A}" type="presParOf" srcId="{A9FC7645-A7E5-C34F-80AE-0807EA1B38A9}" destId="{A9530084-2BD4-9142-9600-7753FD54544C}" srcOrd="0" destOrd="0" presId="urn:microsoft.com/office/officeart/2005/8/layout/venn3"/>
    <dgm:cxn modelId="{C055B8D0-091D-C04D-8298-F01872B7309B}" type="presParOf" srcId="{A9FC7645-A7E5-C34F-80AE-0807EA1B38A9}" destId="{36C10E5C-A8F2-C54F-A717-A225BA851A59}" srcOrd="1" destOrd="0" presId="urn:microsoft.com/office/officeart/2005/8/layout/venn3"/>
    <dgm:cxn modelId="{E35E7B23-E569-4845-9C25-26948068BA79}" type="presParOf" srcId="{A9FC7645-A7E5-C34F-80AE-0807EA1B38A9}" destId="{46FAC07D-449E-0240-84DD-E29A5355E7AB}" srcOrd="2" destOrd="0" presId="urn:microsoft.com/office/officeart/2005/8/layout/venn3"/>
    <dgm:cxn modelId="{5BE68D64-F8BF-D340-9EB9-4755D8B5A355}" type="presParOf" srcId="{A9FC7645-A7E5-C34F-80AE-0807EA1B38A9}" destId="{3711E3EE-D1A3-6E41-8E78-529AC77680DC}" srcOrd="3" destOrd="0" presId="urn:microsoft.com/office/officeart/2005/8/layout/venn3"/>
    <dgm:cxn modelId="{424F1255-2571-8E41-89AC-4A8B812A7943}" type="presParOf" srcId="{A9FC7645-A7E5-C34F-80AE-0807EA1B38A9}" destId="{23EE53A3-633B-DA49-AA2F-3B255CF53BDA}"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CFEBC921-44E2-4EB9-8EAA-6537A4F4CBC4}" type="doc">
      <dgm:prSet loTypeId="urn:microsoft.com/office/officeart/2005/8/layout/chevron1" loCatId="process" qsTypeId="urn:microsoft.com/office/officeart/2005/8/quickstyle/simple1" qsCatId="simple" csTypeId="urn:microsoft.com/office/officeart/2005/8/colors/accent6_3" csCatId="accent6" phldr="1"/>
      <dgm:spPr/>
    </dgm:pt>
    <dgm:pt modelId="{E70D18FE-D6B9-44D8-BEFD-EBE42E6E506D}">
      <dgm:prSet phldrT="[Text]"/>
      <dgm:spPr>
        <a:solidFill>
          <a:srgbClr val="7D7AC0"/>
        </a:solidFill>
      </dgm:spPr>
      <dgm:t>
        <a:bodyPr/>
        <a:lstStyle/>
        <a:p>
          <a:r>
            <a:rPr lang="en-US" b="1" dirty="0" smtClean="0"/>
            <a:t>2003</a:t>
          </a:r>
          <a:r>
            <a:rPr lang="en-US" dirty="0" smtClean="0"/>
            <a:t> </a:t>
          </a:r>
        </a:p>
        <a:p>
          <a:r>
            <a:rPr lang="en-US" dirty="0" smtClean="0"/>
            <a:t>US Leadership Against AIDS, TB, &amp; Malaria Act</a:t>
          </a:r>
          <a:endParaRPr lang="en-US" dirty="0"/>
        </a:p>
      </dgm:t>
    </dgm:pt>
    <dgm:pt modelId="{6A4F3955-9586-441D-9F20-760B04BB58F4}" type="parTrans" cxnId="{6DBE3D9F-4116-457B-A416-75BE33D9AFB7}">
      <dgm:prSet/>
      <dgm:spPr/>
      <dgm:t>
        <a:bodyPr/>
        <a:lstStyle/>
        <a:p>
          <a:endParaRPr lang="en-US"/>
        </a:p>
      </dgm:t>
    </dgm:pt>
    <dgm:pt modelId="{0877B54C-A488-4AA2-893E-A842CBC453C7}" type="sibTrans" cxnId="{6DBE3D9F-4116-457B-A416-75BE33D9AFB7}">
      <dgm:prSet/>
      <dgm:spPr/>
      <dgm:t>
        <a:bodyPr/>
        <a:lstStyle/>
        <a:p>
          <a:endParaRPr lang="en-US"/>
        </a:p>
      </dgm:t>
    </dgm:pt>
    <dgm:pt modelId="{36DF4838-BB6E-403D-92E8-3974C4E34C48}">
      <dgm:prSet phldrT="[Text]"/>
      <dgm:spPr/>
      <dgm:t>
        <a:bodyPr/>
        <a:lstStyle/>
        <a:p>
          <a:r>
            <a:rPr lang="en-US" b="1" dirty="0" smtClean="0"/>
            <a:t>2008</a:t>
          </a:r>
        </a:p>
        <a:p>
          <a:r>
            <a:rPr lang="en-US" dirty="0" smtClean="0"/>
            <a:t>Hyde-Lantos Reauthorization of PEPFAR</a:t>
          </a:r>
          <a:endParaRPr lang="en-US" dirty="0"/>
        </a:p>
      </dgm:t>
    </dgm:pt>
    <dgm:pt modelId="{FEAEA43D-6883-4570-AD15-021F7CF96AD8}" type="parTrans" cxnId="{CCE6357F-157F-44D6-849A-21C9C7C65BEB}">
      <dgm:prSet/>
      <dgm:spPr/>
      <dgm:t>
        <a:bodyPr/>
        <a:lstStyle/>
        <a:p>
          <a:endParaRPr lang="en-US"/>
        </a:p>
      </dgm:t>
    </dgm:pt>
    <dgm:pt modelId="{0EA13929-0188-492A-B145-C93A49A8DA37}" type="sibTrans" cxnId="{CCE6357F-157F-44D6-849A-21C9C7C65BEB}">
      <dgm:prSet/>
      <dgm:spPr/>
      <dgm:t>
        <a:bodyPr/>
        <a:lstStyle/>
        <a:p>
          <a:endParaRPr lang="en-US"/>
        </a:p>
      </dgm:t>
    </dgm:pt>
    <dgm:pt modelId="{05A96A8E-D589-4BA0-A34C-661E5503F1C5}">
      <dgm:prSet phldrT="[Text]"/>
      <dgm:spPr>
        <a:solidFill>
          <a:schemeClr val="accent6"/>
        </a:solidFill>
      </dgm:spPr>
      <dgm:t>
        <a:bodyPr/>
        <a:lstStyle/>
        <a:p>
          <a:r>
            <a:rPr lang="en-US" b="1" dirty="0" smtClean="0"/>
            <a:t>2013</a:t>
          </a:r>
        </a:p>
        <a:p>
          <a:r>
            <a:rPr lang="en-US" dirty="0" smtClean="0"/>
            <a:t>PEPFAR Stewardship &amp; Accountability Act</a:t>
          </a:r>
          <a:endParaRPr lang="en-US" dirty="0"/>
        </a:p>
      </dgm:t>
    </dgm:pt>
    <dgm:pt modelId="{778A2892-5F7F-43F6-951D-33D3033916FE}" type="parTrans" cxnId="{DA5AAB51-75A4-4093-8E42-CADBC6A36561}">
      <dgm:prSet/>
      <dgm:spPr/>
      <dgm:t>
        <a:bodyPr/>
        <a:lstStyle/>
        <a:p>
          <a:endParaRPr lang="en-US"/>
        </a:p>
      </dgm:t>
    </dgm:pt>
    <dgm:pt modelId="{A315C3CB-65EB-4948-AFBC-1D1F28690348}" type="sibTrans" cxnId="{DA5AAB51-75A4-4093-8E42-CADBC6A36561}">
      <dgm:prSet/>
      <dgm:spPr/>
      <dgm:t>
        <a:bodyPr/>
        <a:lstStyle/>
        <a:p>
          <a:endParaRPr lang="en-US"/>
        </a:p>
      </dgm:t>
    </dgm:pt>
    <dgm:pt modelId="{8547CE54-7A7C-40A4-85E4-14A718500421}" type="pres">
      <dgm:prSet presAssocID="{CFEBC921-44E2-4EB9-8EAA-6537A4F4CBC4}" presName="Name0" presStyleCnt="0">
        <dgm:presLayoutVars>
          <dgm:dir/>
          <dgm:animLvl val="lvl"/>
          <dgm:resizeHandles val="exact"/>
        </dgm:presLayoutVars>
      </dgm:prSet>
      <dgm:spPr/>
    </dgm:pt>
    <dgm:pt modelId="{E17A1FBF-3171-4C17-861E-4EEE1A61AF27}" type="pres">
      <dgm:prSet presAssocID="{E70D18FE-D6B9-44D8-BEFD-EBE42E6E506D}" presName="parTxOnly" presStyleLbl="node1" presStyleIdx="0" presStyleCnt="3">
        <dgm:presLayoutVars>
          <dgm:chMax val="0"/>
          <dgm:chPref val="0"/>
          <dgm:bulletEnabled val="1"/>
        </dgm:presLayoutVars>
      </dgm:prSet>
      <dgm:spPr/>
      <dgm:t>
        <a:bodyPr/>
        <a:lstStyle/>
        <a:p>
          <a:endParaRPr lang="en-US"/>
        </a:p>
      </dgm:t>
    </dgm:pt>
    <dgm:pt modelId="{652A403A-1B31-45EF-B83F-116A1109FEF2}" type="pres">
      <dgm:prSet presAssocID="{0877B54C-A488-4AA2-893E-A842CBC453C7}" presName="parTxOnlySpace" presStyleCnt="0"/>
      <dgm:spPr/>
    </dgm:pt>
    <dgm:pt modelId="{456F7CFA-6D44-498E-8991-6755B771CD18}" type="pres">
      <dgm:prSet presAssocID="{36DF4838-BB6E-403D-92E8-3974C4E34C48}" presName="parTxOnly" presStyleLbl="node1" presStyleIdx="1" presStyleCnt="3">
        <dgm:presLayoutVars>
          <dgm:chMax val="0"/>
          <dgm:chPref val="0"/>
          <dgm:bulletEnabled val="1"/>
        </dgm:presLayoutVars>
      </dgm:prSet>
      <dgm:spPr/>
      <dgm:t>
        <a:bodyPr/>
        <a:lstStyle/>
        <a:p>
          <a:endParaRPr lang="en-US"/>
        </a:p>
      </dgm:t>
    </dgm:pt>
    <dgm:pt modelId="{B93B633B-9057-4F3E-8113-F6D5677C879D}" type="pres">
      <dgm:prSet presAssocID="{0EA13929-0188-492A-B145-C93A49A8DA37}" presName="parTxOnlySpace" presStyleCnt="0"/>
      <dgm:spPr/>
    </dgm:pt>
    <dgm:pt modelId="{64ED7B8C-6278-4AB8-B493-42946F5A2FCD}" type="pres">
      <dgm:prSet presAssocID="{05A96A8E-D589-4BA0-A34C-661E5503F1C5}" presName="parTxOnly" presStyleLbl="node1" presStyleIdx="2" presStyleCnt="3">
        <dgm:presLayoutVars>
          <dgm:chMax val="0"/>
          <dgm:chPref val="0"/>
          <dgm:bulletEnabled val="1"/>
        </dgm:presLayoutVars>
      </dgm:prSet>
      <dgm:spPr/>
      <dgm:t>
        <a:bodyPr/>
        <a:lstStyle/>
        <a:p>
          <a:endParaRPr lang="en-US"/>
        </a:p>
      </dgm:t>
    </dgm:pt>
  </dgm:ptLst>
  <dgm:cxnLst>
    <dgm:cxn modelId="{CCE6357F-157F-44D6-849A-21C9C7C65BEB}" srcId="{CFEBC921-44E2-4EB9-8EAA-6537A4F4CBC4}" destId="{36DF4838-BB6E-403D-92E8-3974C4E34C48}" srcOrd="1" destOrd="0" parTransId="{FEAEA43D-6883-4570-AD15-021F7CF96AD8}" sibTransId="{0EA13929-0188-492A-B145-C93A49A8DA37}"/>
    <dgm:cxn modelId="{DA5AAB51-75A4-4093-8E42-CADBC6A36561}" srcId="{CFEBC921-44E2-4EB9-8EAA-6537A4F4CBC4}" destId="{05A96A8E-D589-4BA0-A34C-661E5503F1C5}" srcOrd="2" destOrd="0" parTransId="{778A2892-5F7F-43F6-951D-33D3033916FE}" sibTransId="{A315C3CB-65EB-4948-AFBC-1D1F28690348}"/>
    <dgm:cxn modelId="{65F622D8-88A9-1848-9B2E-42B78ABD33B9}" type="presOf" srcId="{05A96A8E-D589-4BA0-A34C-661E5503F1C5}" destId="{64ED7B8C-6278-4AB8-B493-42946F5A2FCD}" srcOrd="0" destOrd="0" presId="urn:microsoft.com/office/officeart/2005/8/layout/chevron1"/>
    <dgm:cxn modelId="{525D9769-C722-B64D-97D5-73A04A34FB19}" type="presOf" srcId="{CFEBC921-44E2-4EB9-8EAA-6537A4F4CBC4}" destId="{8547CE54-7A7C-40A4-85E4-14A718500421}" srcOrd="0" destOrd="0" presId="urn:microsoft.com/office/officeart/2005/8/layout/chevron1"/>
    <dgm:cxn modelId="{2672204C-8B2B-6140-A6D2-7372FA5DAD02}" type="presOf" srcId="{E70D18FE-D6B9-44D8-BEFD-EBE42E6E506D}" destId="{E17A1FBF-3171-4C17-861E-4EEE1A61AF27}" srcOrd="0" destOrd="0" presId="urn:microsoft.com/office/officeart/2005/8/layout/chevron1"/>
    <dgm:cxn modelId="{E8577CD4-ED2F-6F40-9CC5-EB55E9CC4232}" type="presOf" srcId="{36DF4838-BB6E-403D-92E8-3974C4E34C48}" destId="{456F7CFA-6D44-498E-8991-6755B771CD18}" srcOrd="0" destOrd="0" presId="urn:microsoft.com/office/officeart/2005/8/layout/chevron1"/>
    <dgm:cxn modelId="{6DBE3D9F-4116-457B-A416-75BE33D9AFB7}" srcId="{CFEBC921-44E2-4EB9-8EAA-6537A4F4CBC4}" destId="{E70D18FE-D6B9-44D8-BEFD-EBE42E6E506D}" srcOrd="0" destOrd="0" parTransId="{6A4F3955-9586-441D-9F20-760B04BB58F4}" sibTransId="{0877B54C-A488-4AA2-893E-A842CBC453C7}"/>
    <dgm:cxn modelId="{A7D28267-7644-A24B-9507-3618E8F91087}" type="presParOf" srcId="{8547CE54-7A7C-40A4-85E4-14A718500421}" destId="{E17A1FBF-3171-4C17-861E-4EEE1A61AF27}" srcOrd="0" destOrd="0" presId="urn:microsoft.com/office/officeart/2005/8/layout/chevron1"/>
    <dgm:cxn modelId="{368A0F50-7AED-7D47-B8E9-8E598DE4638D}" type="presParOf" srcId="{8547CE54-7A7C-40A4-85E4-14A718500421}" destId="{652A403A-1B31-45EF-B83F-116A1109FEF2}" srcOrd="1" destOrd="0" presId="urn:microsoft.com/office/officeart/2005/8/layout/chevron1"/>
    <dgm:cxn modelId="{1DECA861-55A0-C74E-92FA-DC31980C3F0B}" type="presParOf" srcId="{8547CE54-7A7C-40A4-85E4-14A718500421}" destId="{456F7CFA-6D44-498E-8991-6755B771CD18}" srcOrd="2" destOrd="0" presId="urn:microsoft.com/office/officeart/2005/8/layout/chevron1"/>
    <dgm:cxn modelId="{BF5B9562-3708-144C-AE23-4CCDD6448741}" type="presParOf" srcId="{8547CE54-7A7C-40A4-85E4-14A718500421}" destId="{B93B633B-9057-4F3E-8113-F6D5677C879D}" srcOrd="3" destOrd="0" presId="urn:microsoft.com/office/officeart/2005/8/layout/chevron1"/>
    <dgm:cxn modelId="{28326C18-046E-E84E-964F-C14C1C3B6900}" type="presParOf" srcId="{8547CE54-7A7C-40A4-85E4-14A718500421}" destId="{64ED7B8C-6278-4AB8-B493-42946F5A2FCD}"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30084-2BD4-9142-9600-7753FD54544C}">
      <dsp:nvSpPr>
        <dsp:cNvPr id="0" name=""/>
        <dsp:cNvSpPr/>
      </dsp:nvSpPr>
      <dsp:spPr>
        <a:xfrm>
          <a:off x="2879" y="1829"/>
          <a:ext cx="2518246" cy="2518246"/>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38587" tIns="22860" rIns="138587" bIns="22860" numCol="1" spcCol="1270" anchor="ctr" anchorCtr="0">
          <a:noAutofit/>
        </a:bodyPr>
        <a:lstStyle/>
        <a:p>
          <a:pPr lvl="0" algn="ctr" defTabSz="800100">
            <a:lnSpc>
              <a:spcPct val="90000"/>
            </a:lnSpc>
            <a:spcBef>
              <a:spcPct val="0"/>
            </a:spcBef>
            <a:spcAft>
              <a:spcPct val="35000"/>
            </a:spcAft>
          </a:pPr>
          <a:r>
            <a:rPr lang="en-US" sz="1800" b="1" kern="1200" dirty="0" smtClean="0"/>
            <a:t>Accountability</a:t>
          </a:r>
          <a:endParaRPr lang="en-US" sz="1400" b="1" kern="1200" dirty="0" smtClean="0"/>
        </a:p>
      </dsp:txBody>
      <dsp:txXfrm>
        <a:off x="371668" y="370618"/>
        <a:ext cx="1780668" cy="1780668"/>
      </dsp:txXfrm>
    </dsp:sp>
    <dsp:sp modelId="{46FAC07D-449E-0240-84DD-E29A5355E7AB}">
      <dsp:nvSpPr>
        <dsp:cNvPr id="0" name=""/>
        <dsp:cNvSpPr/>
      </dsp:nvSpPr>
      <dsp:spPr>
        <a:xfrm>
          <a:off x="2012052" y="3659"/>
          <a:ext cx="2518246" cy="2518246"/>
        </a:xfrm>
        <a:prstGeom prst="ellipse">
          <a:avLst/>
        </a:prstGeom>
        <a:solidFill>
          <a:schemeClr val="accent4">
            <a:alpha val="50000"/>
            <a:hueOff val="719998"/>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38587" tIns="22860" rIns="138587" bIns="22860" numCol="1" spcCol="1270" anchor="ctr" anchorCtr="0">
          <a:noAutofit/>
        </a:bodyPr>
        <a:lstStyle/>
        <a:p>
          <a:pPr lvl="0" algn="ctr" defTabSz="800100">
            <a:lnSpc>
              <a:spcPct val="90000"/>
            </a:lnSpc>
            <a:spcBef>
              <a:spcPct val="0"/>
            </a:spcBef>
            <a:spcAft>
              <a:spcPct val="35000"/>
            </a:spcAft>
          </a:pPr>
          <a:r>
            <a:rPr lang="en-US" sz="1800" b="1" kern="1200" dirty="0" smtClean="0"/>
            <a:t>Transparency</a:t>
          </a:r>
        </a:p>
      </dsp:txBody>
      <dsp:txXfrm>
        <a:off x="2380841" y="372448"/>
        <a:ext cx="1780668" cy="1780668"/>
      </dsp:txXfrm>
    </dsp:sp>
    <dsp:sp modelId="{23EE53A3-633B-DA49-AA2F-3B255CF53BDA}">
      <dsp:nvSpPr>
        <dsp:cNvPr id="0" name=""/>
        <dsp:cNvSpPr/>
      </dsp:nvSpPr>
      <dsp:spPr>
        <a:xfrm>
          <a:off x="4032073" y="1829"/>
          <a:ext cx="2518246" cy="2518246"/>
        </a:xfrm>
        <a:prstGeom prst="ellipse">
          <a:avLst/>
        </a:prstGeom>
        <a:solidFill>
          <a:schemeClr val="accent4">
            <a:alpha val="50000"/>
            <a:hueOff val="1439997"/>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38587" tIns="22860" rIns="138587" bIns="22860" numCol="1" spcCol="1270" anchor="ctr" anchorCtr="0">
          <a:noAutofit/>
        </a:bodyPr>
        <a:lstStyle/>
        <a:p>
          <a:pPr lvl="0" algn="ctr" defTabSz="800100">
            <a:lnSpc>
              <a:spcPct val="90000"/>
            </a:lnSpc>
            <a:spcBef>
              <a:spcPct val="0"/>
            </a:spcBef>
            <a:spcAft>
              <a:spcPct val="35000"/>
            </a:spcAft>
          </a:pPr>
          <a:r>
            <a:rPr lang="en-US" sz="1800" b="1" kern="1200" dirty="0" smtClean="0"/>
            <a:t>Impact</a:t>
          </a:r>
          <a:endParaRPr lang="en-US" sz="1800" kern="1200" dirty="0"/>
        </a:p>
      </dsp:txBody>
      <dsp:txXfrm>
        <a:off x="4400862" y="370618"/>
        <a:ext cx="1780668" cy="17806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A1FBF-3171-4C17-861E-4EEE1A61AF27}">
      <dsp:nvSpPr>
        <dsp:cNvPr id="0" name=""/>
        <dsp:cNvSpPr/>
      </dsp:nvSpPr>
      <dsp:spPr>
        <a:xfrm>
          <a:off x="2321" y="234374"/>
          <a:ext cx="2828627" cy="1131450"/>
        </a:xfrm>
        <a:prstGeom prst="chevron">
          <a:avLst/>
        </a:prstGeom>
        <a:solidFill>
          <a:srgbClr val="7D7A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2003</a:t>
          </a:r>
          <a:r>
            <a:rPr lang="en-US" sz="1700" kern="1200" dirty="0" smtClean="0"/>
            <a:t> </a:t>
          </a:r>
        </a:p>
        <a:p>
          <a:pPr lvl="0" algn="ctr" defTabSz="755650">
            <a:lnSpc>
              <a:spcPct val="90000"/>
            </a:lnSpc>
            <a:spcBef>
              <a:spcPct val="0"/>
            </a:spcBef>
            <a:spcAft>
              <a:spcPct val="35000"/>
            </a:spcAft>
          </a:pPr>
          <a:r>
            <a:rPr lang="en-US" sz="1700" kern="1200" dirty="0" smtClean="0"/>
            <a:t>US Leadership Against AIDS, TB, &amp; Malaria Act</a:t>
          </a:r>
          <a:endParaRPr lang="en-US" sz="1700" kern="1200" dirty="0"/>
        </a:p>
      </dsp:txBody>
      <dsp:txXfrm>
        <a:off x="568046" y="234374"/>
        <a:ext cx="1697177" cy="1131450"/>
      </dsp:txXfrm>
    </dsp:sp>
    <dsp:sp modelId="{456F7CFA-6D44-498E-8991-6755B771CD18}">
      <dsp:nvSpPr>
        <dsp:cNvPr id="0" name=""/>
        <dsp:cNvSpPr/>
      </dsp:nvSpPr>
      <dsp:spPr>
        <a:xfrm>
          <a:off x="2548086" y="234374"/>
          <a:ext cx="2828627" cy="1131450"/>
        </a:xfrm>
        <a:prstGeom prst="chevron">
          <a:avLst/>
        </a:prstGeom>
        <a:solidFill>
          <a:schemeClr val="accent6">
            <a:shade val="80000"/>
            <a:hueOff val="0"/>
            <a:satOff val="-16910"/>
            <a:lumOff val="169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2008</a:t>
          </a:r>
        </a:p>
        <a:p>
          <a:pPr lvl="0" algn="ctr" defTabSz="755650">
            <a:lnSpc>
              <a:spcPct val="90000"/>
            </a:lnSpc>
            <a:spcBef>
              <a:spcPct val="0"/>
            </a:spcBef>
            <a:spcAft>
              <a:spcPct val="35000"/>
            </a:spcAft>
          </a:pPr>
          <a:r>
            <a:rPr lang="en-US" sz="1700" kern="1200" dirty="0" smtClean="0"/>
            <a:t>Hyde-Lantos Reauthorization of PEPFAR</a:t>
          </a:r>
          <a:endParaRPr lang="en-US" sz="1700" kern="1200" dirty="0"/>
        </a:p>
      </dsp:txBody>
      <dsp:txXfrm>
        <a:off x="3113811" y="234374"/>
        <a:ext cx="1697177" cy="1131450"/>
      </dsp:txXfrm>
    </dsp:sp>
    <dsp:sp modelId="{64ED7B8C-6278-4AB8-B493-42946F5A2FCD}">
      <dsp:nvSpPr>
        <dsp:cNvPr id="0" name=""/>
        <dsp:cNvSpPr/>
      </dsp:nvSpPr>
      <dsp:spPr>
        <a:xfrm>
          <a:off x="5093850" y="234374"/>
          <a:ext cx="2828627" cy="1131450"/>
        </a:xfrm>
        <a:prstGeom prst="chevron">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2013</a:t>
          </a:r>
        </a:p>
        <a:p>
          <a:pPr lvl="0" algn="ctr" defTabSz="755650">
            <a:lnSpc>
              <a:spcPct val="90000"/>
            </a:lnSpc>
            <a:spcBef>
              <a:spcPct val="0"/>
            </a:spcBef>
            <a:spcAft>
              <a:spcPct val="35000"/>
            </a:spcAft>
          </a:pPr>
          <a:r>
            <a:rPr lang="en-US" sz="1700" kern="1200" dirty="0" smtClean="0"/>
            <a:t>PEPFAR Stewardship &amp; Accountability Act</a:t>
          </a:r>
          <a:endParaRPr lang="en-US" sz="1700" kern="1200" dirty="0"/>
        </a:p>
      </dsp:txBody>
      <dsp:txXfrm>
        <a:off x="5659575" y="234374"/>
        <a:ext cx="1697177" cy="113145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0.65686</cdr:x>
      <cdr:y>0.67568</cdr:y>
    </cdr:from>
    <cdr:to>
      <cdr:x>0.73529</cdr:x>
      <cdr:y>0.75902</cdr:y>
    </cdr:to>
    <cdr:sp macro="" textlink="">
      <cdr:nvSpPr>
        <cdr:cNvPr id="2" name="TextBox 1"/>
        <cdr:cNvSpPr txBox="1"/>
      </cdr:nvSpPr>
      <cdr:spPr>
        <a:xfrm xmlns:a="http://schemas.openxmlformats.org/drawingml/2006/main">
          <a:off x="5105400" y="3810000"/>
          <a:ext cx="609589" cy="46993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t>7.9</a:t>
          </a:r>
          <a:r>
            <a:rPr lang="en-US" sz="1100" dirty="0" smtClean="0"/>
            <a:t>%</a:t>
          </a:r>
          <a:endParaRPr lang="en-US" sz="1100" dirty="0"/>
        </a:p>
      </cdr:txBody>
    </cdr:sp>
  </cdr:relSizeAnchor>
  <cdr:relSizeAnchor xmlns:cdr="http://schemas.openxmlformats.org/drawingml/2006/chartDrawing">
    <cdr:from>
      <cdr:x>0.83333</cdr:x>
      <cdr:y>0.67568</cdr:y>
    </cdr:from>
    <cdr:to>
      <cdr:x>0.91176</cdr:x>
      <cdr:y>0.74234</cdr:y>
    </cdr:to>
    <cdr:sp macro="" textlink="">
      <cdr:nvSpPr>
        <cdr:cNvPr id="3" name="TextBox 2"/>
        <cdr:cNvSpPr txBox="1"/>
      </cdr:nvSpPr>
      <cdr:spPr>
        <a:xfrm xmlns:a="http://schemas.openxmlformats.org/drawingml/2006/main">
          <a:off x="6477000" y="3810000"/>
          <a:ext cx="609589" cy="3758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t>7.1</a:t>
          </a:r>
          <a:r>
            <a:rPr lang="en-US" sz="1100" dirty="0" smtClean="0"/>
            <a:t>%</a:t>
          </a:r>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0.66667</cdr:x>
      <cdr:y>0</cdr:y>
    </cdr:from>
    <cdr:to>
      <cdr:x>1</cdr:x>
      <cdr:y>0.23839</cdr:y>
    </cdr:to>
    <cdr:sp macro="" textlink="">
      <cdr:nvSpPr>
        <cdr:cNvPr id="3" name="TextBox 2"/>
        <cdr:cNvSpPr txBox="1"/>
      </cdr:nvSpPr>
      <cdr:spPr>
        <a:xfrm xmlns:a="http://schemas.openxmlformats.org/drawingml/2006/main">
          <a:off x="5524500" y="0"/>
          <a:ext cx="2590800" cy="10354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12722B-BA5F-40AC-AFB1-FDE563AF36B5}" type="datetimeFigureOut">
              <a:rPr lang="en-US" smtClean="0"/>
              <a:t>9/4/14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6A8DA7-4A54-4A7F-A4C7-0531CE686A0E}" type="slidenum">
              <a:rPr lang="en-US" smtClean="0"/>
              <a:t>‹#›</a:t>
            </a:fld>
            <a:endParaRPr lang="en-US"/>
          </a:p>
        </p:txBody>
      </p:sp>
    </p:spTree>
    <p:extLst>
      <p:ext uri="{BB962C8B-B14F-4D97-AF65-F5344CB8AC3E}">
        <p14:creationId xmlns:p14="http://schemas.microsoft.com/office/powerpoint/2010/main" val="4425226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A45638-EDF3-0F4A-9110-8DD4D15A7CA1}" type="datetimeFigureOut">
              <a:rPr lang="en-US" smtClean="0"/>
              <a:t>9/4/14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DEBB2F-8412-024A-9DE8-D5E50E420472}" type="slidenum">
              <a:rPr lang="en-US" smtClean="0"/>
              <a:t>‹#›</a:t>
            </a:fld>
            <a:endParaRPr lang="en-US"/>
          </a:p>
        </p:txBody>
      </p:sp>
    </p:spTree>
    <p:extLst>
      <p:ext uri="{BB962C8B-B14F-4D97-AF65-F5344CB8AC3E}">
        <p14:creationId xmlns:p14="http://schemas.microsoft.com/office/powerpoint/2010/main" val="25544500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kern="1200" dirty="0" smtClean="0">
                <a:solidFill>
                  <a:schemeClr val="tx1"/>
                </a:solidFill>
                <a:effectLst/>
                <a:latin typeface="+mn-lt"/>
                <a:ea typeface="+mn-ea"/>
                <a:cs typeface="+mn-cs"/>
              </a:rPr>
              <a:t>Opening:</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Thank you for that gracious introduction.  </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I am pleased to be here today with all of you as we begin what I hope will be a productive three days together. </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I want to thank Ambassador Gaspard, Counselors General Taylor </a:t>
            </a:r>
            <a:r>
              <a:rPr lang="en-US" sz="1400" kern="1200" dirty="0" err="1" smtClean="0">
                <a:solidFill>
                  <a:schemeClr val="tx1"/>
                </a:solidFill>
                <a:effectLst/>
                <a:latin typeface="+mn-lt"/>
                <a:ea typeface="+mn-ea"/>
                <a:cs typeface="+mn-cs"/>
              </a:rPr>
              <a:t>Ruggles</a:t>
            </a:r>
            <a:r>
              <a:rPr lang="en-US" sz="1400" kern="1200" dirty="0" smtClean="0">
                <a:solidFill>
                  <a:schemeClr val="tx1"/>
                </a:solidFill>
                <a:effectLst/>
                <a:latin typeface="+mn-lt"/>
                <a:ea typeface="+mn-ea"/>
                <a:cs typeface="+mn-cs"/>
              </a:rPr>
              <a:t> and Erica Barks </a:t>
            </a:r>
            <a:r>
              <a:rPr lang="en-US" sz="1400" kern="1200" dirty="0" err="1" smtClean="0">
                <a:solidFill>
                  <a:schemeClr val="tx1"/>
                </a:solidFill>
                <a:effectLst/>
                <a:latin typeface="+mn-lt"/>
                <a:ea typeface="+mn-ea"/>
                <a:cs typeface="+mn-cs"/>
              </a:rPr>
              <a:t>Ruggles</a:t>
            </a:r>
            <a:r>
              <a:rPr lang="en-US" sz="1400" kern="1200" dirty="0" smtClean="0">
                <a:solidFill>
                  <a:schemeClr val="tx1"/>
                </a:solidFill>
                <a:effectLst/>
                <a:latin typeface="+mn-lt"/>
                <a:ea typeface="+mn-ea"/>
                <a:cs typeface="+mn-cs"/>
              </a:rPr>
              <a:t>, DCM Virginia Palmer, PEPFAR Coordinator James Maloney and the entire South African PEPFAR Country Team for their incredible hospitality. I know this meeting was delayed, but I am delighted that we’re all here!!</a:t>
            </a: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My goal for this meeting is to begin a dialogue that continues throughout my tenure as Global AIDS Coordinator….31 months and 19 days…but who is counting?!</a:t>
            </a:r>
          </a:p>
          <a:p>
            <a:endParaRPr lang="en-US" dirty="0"/>
          </a:p>
        </p:txBody>
      </p:sp>
      <p:sp>
        <p:nvSpPr>
          <p:cNvPr id="4" name="Slide Number Placeholder 3"/>
          <p:cNvSpPr>
            <a:spLocks noGrp="1"/>
          </p:cNvSpPr>
          <p:nvPr>
            <p:ph type="sldNum" sz="quarter" idx="10"/>
          </p:nvPr>
        </p:nvSpPr>
        <p:spPr/>
        <p:txBody>
          <a:bodyPr/>
          <a:lstStyle/>
          <a:p>
            <a:fld id="{85DEBB2F-8412-024A-9DE8-D5E50E420472}" type="slidenum">
              <a:rPr lang="en-US" smtClean="0"/>
              <a:t>1</a:t>
            </a:fld>
            <a:endParaRPr lang="en-US"/>
          </a:p>
        </p:txBody>
      </p:sp>
    </p:spTree>
    <p:extLst>
      <p:ext uri="{BB962C8B-B14F-4D97-AF65-F5344CB8AC3E}">
        <p14:creationId xmlns:p14="http://schemas.microsoft.com/office/powerpoint/2010/main" val="664967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kern="1200" dirty="0" smtClean="0">
                <a:solidFill>
                  <a:schemeClr val="tx1"/>
                </a:solidFill>
                <a:effectLst/>
                <a:latin typeface="+mn-lt"/>
                <a:ea typeface="+mn-ea"/>
                <a:cs typeface="+mn-cs"/>
              </a:rPr>
              <a:t>Where We Were:</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This morning, I’d like to talk about the history of our response to the epidemic (which we touched on a bit in some of the agency meetings yesterday) and the challenges and opportunities as we move toward an AIDS Free generation…. and then share some thoughts about my vision for PEPFAR.</a:t>
            </a: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Like some of you in this room, I’ve been on the frontlines of the fight against HIV/AIDS since the early days of the epidemic—when I was treating young soldiers at Walter Reed Army Hospital who had an illness we didn’t have a name for at the time.  Being on the frontlines has its highs and lows.  </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In the U.S., we managed our way through the first decade of AIDS without effective treatment as we struggled to contain the spread of the disease in our own communities. </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After more than a decade of tireless work by scientists, activists and people from all walks of life working together to provide prevention, care and treatment we forged our way to the advent of the lifesaving medicines that changed the course of the disease in America and other countries around the world that could afford the cost of care.</a:t>
            </a:r>
          </a:p>
          <a:p>
            <a:r>
              <a:rPr lang="en-US" sz="1400" kern="1200" dirty="0" smtClean="0">
                <a:solidFill>
                  <a:schemeClr val="tx1"/>
                </a:solidFill>
                <a:effectLst/>
                <a:latin typeface="+mn-lt"/>
                <a:ea typeface="+mn-ea"/>
                <a:cs typeface="+mn-cs"/>
              </a:rPr>
              <a:t> </a:t>
            </a:r>
          </a:p>
          <a:p>
            <a:r>
              <a:rPr lang="en-US" sz="1400" kern="1200" dirty="0" smtClean="0">
                <a:solidFill>
                  <a:schemeClr val="tx1"/>
                </a:solidFill>
                <a:effectLst/>
                <a:latin typeface="+mn-lt"/>
                <a:ea typeface="+mn-ea"/>
                <a:cs typeface="+mn-cs"/>
              </a:rPr>
              <a:t>At the same time, we were facing the enormity of the AIDS crisis as it raced around the globe and wrought then untold devastation on Africa and much of the developing world. Facing the stark reality of death and despair faced by those in the wake of this disease citizens around the world had to make a choice—the same choice faced by countless individuals and communities before us—to either rally or be overwhelmed.  </a:t>
            </a:r>
          </a:p>
          <a:p>
            <a:r>
              <a:rPr lang="en-US" sz="14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5DEBB2F-8412-024A-9DE8-D5E50E420472}" type="slidenum">
              <a:rPr lang="en-US" smtClean="0"/>
              <a:t>2</a:t>
            </a:fld>
            <a:endParaRPr lang="en-US"/>
          </a:p>
        </p:txBody>
      </p:sp>
    </p:spTree>
    <p:extLst>
      <p:ext uri="{BB962C8B-B14F-4D97-AF65-F5344CB8AC3E}">
        <p14:creationId xmlns:p14="http://schemas.microsoft.com/office/powerpoint/2010/main" val="916893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FE3A324-3035-42C6-8558-15117797950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we can’t become complacent now. The road ahead to an AIDS-free generation remains long….. and complicated. And all of you know that because you’re paving the road! </a:t>
            </a:r>
          </a:p>
          <a:p>
            <a:endParaRPr lang="en-US" dirty="0"/>
          </a:p>
        </p:txBody>
      </p:sp>
      <p:sp>
        <p:nvSpPr>
          <p:cNvPr id="4" name="Slide Number Placeholder 3"/>
          <p:cNvSpPr>
            <a:spLocks noGrp="1"/>
          </p:cNvSpPr>
          <p:nvPr>
            <p:ph type="sldNum" sz="quarter" idx="10"/>
          </p:nvPr>
        </p:nvSpPr>
        <p:spPr/>
        <p:txBody>
          <a:bodyPr/>
          <a:lstStyle/>
          <a:p>
            <a:fld id="{BF8537D8-999A-491E-AA65-6A256944A2ED}"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Approximately half of all women in sub-Saharan Africa deliver at home without skilled care and timely access to emergency services; this puts them and their newborns at increased risk of dying from pregnancy-related complications should they arise.</a:t>
            </a:r>
            <a:endParaRPr lang="en-US" dirty="0" smtClean="0">
              <a:effectLst/>
            </a:endParaRPr>
          </a:p>
          <a:p>
            <a:r>
              <a:rPr lang="en-US" dirty="0"/>
              <a:t> </a:t>
            </a:r>
          </a:p>
          <a:p>
            <a:pPr defTabSz="907440">
              <a:defRPr/>
            </a:pPr>
            <a:r>
              <a:rPr lang="en-US" i="1" dirty="0"/>
              <a:t>Saving Mothers, Giving Life </a:t>
            </a:r>
            <a:r>
              <a:rPr lang="en-US" dirty="0"/>
              <a:t>focuses on reducing maternal deaths when these emergencies occur, by addressing the three delays:</a:t>
            </a:r>
          </a:p>
          <a:p>
            <a:pPr defTabSz="907440">
              <a:defRPr/>
            </a:pPr>
            <a:endParaRPr lang="en-US" dirty="0"/>
          </a:p>
          <a:p>
            <a:pPr defTabSz="907440">
              <a:defRPr/>
            </a:pPr>
            <a:r>
              <a:rPr lang="en-US" dirty="0"/>
              <a:t>-Delays in deciding to seek appropriate care</a:t>
            </a:r>
          </a:p>
          <a:p>
            <a:pPr defTabSz="907440">
              <a:defRPr/>
            </a:pPr>
            <a:r>
              <a:rPr lang="en-US" dirty="0"/>
              <a:t>-Delays in reaching care</a:t>
            </a:r>
          </a:p>
          <a:p>
            <a:pPr defTabSz="907440">
              <a:defRPr/>
            </a:pPr>
            <a:r>
              <a:rPr lang="en-US" dirty="0"/>
              <a:t>-Delays in receiving timely, quality care at the facility</a:t>
            </a:r>
            <a:endParaRPr lang="en-US" dirty="0" smtClean="0">
              <a:effectLst/>
            </a:endParaRPr>
          </a:p>
          <a:p>
            <a:pPr lvl="0"/>
            <a:endParaRPr lang="en-US" dirty="0"/>
          </a:p>
          <a:p>
            <a:r>
              <a:rPr lang="en-US" dirty="0"/>
              <a:t> </a:t>
            </a:r>
          </a:p>
          <a:p>
            <a:pPr lvl="0"/>
            <a:r>
              <a:rPr lang="en-US" dirty="0"/>
              <a:t>The partnership works to address these issues in a number of ways:</a:t>
            </a:r>
          </a:p>
          <a:p>
            <a:r>
              <a:rPr lang="en-US" dirty="0"/>
              <a:t> </a:t>
            </a:r>
          </a:p>
          <a:p>
            <a:pPr lvl="0"/>
            <a:r>
              <a:rPr lang="en-US" dirty="0"/>
              <a:t>--Raising awareness and mobilizing communities to encourage more women to seek facility births.</a:t>
            </a:r>
          </a:p>
          <a:p>
            <a:r>
              <a:rPr lang="en-US" dirty="0"/>
              <a:t> </a:t>
            </a:r>
          </a:p>
          <a:p>
            <a:pPr lvl="0"/>
            <a:r>
              <a:rPr lang="en-US" dirty="0"/>
              <a:t>--Facilitating access to facilities, through enhanced communications, transportation and referral networks.</a:t>
            </a:r>
          </a:p>
          <a:p>
            <a:r>
              <a:rPr lang="en-US" dirty="0"/>
              <a:t> </a:t>
            </a:r>
          </a:p>
          <a:p>
            <a:pPr lvl="0"/>
            <a:r>
              <a:rPr lang="en-US" dirty="0"/>
              <a:t>--Improving quality of care through supporting the training of health providers, community midwives and other health workers, by improving facility infrastructure, and  by procuring needed supplies.  </a:t>
            </a:r>
          </a:p>
        </p:txBody>
      </p:sp>
      <p:sp>
        <p:nvSpPr>
          <p:cNvPr id="4" name="Slide Number Placeholder 3"/>
          <p:cNvSpPr>
            <a:spLocks noGrp="1"/>
          </p:cNvSpPr>
          <p:nvPr>
            <p:ph type="sldNum" sz="quarter" idx="10"/>
          </p:nvPr>
        </p:nvSpPr>
        <p:spPr/>
        <p:txBody>
          <a:bodyPr/>
          <a:lstStyle/>
          <a:p>
            <a:fld id="{BE9330A6-01E4-478F-AAFA-5630A831846E}" type="slidenum">
              <a:rPr lang="en-US" smtClean="0"/>
              <a:pPr/>
              <a:t>16</a:t>
            </a:fld>
            <a:endParaRPr lang="en-US" dirty="0"/>
          </a:p>
        </p:txBody>
      </p:sp>
    </p:spTree>
    <p:extLst>
      <p:ext uri="{BB962C8B-B14F-4D97-AF65-F5344CB8AC3E}">
        <p14:creationId xmlns:p14="http://schemas.microsoft.com/office/powerpoint/2010/main" val="1220367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SMGL Outcomes Evaluation  January 9, 2014</a:t>
            </a:r>
            <a:endParaRPr lang="en-US" dirty="0"/>
          </a:p>
        </p:txBody>
      </p:sp>
      <p:sp>
        <p:nvSpPr>
          <p:cNvPr id="5" name="Slide Number Placeholder 4"/>
          <p:cNvSpPr>
            <a:spLocks noGrp="1"/>
          </p:cNvSpPr>
          <p:nvPr>
            <p:ph type="sldNum" sz="quarter" idx="11"/>
          </p:nvPr>
        </p:nvSpPr>
        <p:spPr/>
        <p:txBody>
          <a:bodyPr/>
          <a:lstStyle/>
          <a:p>
            <a:fld id="{C8A673B0-9E8B-4B96-BE68-7ACD9913C42D}" type="slidenum">
              <a:rPr lang="en-US" smtClean="0"/>
              <a:pPr/>
              <a:t>17</a:t>
            </a:fld>
            <a:endParaRPr lang="en-US" dirty="0"/>
          </a:p>
        </p:txBody>
      </p:sp>
    </p:spTree>
    <p:extLst>
      <p:ext uri="{BB962C8B-B14F-4D97-AF65-F5344CB8AC3E}">
        <p14:creationId xmlns:p14="http://schemas.microsoft.com/office/powerpoint/2010/main" val="3698297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endParaRPr lang="en-US" dirty="0" smtClean="0"/>
          </a:p>
        </p:txBody>
      </p:sp>
      <p:sp>
        <p:nvSpPr>
          <p:cNvPr id="4" name="Slide Number Placeholder 3"/>
          <p:cNvSpPr>
            <a:spLocks noGrp="1"/>
          </p:cNvSpPr>
          <p:nvPr>
            <p:ph type="sldNum" sz="quarter" idx="10"/>
          </p:nvPr>
        </p:nvSpPr>
        <p:spPr/>
        <p:txBody>
          <a:bodyPr/>
          <a:lstStyle/>
          <a:p>
            <a:fld id="{54236392-BEA2-4D85-8ABB-A364A5200E69}" type="slidenum">
              <a:rPr lang="en-US" smtClean="0"/>
              <a:pPr/>
              <a:t>18</a:t>
            </a:fld>
            <a:endParaRPr lang="en-US" dirty="0"/>
          </a:p>
        </p:txBody>
      </p:sp>
    </p:spTree>
    <p:extLst>
      <p:ext uri="{BB962C8B-B14F-4D97-AF65-F5344CB8AC3E}">
        <p14:creationId xmlns:p14="http://schemas.microsoft.com/office/powerpoint/2010/main" val="2321825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a:defRPr/>
            </a:pPr>
            <a:r>
              <a:rPr lang="en-US" dirty="0" smtClean="0"/>
              <a:t>Daniela starts here</a:t>
            </a:r>
            <a:endParaRPr lang="en-GB" dirty="0" smtClean="0"/>
          </a:p>
          <a:p>
            <a:endParaRPr lang="en-GB" dirty="0"/>
          </a:p>
        </p:txBody>
      </p:sp>
      <p:sp>
        <p:nvSpPr>
          <p:cNvPr id="4" name="Slide Number Placeholder 3"/>
          <p:cNvSpPr>
            <a:spLocks noGrp="1"/>
          </p:cNvSpPr>
          <p:nvPr>
            <p:ph type="sldNum" sz="quarter" idx="10"/>
          </p:nvPr>
        </p:nvSpPr>
        <p:spPr/>
        <p:txBody>
          <a:bodyPr/>
          <a:lstStyle/>
          <a:p>
            <a:fld id="{0E952EBA-8973-4856-BE6F-6DE436125491}" type="slidenum">
              <a:rPr lang="en-GB" smtClean="0"/>
              <a:pPr/>
              <a:t>21</a:t>
            </a:fld>
            <a:endParaRPr lang="en-GB" dirty="0"/>
          </a:p>
        </p:txBody>
      </p:sp>
      <p:sp>
        <p:nvSpPr>
          <p:cNvPr id="5" name="Date Placeholder 4"/>
          <p:cNvSpPr>
            <a:spLocks noGrp="1"/>
          </p:cNvSpPr>
          <p:nvPr>
            <p:ph type="dt" idx="11"/>
          </p:nvPr>
        </p:nvSpPr>
        <p:spPr/>
        <p:txBody>
          <a:bodyPr/>
          <a:lstStyle/>
          <a:p>
            <a:endParaRPr lang="en-GB" dirty="0"/>
          </a:p>
        </p:txBody>
      </p:sp>
    </p:spTree>
    <p:extLst>
      <p:ext uri="{BB962C8B-B14F-4D97-AF65-F5344CB8AC3E}">
        <p14:creationId xmlns:p14="http://schemas.microsoft.com/office/powerpoint/2010/main" val="1104067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I reflect on my new role as Global AIDS Coordinator, I am humbled to play my small part in the worldwide effort to bring and end to AIDS as we know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cannot emphasize enough that we are all in this together. That’s why coordination and collaboration is so important.  Each and every one of us is doing our part in delivering an AIDS-free generation through impact, transparency and accountability.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each and every one of us is making a difference in the lives of others.  That’s a pretty remarkable feat.  A feat, which should make us all proud.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Again, thank you for all of your hard work and thank you for your continued commitment to PEPFAR’s promise.  The next few days will give us an opportunity for open dialogue about how we move forward together—the interagency, donors, multilateral organizations, civil society, people living with and affected by HIV, indigenous organizations, and host-country governments.  We all have a critical role to play.  The responsibility and success of PEPFAR is dependent on all of us.</a:t>
            </a:r>
          </a:p>
          <a:p>
            <a:r>
              <a:rPr lang="en-US" sz="1200" kern="1200" dirty="0" smtClean="0">
                <a:solidFill>
                  <a:schemeClr val="tx1"/>
                </a:solidFill>
                <a:effectLst/>
                <a:latin typeface="+mn-lt"/>
                <a:ea typeface="+mn-ea"/>
                <a:cs typeface="+mn-cs"/>
              </a:rPr>
              <a:t> </a:t>
            </a:r>
          </a:p>
          <a:p>
            <a:r>
              <a:rPr lang="en-US" sz="1200" kern="1200" smtClean="0">
                <a:solidFill>
                  <a:schemeClr val="tx1"/>
                </a:solidFill>
                <a:effectLst/>
                <a:latin typeface="+mn-lt"/>
                <a:ea typeface="+mn-ea"/>
                <a:cs typeface="+mn-cs"/>
              </a:rPr>
              <a:t>I look forward to answering your questions. </a:t>
            </a:r>
          </a:p>
          <a:p>
            <a:endParaRPr lang="en-US"/>
          </a:p>
        </p:txBody>
      </p:sp>
      <p:sp>
        <p:nvSpPr>
          <p:cNvPr id="4" name="Slide Number Placeholder 3"/>
          <p:cNvSpPr>
            <a:spLocks noGrp="1"/>
          </p:cNvSpPr>
          <p:nvPr>
            <p:ph type="sldNum" sz="quarter" idx="10"/>
          </p:nvPr>
        </p:nvSpPr>
        <p:spPr/>
        <p:txBody>
          <a:bodyPr/>
          <a:lstStyle/>
          <a:p>
            <a:fld id="{85DEBB2F-8412-024A-9DE8-D5E50E420472}" type="slidenum">
              <a:rPr lang="en-US" smtClean="0"/>
              <a:t>23</a:t>
            </a:fld>
            <a:endParaRPr lang="en-US"/>
          </a:p>
        </p:txBody>
      </p:sp>
    </p:spTree>
    <p:extLst>
      <p:ext uri="{BB962C8B-B14F-4D97-AF65-F5344CB8AC3E}">
        <p14:creationId xmlns:p14="http://schemas.microsoft.com/office/powerpoint/2010/main" val="3172677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microsoft.com/office/2007/relationships/hdphoto" Target="../media/hdphoto1.wdp"/></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microsoft.com/office/2007/relationships/hdphoto" Target="../media/hdphoto2.wdp"/></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 Id="rId3" Type="http://schemas.microsoft.com/office/2007/relationships/hdphoto" Target="../media/hdphoto3.wdp"/></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 Id="rId3" Type="http://schemas.microsoft.com/office/2007/relationships/hdphoto" Target="../media/hdphoto4.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eg"/><Relationship Id="rId3" Type="http://schemas.microsoft.com/office/2007/relationships/hdphoto" Target="../media/hdphoto5.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1752600"/>
            <a:ext cx="7772400" cy="1470025"/>
          </a:xfrm>
        </p:spPr>
        <p:txBody>
          <a:bodyPr/>
          <a:lstStyle>
            <a:lvl1pPr>
              <a:defRPr>
                <a:solidFill>
                  <a:schemeClr val="bg1"/>
                </a:solidFill>
                <a:latin typeface="Cambria" panose="02040503050406030204"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038600"/>
            <a:ext cx="6400800" cy="1752600"/>
          </a:xfrm>
        </p:spPr>
        <p:txBody>
          <a:bodyPr>
            <a:normAutofit/>
          </a:bodyPr>
          <a:lstStyle>
            <a:lvl1pPr marL="0" indent="0" algn="ctr">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Box 6"/>
          <p:cNvSpPr txBox="1"/>
          <p:nvPr userDrawn="1"/>
        </p:nvSpPr>
        <p:spPr>
          <a:xfrm>
            <a:off x="847078" y="2895600"/>
            <a:ext cx="7620000" cy="523220"/>
          </a:xfrm>
          <a:prstGeom prst="rect">
            <a:avLst/>
          </a:prstGeom>
          <a:noFill/>
        </p:spPr>
        <p:txBody>
          <a:bodyPr wrap="square" rtlCol="0">
            <a:spAutoFit/>
          </a:bodyPr>
          <a:lstStyle/>
          <a:p>
            <a:pPr algn="ctr"/>
            <a:r>
              <a:rPr lang="en-US" sz="2800" dirty="0" smtClean="0">
                <a:solidFill>
                  <a:schemeClr val="bg1"/>
                </a:solidFill>
              </a:rPr>
              <a:t>……………………………………………………………………………</a:t>
            </a:r>
            <a:endParaRPr lang="en-US" sz="2800" dirty="0">
              <a:solidFill>
                <a:schemeClr val="bg1"/>
              </a:solidFill>
            </a:endParaRPr>
          </a:p>
        </p:txBody>
      </p:sp>
      <p:grpSp>
        <p:nvGrpSpPr>
          <p:cNvPr id="10" name="Group 9"/>
          <p:cNvGrpSpPr/>
          <p:nvPr userDrawn="1"/>
        </p:nvGrpSpPr>
        <p:grpSpPr>
          <a:xfrm>
            <a:off x="228600" y="228600"/>
            <a:ext cx="1600200" cy="1219200"/>
            <a:chOff x="76200" y="152401"/>
            <a:chExt cx="1524000" cy="1156838"/>
          </a:xfrm>
        </p:grpSpPr>
        <p:pic>
          <p:nvPicPr>
            <p:cNvPr id="11" name="Picture 10" descr="PEPFAR-Logo-Color-Tagline-Transparent-White.gif"/>
            <p:cNvPicPr>
              <a:picLocks noChangeAspect="1"/>
            </p:cNvPicPr>
            <p:nvPr/>
          </p:nvPicPr>
          <p:blipFill>
            <a:blip r:embed="rId3" cstate="email">
              <a:extLst>
                <a:ext uri="{28A0092B-C50C-407E-A947-70E740481C1C}">
                  <a14:useLocalDpi xmlns:a14="http://schemas.microsoft.com/office/drawing/2010/main"/>
                </a:ext>
              </a:extLst>
            </a:blip>
            <a:srcRect r="69367"/>
            <a:stretch>
              <a:fillRect/>
            </a:stretch>
          </p:blipFill>
          <p:spPr>
            <a:xfrm>
              <a:off x="185057" y="152401"/>
              <a:ext cx="762000" cy="900544"/>
            </a:xfrm>
            <a:prstGeom prst="rect">
              <a:avLst/>
            </a:prstGeom>
          </p:spPr>
        </p:pic>
        <p:sp>
          <p:nvSpPr>
            <p:cNvPr id="12" name="TextBox 11"/>
            <p:cNvSpPr txBox="1"/>
            <p:nvPr/>
          </p:nvSpPr>
          <p:spPr>
            <a:xfrm>
              <a:off x="76200" y="990600"/>
              <a:ext cx="1524000" cy="3186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solidFill>
                    <a:schemeClr val="bg1"/>
                  </a:solidFill>
                  <a:latin typeface="Arial" pitchFamily="34" charset="0"/>
                  <a:cs typeface="Arial" pitchFamily="34" charset="0"/>
                </a:rPr>
                <a:t>PEPFAR</a:t>
              </a:r>
              <a:endParaRPr lang="en-US" sz="1600" b="1" dirty="0">
                <a:solidFill>
                  <a:schemeClr val="bg1"/>
                </a:solidFill>
                <a:latin typeface="Arial" pitchFamily="34" charset="0"/>
                <a:cs typeface="Arial" pitchFamily="34" charset="0"/>
              </a:endParaRPr>
            </a:p>
          </p:txBody>
        </p:sp>
      </p:grpSp>
    </p:spTree>
    <p:extLst>
      <p:ext uri="{BB962C8B-B14F-4D97-AF65-F5344CB8AC3E}">
        <p14:creationId xmlns:p14="http://schemas.microsoft.com/office/powerpoint/2010/main" val="3864790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3_Custom Layout">
    <p:spTree>
      <p:nvGrpSpPr>
        <p:cNvPr id="1" name=""/>
        <p:cNvGrpSpPr/>
        <p:nvPr/>
      </p:nvGrpSpPr>
      <p:grpSpPr>
        <a:xfrm>
          <a:off x="0" y="0"/>
          <a:ext cx="0" cy="0"/>
          <a:chOff x="0" y="0"/>
          <a:chExt cx="0" cy="0"/>
        </a:xfrm>
      </p:grpSpPr>
      <p:pic>
        <p:nvPicPr>
          <p:cNvPr id="9" name="Picture 8" descr="DSCN0100.JPG"/>
          <p:cNvPicPr>
            <a:picLocks noChangeAspect="1"/>
          </p:cNvPicPr>
          <p:nvPr userDrawn="1"/>
        </p:nvPicPr>
        <p:blipFill rotWithShape="1">
          <a:blip r:embed="rId2" cstate="email">
            <a:duotone>
              <a:prstClr val="black"/>
              <a:srgbClr val="D9C3A5">
                <a:tint val="50000"/>
                <a:satMod val="180000"/>
              </a:srgbClr>
            </a:duotone>
            <a:alphaModFix amt="79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0" y="0"/>
            <a:ext cx="9220200" cy="6915150"/>
          </a:xfrm>
          <a:prstGeom prst="rect">
            <a:avLst/>
          </a:prstGeom>
        </p:spPr>
      </p:pic>
      <p:sp>
        <p:nvSpPr>
          <p:cNvPr id="5" name="Rectangle 4"/>
          <p:cNvSpPr/>
          <p:nvPr userDrawn="1"/>
        </p:nvSpPr>
        <p:spPr>
          <a:xfrm>
            <a:off x="2612995" y="0"/>
            <a:ext cx="6553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11"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
        <p:nvSpPr>
          <p:cNvPr id="12" name="Rectangle 11"/>
          <p:cNvSpPr/>
          <p:nvPr userDrawn="1"/>
        </p:nvSpPr>
        <p:spPr>
          <a:xfrm>
            <a:off x="0" y="0"/>
            <a:ext cx="304800" cy="6858000"/>
          </a:xfrm>
          <a:prstGeom prst="rect">
            <a:avLst/>
          </a:prstGeom>
          <a:solidFill>
            <a:schemeClr val="accent2">
              <a:alpha val="6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2"/>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Tree>
    <p:extLst>
      <p:ext uri="{BB962C8B-B14F-4D97-AF65-F5344CB8AC3E}">
        <p14:creationId xmlns:p14="http://schemas.microsoft.com/office/powerpoint/2010/main" val="2377810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9" name="Picture 8" descr="DSCN0129.JPG"/>
          <p:cNvPicPr>
            <a:picLocks noChangeAspect="1"/>
          </p:cNvPicPr>
          <p:nvPr userDrawn="1"/>
        </p:nvPicPr>
        <p:blipFill rotWithShape="1">
          <a:blip r:embed="rId2" cstate="email">
            <a:duotone>
              <a:prstClr val="black"/>
              <a:srgbClr val="D9C3A5">
                <a:tint val="50000"/>
                <a:satMod val="180000"/>
              </a:srgbClr>
            </a:duotone>
            <a:alphaModFix amt="79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flipH="1">
            <a:off x="-1" y="1"/>
            <a:ext cx="9245599" cy="6934199"/>
          </a:xfrm>
          <a:prstGeom prst="rect">
            <a:avLst/>
          </a:prstGeom>
        </p:spPr>
      </p:pic>
      <p:sp>
        <p:nvSpPr>
          <p:cNvPr id="5" name="Rectangle 4"/>
          <p:cNvSpPr/>
          <p:nvPr userDrawn="1"/>
        </p:nvSpPr>
        <p:spPr>
          <a:xfrm>
            <a:off x="0" y="0"/>
            <a:ext cx="32699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10"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3799910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9" name="Picture 8" descr="DSCN0102.JPG"/>
          <p:cNvPicPr>
            <a:picLocks noChangeAspect="1"/>
          </p:cNvPicPr>
          <p:nvPr userDrawn="1"/>
        </p:nvPicPr>
        <p:blipFill rotWithShape="1">
          <a:blip r:embed="rId2" cstate="email">
            <a:duotone>
              <a:prstClr val="black"/>
              <a:srgbClr val="D9C3A5">
                <a:tint val="50000"/>
                <a:satMod val="180000"/>
              </a:srgbClr>
            </a:duotone>
            <a:alphaModFix amt="78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0" y="0"/>
            <a:ext cx="9220200" cy="6914678"/>
          </a:xfrm>
          <a:prstGeom prst="rect">
            <a:avLst/>
          </a:prstGeom>
        </p:spPr>
      </p:pic>
      <p:sp>
        <p:nvSpPr>
          <p:cNvPr id="5" name="Rectangle 4"/>
          <p:cNvSpPr/>
          <p:nvPr userDrawn="1"/>
        </p:nvSpPr>
        <p:spPr>
          <a:xfrm>
            <a:off x="0" y="0"/>
            <a:ext cx="304800"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10"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62157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email">
            <a:duotone>
              <a:prstClr val="black"/>
              <a:srgbClr val="D9C3A5">
                <a:tint val="50000"/>
                <a:satMod val="180000"/>
              </a:srgbClr>
            </a:duotone>
            <a:alphaModFix amt="8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l="-235" r="-1"/>
          <a:stretch/>
        </p:blipFill>
        <p:spPr bwMode="auto">
          <a:xfrm>
            <a:off x="-31401" y="0"/>
            <a:ext cx="9251601" cy="6914954"/>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62157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5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74000"/>
            <a:extLst>
              <a:ext uri="{28A0092B-C50C-407E-A947-70E740481C1C}">
                <a14:useLocalDpi xmlns:a14="http://schemas.microsoft.com/office/drawing/2010/main"/>
              </a:ext>
            </a:extLst>
          </a:blip>
          <a:stretch>
            <a:fillRect/>
          </a:stretch>
        </p:blipFill>
        <p:spPr bwMode="auto">
          <a:xfrm>
            <a:off x="-20562" y="-5755"/>
            <a:ext cx="9240762" cy="6915022"/>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80000"/>
            <a:extLst>
              <a:ext uri="{28A0092B-C50C-407E-A947-70E740481C1C}">
                <a14:useLocalDpi xmlns:a14="http://schemas.microsoft.com/office/drawing/2010/main"/>
              </a:ext>
            </a:extLst>
          </a:blip>
          <a:stretch>
            <a:fillRect/>
          </a:stretch>
        </p:blipFill>
        <p:spPr bwMode="auto">
          <a:xfrm flipH="1">
            <a:off x="-15702" y="-76200"/>
            <a:ext cx="9235901" cy="7010400"/>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7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80000"/>
            <a:extLst>
              <a:ext uri="{28A0092B-C50C-407E-A947-70E740481C1C}">
                <a14:useLocalDpi xmlns:a14="http://schemas.microsoft.com/office/drawing/2010/main"/>
              </a:ext>
            </a:extLst>
          </a:blip>
          <a:stretch>
            <a:fillRect/>
          </a:stretch>
        </p:blipFill>
        <p:spPr bwMode="auto">
          <a:xfrm>
            <a:off x="0" y="-76200"/>
            <a:ext cx="9235901" cy="7010400"/>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9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82000"/>
            <a:extLst>
              <a:ext uri="{28A0092B-C50C-407E-A947-70E740481C1C}">
                <a14:useLocalDpi xmlns:a14="http://schemas.microsoft.com/office/drawing/2010/main"/>
              </a:ext>
            </a:extLst>
          </a:blip>
          <a:stretch>
            <a:fillRect/>
          </a:stretch>
        </p:blipFill>
        <p:spPr bwMode="auto">
          <a:xfrm>
            <a:off x="19618" y="0"/>
            <a:ext cx="9245600" cy="6934200"/>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79000"/>
            <a:extLst>
              <a:ext uri="{28A0092B-C50C-407E-A947-70E740481C1C}">
                <a14:useLocalDpi xmlns:a14="http://schemas.microsoft.com/office/drawing/2010/main"/>
              </a:ext>
            </a:extLst>
          </a:blip>
          <a:stretch>
            <a:fillRect/>
          </a:stretch>
        </p:blipFill>
        <p:spPr bwMode="auto">
          <a:xfrm>
            <a:off x="0" y="0"/>
            <a:ext cx="9235901" cy="6926926"/>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8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email">
            <a:duotone>
              <a:prstClr val="black"/>
              <a:srgbClr val="D9C3A5">
                <a:tint val="50000"/>
                <a:satMod val="180000"/>
              </a:srgbClr>
            </a:duotone>
            <a:alphaModFix amt="64000"/>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rot="16200000">
            <a:off x="1155699" y="-1155698"/>
            <a:ext cx="6934200" cy="9245596"/>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0"/>
            <a:ext cx="9144000" cy="1143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4800" y="0"/>
            <a:ext cx="8229600" cy="1066800"/>
          </a:xfrm>
        </p:spPr>
        <p:txBody>
          <a:bodyPr>
            <a:normAutofit/>
          </a:bodyPr>
          <a:lstStyle>
            <a:lvl1pPr algn="l">
              <a:defRPr sz="3600">
                <a:latin typeface="Cambria" panose="02040503050406030204"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95400"/>
            <a:ext cx="8229600" cy="495660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2703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email">
            <a:duotone>
              <a:prstClr val="black"/>
              <a:srgbClr val="D9C3A5">
                <a:tint val="50000"/>
                <a:satMod val="180000"/>
              </a:srgbClr>
            </a:duotone>
            <a:alphaModFix amt="78000"/>
            <a:extLst>
              <a:ext uri="{28A0092B-C50C-407E-A947-70E740481C1C}">
                <a14:useLocalDpi xmlns:a14="http://schemas.microsoft.com/office/drawing/2010/main"/>
              </a:ext>
            </a:extLst>
          </a:blip>
          <a:srcRect b="-19"/>
          <a:stretch/>
        </p:blipFill>
        <p:spPr bwMode="auto">
          <a:xfrm flipH="1">
            <a:off x="0" y="-10921"/>
            <a:ext cx="9296400" cy="7013038"/>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2_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email">
            <a:duotone>
              <a:prstClr val="black"/>
              <a:srgbClr val="D9C3A5">
                <a:tint val="50000"/>
                <a:satMod val="180000"/>
              </a:srgbClr>
            </a:duotone>
            <a:alphaModFix amt="74000"/>
            <a:extLst>
              <a:ext uri="{28A0092B-C50C-407E-A947-70E740481C1C}">
                <a14:useLocalDpi xmlns:a14="http://schemas.microsoft.com/office/drawing/2010/main"/>
              </a:ext>
            </a:extLst>
          </a:blip>
          <a:stretch>
            <a:fillRect/>
          </a:stretch>
        </p:blipFill>
        <p:spPr bwMode="auto">
          <a:xfrm>
            <a:off x="0" y="-1"/>
            <a:ext cx="9296400" cy="6972301"/>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4"/>
          <p:cNvSpPr/>
          <p:nvPr userDrawn="1"/>
        </p:nvSpPr>
        <p:spPr>
          <a:xfrm>
            <a:off x="0" y="0"/>
            <a:ext cx="282605" cy="6858000"/>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1"/>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9"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Tree>
    <p:extLst>
      <p:ext uri="{BB962C8B-B14F-4D97-AF65-F5344CB8AC3E}">
        <p14:creationId xmlns:p14="http://schemas.microsoft.com/office/powerpoint/2010/main" val="2332867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userDrawn="1"/>
        </p:nvGrpSpPr>
        <p:grpSpPr>
          <a:xfrm>
            <a:off x="228600" y="228600"/>
            <a:ext cx="1600200" cy="1219200"/>
            <a:chOff x="76200" y="152401"/>
            <a:chExt cx="1524000" cy="1156838"/>
          </a:xfrm>
        </p:grpSpPr>
        <p:pic>
          <p:nvPicPr>
            <p:cNvPr id="11" name="Picture 10" descr="PEPFAR-Logo-Color-Tagline-Transparent-White.gif"/>
            <p:cNvPicPr>
              <a:picLocks noChangeAspect="1"/>
            </p:cNvPicPr>
            <p:nvPr/>
          </p:nvPicPr>
          <p:blipFill>
            <a:blip r:embed="rId3" cstate="email">
              <a:extLst>
                <a:ext uri="{28A0092B-C50C-407E-A947-70E740481C1C}">
                  <a14:useLocalDpi xmlns:a14="http://schemas.microsoft.com/office/drawing/2010/main"/>
                </a:ext>
              </a:extLst>
            </a:blip>
            <a:srcRect r="69367"/>
            <a:stretch>
              <a:fillRect/>
            </a:stretch>
          </p:blipFill>
          <p:spPr>
            <a:xfrm>
              <a:off x="185057" y="152401"/>
              <a:ext cx="762000" cy="900544"/>
            </a:xfrm>
            <a:prstGeom prst="rect">
              <a:avLst/>
            </a:prstGeom>
          </p:spPr>
        </p:pic>
        <p:sp>
          <p:nvSpPr>
            <p:cNvPr id="12" name="TextBox 11"/>
            <p:cNvSpPr txBox="1"/>
            <p:nvPr/>
          </p:nvSpPr>
          <p:spPr>
            <a:xfrm>
              <a:off x="76200" y="990600"/>
              <a:ext cx="1524000" cy="3186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solidFill>
                    <a:schemeClr val="bg1"/>
                  </a:solidFill>
                  <a:latin typeface="Arial" pitchFamily="34" charset="0"/>
                  <a:cs typeface="Arial" pitchFamily="34" charset="0"/>
                </a:rPr>
                <a:t>PEPFAR</a:t>
              </a:r>
              <a:endParaRPr lang="en-US" sz="1600" b="1" dirty="0">
                <a:solidFill>
                  <a:schemeClr val="bg1"/>
                </a:solidFill>
                <a:latin typeface="Arial" pitchFamily="34" charset="0"/>
                <a:cs typeface="Arial" pitchFamily="34" charset="0"/>
              </a:endParaRPr>
            </a:p>
          </p:txBody>
        </p:sp>
      </p:grpSp>
      <p:sp>
        <p:nvSpPr>
          <p:cNvPr id="4" name="TextBox 3"/>
          <p:cNvSpPr txBox="1"/>
          <p:nvPr userDrawn="1"/>
        </p:nvSpPr>
        <p:spPr>
          <a:xfrm>
            <a:off x="1676400" y="2321004"/>
            <a:ext cx="5791200" cy="1107996"/>
          </a:xfrm>
          <a:prstGeom prst="rect">
            <a:avLst/>
          </a:prstGeom>
          <a:noFill/>
        </p:spPr>
        <p:txBody>
          <a:bodyPr wrap="square" rtlCol="0">
            <a:spAutoFit/>
          </a:bodyPr>
          <a:lstStyle/>
          <a:p>
            <a:pPr algn="ctr"/>
            <a:r>
              <a:rPr lang="en-US" sz="6600" dirty="0" smtClean="0">
                <a:solidFill>
                  <a:schemeClr val="bg1"/>
                </a:solidFill>
                <a:latin typeface="Cambria" panose="02040503050406030204" pitchFamily="18" charset="0"/>
              </a:rPr>
              <a:t>THANK YOU</a:t>
            </a:r>
            <a:endParaRPr lang="en-US" sz="6600" dirty="0">
              <a:solidFill>
                <a:schemeClr val="bg1"/>
              </a:solidFill>
              <a:latin typeface="Cambria" panose="02040503050406030204" pitchFamily="18" charset="0"/>
            </a:endParaRPr>
          </a:p>
        </p:txBody>
      </p:sp>
    </p:spTree>
    <p:extLst>
      <p:ext uri="{BB962C8B-B14F-4D97-AF65-F5344CB8AC3E}">
        <p14:creationId xmlns:p14="http://schemas.microsoft.com/office/powerpoint/2010/main" val="281390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066800"/>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71021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9" name="Rectangle 8"/>
          <p:cNvSpPr/>
          <p:nvPr userDrawn="1"/>
        </p:nvSpPr>
        <p:spPr>
          <a:xfrm>
            <a:off x="-8905" y="0"/>
            <a:ext cx="9144000" cy="1143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04800" y="0"/>
            <a:ext cx="8229600" cy="1066800"/>
          </a:xfrm>
        </p:spPr>
        <p:txBody>
          <a:bodyPr>
            <a:normAutofit/>
          </a:bodyPr>
          <a:lstStyle>
            <a:lvl1pPr algn="l">
              <a:defRPr sz="3600">
                <a:latin typeface="Cambria" panose="02040503050406030204" pitchFamily="18"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2954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54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714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p:nvPr userDrawn="1"/>
        </p:nvSpPr>
        <p:spPr>
          <a:xfrm>
            <a:off x="0" y="0"/>
            <a:ext cx="9144000" cy="1143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6200"/>
            <a:ext cx="8229600" cy="1066800"/>
          </a:xfrm>
        </p:spPr>
        <p:txBody>
          <a:bodyPr>
            <a:normAutofit/>
          </a:bodyPr>
          <a:lstStyle>
            <a:lvl1pPr algn="l">
              <a:defRPr sz="3600">
                <a:latin typeface="Cambria" panose="02040503050406030204"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143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28800"/>
            <a:ext cx="4040188" cy="46482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43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28800"/>
            <a:ext cx="4041775" cy="46482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a:xfrm>
            <a:off x="4191000" y="6492875"/>
            <a:ext cx="762000" cy="365125"/>
          </a:xfrm>
          <a:prstGeom prst="rect">
            <a:avLst/>
          </a:prstGeom>
        </p:spPr>
        <p:txBody>
          <a:bodyPr/>
          <a:lstStyle>
            <a:lvl1pPr algn="ctr">
              <a:defRPr/>
            </a:lvl1pPr>
          </a:lstStyle>
          <a:p>
            <a:fld id="{F7C2663F-D0EC-4F9D-A57D-2AF6BFA09E9B}" type="slidenum">
              <a:rPr lang="en-US" smtClean="0"/>
              <a:pPr/>
              <a:t>‹#›</a:t>
            </a:fld>
            <a:endParaRPr lang="en-US"/>
          </a:p>
        </p:txBody>
      </p:sp>
      <p:sp>
        <p:nvSpPr>
          <p:cNvPr id="10" name="Rectangle 9"/>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820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p:nvPr userDrawn="1"/>
        </p:nvSpPr>
        <p:spPr>
          <a:xfrm>
            <a:off x="0" y="0"/>
            <a:ext cx="9144000" cy="1143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0"/>
            <a:ext cx="8763000" cy="1066800"/>
          </a:xfrm>
        </p:spPr>
        <p:txBody>
          <a:bodyPr>
            <a:normAutofit/>
          </a:bodyPr>
          <a:lstStyle>
            <a:lvl1pPr algn="l">
              <a:defRPr sz="3600">
                <a:latin typeface="Cambria" panose="02040503050406030204" pitchFamily="18" charset="0"/>
              </a:defRPr>
            </a:lvl1pPr>
          </a:lstStyle>
          <a:p>
            <a:r>
              <a:rPr lang="en-US" dirty="0" smtClean="0"/>
              <a:t>Click to edit Master title style</a:t>
            </a:r>
            <a:endParaRPr lang="en-US" dirty="0"/>
          </a:p>
        </p:txBody>
      </p:sp>
      <p:sp>
        <p:nvSpPr>
          <p:cNvPr id="6" name="Rectangle 5"/>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0568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0"/>
            <a:ext cx="9144000" cy="1143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7020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Rectangle 8"/>
          <p:cNvSpPr/>
          <p:nvPr userDrawn="1"/>
        </p:nvSpPr>
        <p:spPr>
          <a:xfrm>
            <a:off x="0" y="0"/>
            <a:ext cx="9144000" cy="1143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Rectangle 7"/>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7261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4_Custom Layou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duotone>
              <a:prstClr val="black"/>
              <a:srgbClr val="D9C3A5">
                <a:tint val="50000"/>
                <a:satMod val="180000"/>
              </a:srgbClr>
            </a:duotone>
            <a:alphaModFix amt="79000"/>
            <a:extLst>
              <a:ext uri="{28A0092B-C50C-407E-A947-70E740481C1C}">
                <a14:useLocalDpi xmlns:a14="http://schemas.microsoft.com/office/drawing/2010/main"/>
              </a:ext>
            </a:extLst>
          </a:blip>
          <a:stretch>
            <a:fillRect/>
          </a:stretch>
        </p:blipFill>
        <p:spPr>
          <a:xfrm>
            <a:off x="19966" y="0"/>
            <a:ext cx="9200234" cy="6900176"/>
          </a:xfrm>
          <a:prstGeom prst="rect">
            <a:avLst/>
          </a:prstGeom>
        </p:spPr>
      </p:pic>
      <p:sp>
        <p:nvSpPr>
          <p:cNvPr id="5" name="Rectangle 4"/>
          <p:cNvSpPr/>
          <p:nvPr userDrawn="1"/>
        </p:nvSpPr>
        <p:spPr>
          <a:xfrm>
            <a:off x="2612995" y="0"/>
            <a:ext cx="6553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title" hasCustomPrompt="1"/>
          </p:nvPr>
        </p:nvSpPr>
        <p:spPr>
          <a:xfrm>
            <a:off x="3048000" y="4648200"/>
            <a:ext cx="6019800" cy="1057275"/>
          </a:xfrm>
          <a:solidFill>
            <a:srgbClr val="FFFFFF">
              <a:alpha val="49000"/>
            </a:srgbClr>
          </a:solidFill>
        </p:spPr>
        <p:txBody>
          <a:bodyPr anchor="b">
            <a:normAutofit/>
          </a:bodyPr>
          <a:lstStyle>
            <a:lvl1pPr algn="l">
              <a:defRPr sz="3200" b="0" cap="none">
                <a:latin typeface="Cambria" panose="02040503050406030204" pitchFamily="18" charset="0"/>
              </a:defRPr>
            </a:lvl1pPr>
          </a:lstStyle>
          <a:p>
            <a:r>
              <a:rPr lang="en-US" dirty="0" smtClean="0"/>
              <a:t>Click to edit master title style</a:t>
            </a:r>
            <a:endParaRPr lang="en-US" dirty="0"/>
          </a:p>
        </p:txBody>
      </p:sp>
      <p:sp>
        <p:nvSpPr>
          <p:cNvPr id="10" name="Title 1"/>
          <p:cNvSpPr txBox="1">
            <a:spLocks/>
          </p:cNvSpPr>
          <p:nvPr userDrawn="1"/>
        </p:nvSpPr>
        <p:spPr>
          <a:xfrm>
            <a:off x="3733800" y="5410200"/>
            <a:ext cx="5158666" cy="1057275"/>
          </a:xfrm>
          <a:prstGeom prst="rect">
            <a:avLst/>
          </a:prstGeom>
        </p:spPr>
        <p:txBody>
          <a:bodyPr vert="horz" lIns="91440" tIns="45720" rIns="91440" bIns="45720" rtlCol="0" anchor="b">
            <a:normAutofit/>
          </a:bodyPr>
          <a:lstStyle>
            <a:lvl1pPr algn="l" defTabSz="914400" rtl="0" eaLnBrk="1" latinLnBrk="0" hangingPunct="1">
              <a:spcBef>
                <a:spcPct val="0"/>
              </a:spcBef>
              <a:buNone/>
              <a:defRPr sz="3200" b="0" kern="1200" cap="none">
                <a:solidFill>
                  <a:schemeClr val="tx1"/>
                </a:solidFill>
                <a:latin typeface="Cambria" panose="02040503050406030204" pitchFamily="18" charset="0"/>
                <a:ea typeface="+mj-ea"/>
                <a:cs typeface="+mj-cs"/>
              </a:defRPr>
            </a:lvl1pPr>
          </a:lstStyle>
          <a:p>
            <a:endParaRPr lang="en-US" sz="2000" dirty="0">
              <a:latin typeface="Calibri"/>
              <a:cs typeface="Calibri"/>
            </a:endParaRPr>
          </a:p>
        </p:txBody>
      </p:sp>
      <p:sp>
        <p:nvSpPr>
          <p:cNvPr id="11" name="Text Placeholder 10"/>
          <p:cNvSpPr>
            <a:spLocks noGrp="1"/>
          </p:cNvSpPr>
          <p:nvPr>
            <p:ph type="body" sz="quarter" idx="11"/>
          </p:nvPr>
        </p:nvSpPr>
        <p:spPr>
          <a:xfrm>
            <a:off x="3048000" y="5715000"/>
            <a:ext cx="6019800" cy="457200"/>
          </a:xfrm>
          <a:solidFill>
            <a:srgbClr val="FFFFFF">
              <a:alpha val="49000"/>
            </a:srgbClr>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US" dirty="0" smtClean="0"/>
          </a:p>
        </p:txBody>
      </p:sp>
      <p:sp>
        <p:nvSpPr>
          <p:cNvPr id="12" name="Rectangle 11"/>
          <p:cNvSpPr/>
          <p:nvPr userDrawn="1"/>
        </p:nvSpPr>
        <p:spPr>
          <a:xfrm>
            <a:off x="0" y="0"/>
            <a:ext cx="304800" cy="6858000"/>
          </a:xfrm>
          <a:prstGeom prst="rect">
            <a:avLst/>
          </a:prstGeom>
          <a:solidFill>
            <a:schemeClr val="accent2">
              <a:alpha val="6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 Placeholder 2"/>
          <p:cNvSpPr>
            <a:spLocks noGrp="1"/>
          </p:cNvSpPr>
          <p:nvPr>
            <p:ph type="body" idx="1" hasCustomPrompt="1"/>
          </p:nvPr>
        </p:nvSpPr>
        <p:spPr>
          <a:xfrm>
            <a:off x="304800" y="914400"/>
            <a:ext cx="1054962" cy="1143000"/>
          </a:xfrm>
        </p:spPr>
        <p:txBody>
          <a:bodyPr anchor="t">
            <a:noAutofit/>
          </a:bodyPr>
          <a:lstStyle>
            <a:lvl1pPr marL="0" indent="0">
              <a:buNone/>
              <a:defRPr sz="41300" b="0">
                <a:solidFill>
                  <a:schemeClr val="tx2"/>
                </a:solidFill>
                <a:latin typeface="Cambria"/>
                <a:cs typeface="Cambri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a:t>
            </a:r>
          </a:p>
        </p:txBody>
      </p:sp>
    </p:spTree>
    <p:extLst>
      <p:ext uri="{BB962C8B-B14F-4D97-AF65-F5344CB8AC3E}">
        <p14:creationId xmlns:p14="http://schemas.microsoft.com/office/powerpoint/2010/main" val="1035208671"/>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24"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9144000" cy="1143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04800" y="0"/>
            <a:ext cx="8763000" cy="1066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19200"/>
            <a:ext cx="8229600" cy="5181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0" y="0"/>
            <a:ext cx="3048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userDrawn="1"/>
        </p:nvPicPr>
        <p:blipFill>
          <a:blip r:embed="rId24" cstate="email">
            <a:extLst>
              <a:ext uri="{28A0092B-C50C-407E-A947-70E740481C1C}">
                <a14:useLocalDpi xmlns:a14="http://schemas.microsoft.com/office/drawing/2010/main"/>
              </a:ext>
            </a:extLst>
          </a:blip>
          <a:srcRect/>
          <a:stretch>
            <a:fillRect/>
          </a:stretch>
        </p:blipFill>
        <p:spPr bwMode="auto">
          <a:xfrm>
            <a:off x="7391400" y="6225376"/>
            <a:ext cx="1680099" cy="60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29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2" r:id="rId4"/>
    <p:sldLayoutId id="2147483653" r:id="rId5"/>
    <p:sldLayoutId id="2147483654" r:id="rId6"/>
    <p:sldLayoutId id="2147483655" r:id="rId7"/>
    <p:sldLayoutId id="2147483657" r:id="rId8"/>
    <p:sldLayoutId id="2147483674" r:id="rId9"/>
    <p:sldLayoutId id="2147483673" r:id="rId10"/>
    <p:sldLayoutId id="2147483658" r:id="rId11"/>
    <p:sldLayoutId id="2147483660" r:id="rId12"/>
    <p:sldLayoutId id="2147483662" r:id="rId13"/>
    <p:sldLayoutId id="2147483676" r:id="rId14"/>
    <p:sldLayoutId id="2147483677" r:id="rId15"/>
    <p:sldLayoutId id="2147483678" r:id="rId16"/>
    <p:sldLayoutId id="2147483680" r:id="rId17"/>
    <p:sldLayoutId id="2147483681" r:id="rId18"/>
    <p:sldLayoutId id="2147483682" r:id="rId19"/>
    <p:sldLayoutId id="2147483683" r:id="rId20"/>
    <p:sldLayoutId id="2147483684" r:id="rId21"/>
    <p:sldLayoutId id="2147483667" r:id="rId22"/>
  </p:sldLayoutIdLst>
  <p:txStyles>
    <p:titleStyle>
      <a:lvl1pPr algn="l" defTabSz="914400" rtl="0" eaLnBrk="1" latinLnBrk="0" hangingPunct="1">
        <a:spcBef>
          <a:spcPct val="0"/>
        </a:spcBef>
        <a:buNone/>
        <a:defRPr sz="3600" kern="1200">
          <a:solidFill>
            <a:schemeClr val="tx1"/>
          </a:solidFill>
          <a:latin typeface="Cambria" panose="02040503050406030204"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4" Type="http://schemas.openxmlformats.org/officeDocument/2006/relationships/chart" Target="../charts/chart6.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png"/><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eg"/><Relationship Id="rId3" Type="http://schemas.openxmlformats.org/officeDocument/2006/relationships/image" Target="../media/image3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4.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5" Type="http://schemas.openxmlformats.org/officeDocument/2006/relationships/image" Target="../media/image28.jpeg"/><Relationship Id="rId1" Type="http://schemas.openxmlformats.org/officeDocument/2006/relationships/slideLayout" Target="../slideLayouts/slideLayout6.xml"/><Relationship Id="rId2"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438400"/>
            <a:ext cx="8915400" cy="1470025"/>
          </a:xfrm>
        </p:spPr>
        <p:txBody>
          <a:bodyPr>
            <a:normAutofit/>
          </a:bodyPr>
          <a:lstStyle/>
          <a:p>
            <a:pPr algn="ctr"/>
            <a:r>
              <a:rPr lang="en-US" sz="4000" dirty="0" smtClean="0"/>
              <a:t>Towards an AIDS-Free Generation</a:t>
            </a:r>
            <a:r>
              <a:rPr lang="en-US" sz="4400" dirty="0" smtClean="0"/>
              <a:t/>
            </a:r>
            <a:br>
              <a:rPr lang="en-US" sz="4400" dirty="0" smtClean="0"/>
            </a:br>
            <a:r>
              <a:rPr lang="en-US" sz="2700" dirty="0" smtClean="0"/>
              <a:t> </a:t>
            </a:r>
            <a:r>
              <a:rPr lang="en-US" sz="4400" dirty="0" smtClean="0"/>
              <a:t> </a:t>
            </a:r>
            <a:r>
              <a:rPr lang="en-US" sz="2000" dirty="0" smtClean="0"/>
              <a:t> </a:t>
            </a:r>
            <a:r>
              <a:rPr lang="en-US" sz="2700" dirty="0" smtClean="0">
                <a:solidFill>
                  <a:schemeClr val="accent1">
                    <a:lumMod val="75000"/>
                  </a:schemeClr>
                </a:solidFill>
              </a:rPr>
              <a:t>Women &amp; Girls and HIV in PEPFAR</a:t>
            </a:r>
            <a:endParaRPr lang="en-US" sz="2700" dirty="0">
              <a:solidFill>
                <a:schemeClr val="accent1">
                  <a:lumMod val="75000"/>
                </a:schemeClr>
              </a:solidFill>
            </a:endParaRPr>
          </a:p>
        </p:txBody>
      </p:sp>
      <p:sp>
        <p:nvSpPr>
          <p:cNvPr id="3" name="Subtitle 2"/>
          <p:cNvSpPr>
            <a:spLocks noGrp="1"/>
          </p:cNvSpPr>
          <p:nvPr>
            <p:ph type="subTitle" idx="1"/>
          </p:nvPr>
        </p:nvSpPr>
        <p:spPr>
          <a:xfrm>
            <a:off x="1371600" y="4876800"/>
            <a:ext cx="6400800" cy="1752600"/>
          </a:xfrm>
        </p:spPr>
        <p:txBody>
          <a:bodyPr>
            <a:normAutofit/>
          </a:bodyPr>
          <a:lstStyle/>
          <a:p>
            <a:r>
              <a:rPr lang="en-US" sz="1800" dirty="0" smtClean="0"/>
              <a:t>Ambassador Deborah Birx</a:t>
            </a:r>
          </a:p>
          <a:p>
            <a:r>
              <a:rPr lang="en-US" sz="1500" dirty="0" smtClean="0"/>
              <a:t>Global AIDS Coordinator</a:t>
            </a:r>
          </a:p>
          <a:p>
            <a:r>
              <a:rPr lang="en-US" sz="1500" dirty="0" smtClean="0"/>
              <a:t>US Department of State</a:t>
            </a:r>
          </a:p>
          <a:p>
            <a:endParaRPr lang="en-US" sz="1500" dirty="0"/>
          </a:p>
          <a:p>
            <a:r>
              <a:rPr lang="en-US" sz="1500" dirty="0" smtClean="0"/>
              <a:t>September 9, 2014</a:t>
            </a:r>
          </a:p>
          <a:p>
            <a:endParaRPr lang="en-US" sz="1800" dirty="0"/>
          </a:p>
        </p:txBody>
      </p:sp>
    </p:spTree>
    <p:extLst>
      <p:ext uri="{BB962C8B-B14F-4D97-AF65-F5344CB8AC3E}">
        <p14:creationId xmlns:p14="http://schemas.microsoft.com/office/powerpoint/2010/main" val="24494579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3</a:t>
            </a:r>
            <a:endParaRPr lang="en-US" dirty="0"/>
          </a:p>
        </p:txBody>
      </p:sp>
      <p:sp>
        <p:nvSpPr>
          <p:cNvPr id="3" name="Title 2"/>
          <p:cNvSpPr>
            <a:spLocks noGrp="1"/>
          </p:cNvSpPr>
          <p:nvPr>
            <p:ph type="title"/>
          </p:nvPr>
        </p:nvSpPr>
        <p:spPr/>
        <p:txBody>
          <a:bodyPr>
            <a:normAutofit fontScale="90000"/>
          </a:bodyPr>
          <a:lstStyle/>
          <a:p>
            <a:r>
              <a:rPr lang="en-US" dirty="0" smtClean="0"/>
              <a:t>PEPFAR: Improving Outcomes for Women &amp; Girls</a:t>
            </a:r>
            <a:endParaRPr lang="en-US" dirty="0"/>
          </a:p>
        </p:txBody>
      </p:sp>
    </p:spTree>
    <p:extLst>
      <p:ext uri="{BB962C8B-B14F-4D97-AF65-F5344CB8AC3E}">
        <p14:creationId xmlns:p14="http://schemas.microsoft.com/office/powerpoint/2010/main" val="4285475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Women &amp; Girls on Lifesaving Treatment</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549919631"/>
              </p:ext>
            </p:extLst>
          </p:nvPr>
        </p:nvGraphicFramePr>
        <p:xfrm>
          <a:off x="533400" y="1143000"/>
          <a:ext cx="82296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2240410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991600" cy="1066800"/>
          </a:xfrm>
        </p:spPr>
        <p:txBody>
          <a:bodyPr>
            <a:normAutofit fontScale="90000"/>
          </a:bodyPr>
          <a:lstStyle/>
          <a:p>
            <a:r>
              <a:rPr lang="en-US" dirty="0" smtClean="0"/>
              <a:t>ACT: Accelerating</a:t>
            </a:r>
            <a:r>
              <a:rPr lang="en-US" dirty="0"/>
              <a:t> Children’s HIV/AIDS </a:t>
            </a:r>
            <a:r>
              <a:rPr lang="en-US" dirty="0" smtClean="0"/>
              <a:t>Treatment</a:t>
            </a:r>
            <a:endParaRPr lang="en-US" dirty="0"/>
          </a:p>
        </p:txBody>
      </p:sp>
      <p:sp>
        <p:nvSpPr>
          <p:cNvPr id="3" name="Content Placeholder 2"/>
          <p:cNvSpPr>
            <a:spLocks noGrp="1"/>
          </p:cNvSpPr>
          <p:nvPr>
            <p:ph idx="1"/>
          </p:nvPr>
        </p:nvSpPr>
        <p:spPr>
          <a:xfrm>
            <a:off x="304800" y="1143000"/>
            <a:ext cx="3962400" cy="5715000"/>
          </a:xfrm>
          <a:solidFill>
            <a:srgbClr val="FFCC00"/>
          </a:solidFill>
        </p:spPr>
        <p:txBody>
          <a:bodyPr/>
          <a:lstStyle/>
          <a:p>
            <a:pPr marL="0" indent="0" algn="ctr">
              <a:buNone/>
            </a:pPr>
            <a:endParaRPr lang="en-US" sz="4000" dirty="0" smtClean="0">
              <a:latin typeface="Calibri"/>
              <a:cs typeface="Calibri"/>
            </a:endParaRPr>
          </a:p>
          <a:p>
            <a:pPr marL="0" indent="0" algn="ctr">
              <a:buNone/>
            </a:pPr>
            <a:r>
              <a:rPr lang="en-US" sz="4000" dirty="0" smtClean="0">
                <a:latin typeface="Calibri"/>
                <a:cs typeface="Calibri"/>
              </a:rPr>
              <a:t>PEPFAR &amp; CIFF</a:t>
            </a:r>
          </a:p>
          <a:p>
            <a:pPr marL="0" indent="0" algn="ctr">
              <a:buNone/>
            </a:pPr>
            <a:r>
              <a:rPr lang="en-US" sz="1600" dirty="0">
                <a:latin typeface="Calibri"/>
                <a:cs typeface="Calibri"/>
              </a:rPr>
              <a:t>(</a:t>
            </a:r>
            <a:r>
              <a:rPr lang="en-US" sz="1600" dirty="0" smtClean="0">
                <a:latin typeface="Calibri"/>
                <a:cs typeface="Calibri"/>
              </a:rPr>
              <a:t>the Children’s Investment Fund Foundation) </a:t>
            </a:r>
          </a:p>
          <a:p>
            <a:pPr marL="0" indent="0" algn="ctr">
              <a:buNone/>
            </a:pPr>
            <a:r>
              <a:rPr lang="en-US" sz="2000" dirty="0" smtClean="0">
                <a:latin typeface="Calibri"/>
                <a:cs typeface="Calibri"/>
              </a:rPr>
              <a:t>launched a </a:t>
            </a:r>
          </a:p>
          <a:p>
            <a:pPr marL="0" indent="0" algn="ctr">
              <a:buNone/>
            </a:pPr>
            <a:r>
              <a:rPr lang="en-US" sz="2400" b="1" dirty="0" smtClean="0">
                <a:latin typeface="Calibri"/>
                <a:cs typeface="Calibri"/>
              </a:rPr>
              <a:t>public-private partnership </a:t>
            </a:r>
          </a:p>
          <a:p>
            <a:pPr marL="0" indent="0" algn="ctr">
              <a:buNone/>
            </a:pPr>
            <a:r>
              <a:rPr lang="en-US" sz="2000" dirty="0" smtClean="0">
                <a:latin typeface="Calibri"/>
                <a:cs typeface="Calibri"/>
              </a:rPr>
              <a:t>to keep </a:t>
            </a:r>
          </a:p>
          <a:p>
            <a:pPr marL="0" indent="0" algn="ctr">
              <a:buNone/>
            </a:pPr>
            <a:r>
              <a:rPr lang="en-US" sz="4000" b="1" dirty="0" smtClean="0">
                <a:latin typeface="Calibri"/>
                <a:cs typeface="Calibri"/>
              </a:rPr>
              <a:t>Children &amp; Adolescents </a:t>
            </a:r>
          </a:p>
          <a:p>
            <a:pPr marL="0" indent="0" algn="ctr">
              <a:buNone/>
            </a:pPr>
            <a:r>
              <a:rPr lang="en-US" dirty="0" smtClean="0">
                <a:latin typeface="Calibri"/>
                <a:cs typeface="Calibri"/>
              </a:rPr>
              <a:t>alive and healthy</a:t>
            </a:r>
          </a:p>
        </p:txBody>
      </p:sp>
      <p:sp>
        <p:nvSpPr>
          <p:cNvPr id="4" name="TextBox 3"/>
          <p:cNvSpPr txBox="1"/>
          <p:nvPr/>
        </p:nvSpPr>
        <p:spPr>
          <a:xfrm>
            <a:off x="4572000" y="1752600"/>
            <a:ext cx="4191000" cy="3785652"/>
          </a:xfrm>
          <a:prstGeom prst="rect">
            <a:avLst/>
          </a:prstGeom>
          <a:noFill/>
        </p:spPr>
        <p:txBody>
          <a:bodyPr wrap="square" rtlCol="0">
            <a:spAutoFit/>
          </a:bodyPr>
          <a:lstStyle/>
          <a:p>
            <a:pPr lvl="0"/>
            <a:r>
              <a:rPr lang="en-US" sz="2000" dirty="0"/>
              <a:t>This $200 million initiative aims to </a:t>
            </a:r>
            <a:r>
              <a:rPr lang="en-US" sz="2000" b="1" dirty="0"/>
              <a:t>double the number of children on treatment </a:t>
            </a:r>
            <a:r>
              <a:rPr lang="en-US" sz="2000" dirty="0"/>
              <a:t>in at least 10 countries in sub-Saharan Africa</a:t>
            </a:r>
          </a:p>
          <a:p>
            <a:pPr lvl="0"/>
            <a:endParaRPr lang="en-US" sz="2000" dirty="0"/>
          </a:p>
          <a:p>
            <a:pPr lvl="0"/>
            <a:r>
              <a:rPr lang="en-US" sz="2000" dirty="0"/>
              <a:t>With this initiative, we could </a:t>
            </a:r>
            <a:r>
              <a:rPr lang="en-US" sz="2000" b="1" dirty="0"/>
              <a:t>avert an additional 250,000 HIV-related deaths</a:t>
            </a:r>
            <a:r>
              <a:rPr lang="en-US" sz="2000" dirty="0"/>
              <a:t> of children under the age of five</a:t>
            </a:r>
          </a:p>
          <a:p>
            <a:pPr marL="800100" lvl="1" indent="-342900">
              <a:buFont typeface="Arial"/>
              <a:buChar char="•"/>
            </a:pPr>
            <a:r>
              <a:rPr lang="en-US" sz="2000" dirty="0"/>
              <a:t>Additional HIV-related deaths will be averted in the 5-15 year old age group.</a:t>
            </a:r>
          </a:p>
          <a:p>
            <a:endParaRPr lang="en-US" sz="2000" dirty="0"/>
          </a:p>
        </p:txBody>
      </p:sp>
    </p:spTree>
    <p:extLst>
      <p:ext uri="{BB962C8B-B14F-4D97-AF65-F5344CB8AC3E}">
        <p14:creationId xmlns:p14="http://schemas.microsoft.com/office/powerpoint/2010/main" val="2100855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Maternal Deaths &amp; HIV</a:t>
            </a:r>
            <a:endParaRPr lang="en-US" dirty="0"/>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04800" y="3657600"/>
            <a:ext cx="4572000" cy="2962971"/>
          </a:xfrm>
          <a:prstGeom prst="rect">
            <a:avLst/>
          </a:prstGeom>
        </p:spPr>
      </p:pic>
      <p:sp>
        <p:nvSpPr>
          <p:cNvPr id="8" name="TextBox 7"/>
          <p:cNvSpPr txBox="1"/>
          <p:nvPr/>
        </p:nvSpPr>
        <p:spPr>
          <a:xfrm>
            <a:off x="381000" y="1143000"/>
            <a:ext cx="4191000" cy="338554"/>
          </a:xfrm>
          <a:prstGeom prst="rect">
            <a:avLst/>
          </a:prstGeom>
          <a:noFill/>
        </p:spPr>
        <p:txBody>
          <a:bodyPr wrap="square" rtlCol="0">
            <a:spAutoFit/>
          </a:bodyPr>
          <a:lstStyle/>
          <a:p>
            <a:pPr algn="ctr"/>
            <a:r>
              <a:rPr lang="en-US" sz="1600" dirty="0" smtClean="0"/>
              <a:t>Maternal mortality ratio, 2010</a:t>
            </a:r>
            <a:endParaRPr lang="en-US" sz="1600" dirty="0"/>
          </a:p>
        </p:txBody>
      </p:sp>
      <p:sp>
        <p:nvSpPr>
          <p:cNvPr id="3" name="Rectangle 2"/>
          <p:cNvSpPr/>
          <p:nvPr/>
        </p:nvSpPr>
        <p:spPr>
          <a:xfrm>
            <a:off x="4947592" y="1143000"/>
            <a:ext cx="4272608" cy="57150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ZA" sz="2400" dirty="0"/>
              <a:t>Every </a:t>
            </a:r>
            <a:r>
              <a:rPr lang="en-ZA" sz="2400" dirty="0" smtClean="0"/>
              <a:t>day</a:t>
            </a:r>
          </a:p>
          <a:p>
            <a:pPr algn="ctr"/>
            <a:r>
              <a:rPr lang="en-ZA" sz="4400" b="1" dirty="0" smtClean="0">
                <a:solidFill>
                  <a:schemeClr val="bg1"/>
                </a:solidFill>
              </a:rPr>
              <a:t>800 mothers die </a:t>
            </a:r>
          </a:p>
          <a:p>
            <a:pPr algn="ctr"/>
            <a:r>
              <a:rPr lang="en-ZA" sz="2400" dirty="0" smtClean="0"/>
              <a:t>due </a:t>
            </a:r>
            <a:r>
              <a:rPr lang="en-ZA" sz="2400" dirty="0"/>
              <a:t>to </a:t>
            </a:r>
            <a:r>
              <a:rPr lang="en-ZA" sz="2400" dirty="0" smtClean="0"/>
              <a:t>pregnancy &amp; childbirth</a:t>
            </a:r>
          </a:p>
          <a:p>
            <a:pPr algn="ctr"/>
            <a:endParaRPr lang="en-ZA" dirty="0"/>
          </a:p>
          <a:p>
            <a:pPr algn="ctr"/>
            <a:endParaRPr lang="en-ZA" dirty="0" smtClean="0"/>
          </a:p>
          <a:p>
            <a:pPr algn="ctr"/>
            <a:r>
              <a:rPr lang="en-ZA" dirty="0" smtClean="0"/>
              <a:t>WHO </a:t>
            </a:r>
            <a:r>
              <a:rPr lang="en-ZA" dirty="0"/>
              <a:t>estimates that </a:t>
            </a:r>
            <a:endParaRPr lang="en-ZA" dirty="0" smtClean="0"/>
          </a:p>
          <a:p>
            <a:pPr algn="ctr"/>
            <a:r>
              <a:rPr lang="en-ZA" sz="3600" dirty="0" smtClean="0"/>
              <a:t>18</a:t>
            </a:r>
            <a:r>
              <a:rPr lang="en-ZA" sz="3600" dirty="0"/>
              <a:t>% </a:t>
            </a:r>
            <a:endParaRPr lang="en-ZA" sz="3600" dirty="0" smtClean="0"/>
          </a:p>
          <a:p>
            <a:pPr algn="ctr"/>
            <a:r>
              <a:rPr lang="en-ZA" sz="2400" dirty="0" smtClean="0"/>
              <a:t>of </a:t>
            </a:r>
            <a:r>
              <a:rPr lang="en-ZA" sz="2400" dirty="0"/>
              <a:t>all </a:t>
            </a:r>
            <a:r>
              <a:rPr lang="en-ZA" sz="2400" dirty="0" smtClean="0"/>
              <a:t>maternal deaths are </a:t>
            </a:r>
          </a:p>
          <a:p>
            <a:pPr algn="ctr"/>
            <a:r>
              <a:rPr lang="en-ZA" sz="4000" b="1" dirty="0" smtClean="0"/>
              <a:t>attributable </a:t>
            </a:r>
            <a:r>
              <a:rPr lang="en-ZA" sz="4000" b="1" dirty="0"/>
              <a:t>to HIV</a:t>
            </a:r>
            <a:r>
              <a:rPr lang="en-ZA" sz="4000" dirty="0"/>
              <a:t> </a:t>
            </a:r>
          </a:p>
          <a:p>
            <a:pPr algn="ctr"/>
            <a:endParaRPr lang="en-US" dirty="0"/>
          </a:p>
          <a:p>
            <a:pPr algn="ctr"/>
            <a:endParaRPr lang="en-US" dirty="0"/>
          </a:p>
        </p:txBody>
      </p:sp>
      <p:sp>
        <p:nvSpPr>
          <p:cNvPr id="4" name="TextBox 3"/>
          <p:cNvSpPr txBox="1"/>
          <p:nvPr/>
        </p:nvSpPr>
        <p:spPr>
          <a:xfrm>
            <a:off x="304800" y="3852446"/>
            <a:ext cx="4572000" cy="338554"/>
          </a:xfrm>
          <a:prstGeom prst="rect">
            <a:avLst/>
          </a:prstGeom>
          <a:solidFill>
            <a:schemeClr val="bg1"/>
          </a:solidFill>
        </p:spPr>
        <p:txBody>
          <a:bodyPr wrap="square" rtlCol="0">
            <a:spAutoFit/>
          </a:bodyPr>
          <a:lstStyle/>
          <a:p>
            <a:pPr algn="ctr"/>
            <a:r>
              <a:rPr lang="en-US" sz="1600" dirty="0" smtClean="0"/>
              <a:t>People Living with HIV by Region, 2011</a:t>
            </a:r>
            <a:endParaRPr lang="en-US" sz="1600" dirty="0"/>
          </a:p>
        </p:txBody>
      </p:sp>
      <p:sp>
        <p:nvSpPr>
          <p:cNvPr id="5" name="TextBox 4"/>
          <p:cNvSpPr txBox="1"/>
          <p:nvPr/>
        </p:nvSpPr>
        <p:spPr>
          <a:xfrm>
            <a:off x="304800" y="6589734"/>
            <a:ext cx="2667000" cy="276999"/>
          </a:xfrm>
          <a:prstGeom prst="rect">
            <a:avLst/>
          </a:prstGeom>
          <a:noFill/>
        </p:spPr>
        <p:txBody>
          <a:bodyPr wrap="square" rtlCol="0">
            <a:spAutoFit/>
          </a:bodyPr>
          <a:lstStyle/>
          <a:p>
            <a:r>
              <a:rPr lang="en-US" sz="1200" i="1" dirty="0" smtClean="0"/>
              <a:t>Source: WHO, 2011/2012</a:t>
            </a:r>
            <a:endParaRPr lang="en-US" sz="1200" i="1" dirty="0"/>
          </a:p>
        </p:txBody>
      </p:sp>
      <p:pic>
        <p:nvPicPr>
          <p:cNvPr id="6" name="Content Placeholder 5"/>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304800" y="1447799"/>
            <a:ext cx="4572000" cy="2488759"/>
          </a:xfrm>
        </p:spPr>
      </p:pic>
    </p:spTree>
    <p:extLst>
      <p:ext uri="{BB962C8B-B14F-4D97-AF65-F5344CB8AC3E}">
        <p14:creationId xmlns:p14="http://schemas.microsoft.com/office/powerpoint/2010/main" val="16591474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609600"/>
          </a:xfrm>
        </p:spPr>
        <p:txBody>
          <a:bodyPr>
            <a:noAutofit/>
          </a:bodyPr>
          <a:lstStyle/>
          <a:p>
            <a:r>
              <a:rPr lang="en-US" dirty="0" smtClean="0">
                <a:latin typeface="Cambria" panose="02040503050406030204" pitchFamily="18" charset="0"/>
              </a:rPr>
              <a:t>PMTCT: </a:t>
            </a:r>
            <a:r>
              <a:rPr lang="en-US" dirty="0" smtClean="0"/>
              <a:t>HIV Testing for </a:t>
            </a:r>
            <a:r>
              <a:rPr lang="en-US" dirty="0" smtClean="0">
                <a:latin typeface="Cambria" panose="02040503050406030204" pitchFamily="18" charset="0"/>
              </a:rPr>
              <a:t>Pregnant Women </a:t>
            </a:r>
            <a:endParaRPr lang="en-US" sz="2800" dirty="0">
              <a:latin typeface="Calibri"/>
              <a:cs typeface="Calibri"/>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3347984"/>
              </p:ext>
            </p:extLst>
          </p:nvPr>
        </p:nvGraphicFramePr>
        <p:xfrm>
          <a:off x="762000" y="1143000"/>
          <a:ext cx="7772400" cy="56388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4572000" y="5029200"/>
            <a:ext cx="609600" cy="338554"/>
          </a:xfrm>
          <a:prstGeom prst="rect">
            <a:avLst/>
          </a:prstGeom>
          <a:noFill/>
        </p:spPr>
        <p:txBody>
          <a:bodyPr wrap="square" rtlCol="0">
            <a:spAutoFit/>
          </a:bodyPr>
          <a:lstStyle/>
          <a:p>
            <a:r>
              <a:rPr lang="en-US" sz="1600" dirty="0" smtClean="0"/>
              <a:t>6.9%</a:t>
            </a:r>
            <a:endParaRPr lang="en-US" sz="1600" dirty="0"/>
          </a:p>
        </p:txBody>
      </p:sp>
      <p:sp>
        <p:nvSpPr>
          <p:cNvPr id="5" name="Rectangle 4"/>
          <p:cNvSpPr/>
          <p:nvPr/>
        </p:nvSpPr>
        <p:spPr>
          <a:xfrm>
            <a:off x="2743200" y="1981200"/>
            <a:ext cx="3505200" cy="914400"/>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cs typeface="Calibri"/>
              </a:rPr>
              <a:t>Over half of HIV+ pregnant women in the world </a:t>
            </a:r>
            <a:r>
              <a:rPr lang="en-US" dirty="0" smtClean="0">
                <a:cs typeface="Calibri"/>
              </a:rPr>
              <a:t>are tested </a:t>
            </a:r>
            <a:r>
              <a:rPr lang="en-US" dirty="0">
                <a:cs typeface="Calibri"/>
              </a:rPr>
              <a:t>and identified with PEPFAR support</a:t>
            </a:r>
            <a:endParaRPr lang="en-US" dirty="0"/>
          </a:p>
        </p:txBody>
      </p:sp>
    </p:spTree>
    <p:extLst>
      <p:ext uri="{BB962C8B-B14F-4D97-AF65-F5344CB8AC3E}">
        <p14:creationId xmlns:p14="http://schemas.microsoft.com/office/powerpoint/2010/main" val="41269851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9213476" cy="609600"/>
          </a:xfrm>
        </p:spPr>
        <p:txBody>
          <a:bodyPr>
            <a:noAutofit/>
          </a:bodyPr>
          <a:lstStyle/>
          <a:p>
            <a:r>
              <a:rPr lang="en-US" sz="3200" dirty="0" smtClean="0">
                <a:solidFill>
                  <a:schemeClr val="tx2"/>
                </a:solidFill>
              </a:rPr>
              <a:t>PMTCT: Getting Lifesaving ART to HIV+ Pregnant Women to Protect Maternal &amp; Infant Health</a:t>
            </a:r>
            <a:endParaRPr lang="en-US"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166561"/>
              </p:ext>
            </p:extLst>
          </p:nvPr>
        </p:nvGraphicFramePr>
        <p:xfrm>
          <a:off x="685800" y="1447800"/>
          <a:ext cx="7696200" cy="488126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6490370" y="1447800"/>
            <a:ext cx="2667000" cy="923330"/>
          </a:xfrm>
          <a:prstGeom prst="rect">
            <a:avLst/>
          </a:prstGeom>
          <a:solidFill>
            <a:schemeClr val="accent2">
              <a:lumMod val="40000"/>
              <a:lumOff val="60000"/>
            </a:schemeClr>
          </a:solidFill>
        </p:spPr>
        <p:txBody>
          <a:bodyPr wrap="square" rtlCol="0">
            <a:spAutoFit/>
          </a:bodyPr>
          <a:lstStyle/>
          <a:p>
            <a:r>
              <a:rPr lang="en-US" dirty="0" smtClean="0"/>
              <a:t>In 2013, </a:t>
            </a:r>
            <a:r>
              <a:rPr lang="en-US" b="1" dirty="0" smtClean="0"/>
              <a:t>56</a:t>
            </a:r>
            <a:r>
              <a:rPr lang="en-US" dirty="0" smtClean="0"/>
              <a:t>% of women received lifelong ART, up from </a:t>
            </a:r>
            <a:r>
              <a:rPr lang="en-US" b="1" dirty="0" smtClean="0"/>
              <a:t>23</a:t>
            </a:r>
            <a:r>
              <a:rPr lang="en-US" dirty="0" smtClean="0"/>
              <a:t>% in 2011. </a:t>
            </a:r>
            <a:endParaRPr lang="en-US" dirty="0"/>
          </a:p>
        </p:txBody>
      </p:sp>
    </p:spTree>
    <p:extLst>
      <p:ext uri="{BB962C8B-B14F-4D97-AF65-F5344CB8AC3E}">
        <p14:creationId xmlns:p14="http://schemas.microsoft.com/office/powerpoint/2010/main" val="380992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Saving Mothers Giving Life</a:t>
            </a:r>
            <a:br>
              <a:rPr lang="en-US" sz="3600" dirty="0" smtClean="0"/>
            </a:br>
            <a:r>
              <a:rPr lang="en-US" sz="2000" dirty="0" smtClean="0">
                <a:latin typeface="Calibri"/>
                <a:cs typeface="Calibri"/>
              </a:rPr>
              <a:t>An Innovative Public-Private Partnership</a:t>
            </a:r>
            <a:endParaRPr lang="en-US" sz="2000" dirty="0">
              <a:latin typeface="Calibri"/>
              <a:cs typeface="Calibri"/>
            </a:endParaRPr>
          </a:p>
        </p:txBody>
      </p:sp>
      <p:sp>
        <p:nvSpPr>
          <p:cNvPr id="28" name="Rounded Rectangle 27"/>
          <p:cNvSpPr/>
          <p:nvPr/>
        </p:nvSpPr>
        <p:spPr>
          <a:xfrm>
            <a:off x="5029200" y="1600200"/>
            <a:ext cx="3962400" cy="4876800"/>
          </a:xfrm>
          <a:prstGeom prst="roundRect">
            <a:avLst>
              <a:gd name="adj" fmla="val 802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US" sz="2000" dirty="0" smtClean="0">
                <a:solidFill>
                  <a:schemeClr val="accent4"/>
                </a:solidFill>
                <a:cs typeface="Arial" charset="0"/>
              </a:rPr>
              <a:t>To address the 3 delays that contribute to maternal mortality:</a:t>
            </a:r>
          </a:p>
          <a:p>
            <a:pPr lvl="0"/>
            <a:endParaRPr lang="en-US" sz="1200" dirty="0">
              <a:solidFill>
                <a:srgbClr val="000000"/>
              </a:solidFill>
              <a:cs typeface="Arial" charset="0"/>
            </a:endParaRPr>
          </a:p>
        </p:txBody>
      </p:sp>
      <p:sp>
        <p:nvSpPr>
          <p:cNvPr id="32" name="Rounded Rectangle 31"/>
          <p:cNvSpPr/>
          <p:nvPr/>
        </p:nvSpPr>
        <p:spPr>
          <a:xfrm>
            <a:off x="6400800" y="2590800"/>
            <a:ext cx="2286000" cy="609600"/>
          </a:xfrm>
          <a:prstGeom prst="roundRect">
            <a:avLst>
              <a:gd name="adj" fmla="val 8027"/>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r>
              <a:rPr lang="en-US" b="1" dirty="0" smtClean="0">
                <a:solidFill>
                  <a:srgbClr val="000000"/>
                </a:solidFill>
                <a:cs typeface="Arial" charset="0"/>
              </a:rPr>
              <a:t>Delay in decision to seek care</a:t>
            </a:r>
          </a:p>
        </p:txBody>
      </p:sp>
      <p:sp>
        <p:nvSpPr>
          <p:cNvPr id="33" name="Rounded Rectangle 32"/>
          <p:cNvSpPr/>
          <p:nvPr/>
        </p:nvSpPr>
        <p:spPr>
          <a:xfrm>
            <a:off x="6400800" y="3352800"/>
            <a:ext cx="2286000" cy="609600"/>
          </a:xfrm>
          <a:prstGeom prst="roundRect">
            <a:avLst>
              <a:gd name="adj" fmla="val 8027"/>
            </a:avLst>
          </a:prstGeom>
          <a:solidFill>
            <a:srgbClr val="FFCC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r>
              <a:rPr lang="en-US" b="1" dirty="0">
                <a:solidFill>
                  <a:srgbClr val="000000"/>
                </a:solidFill>
                <a:cs typeface="Arial" charset="0"/>
              </a:rPr>
              <a:t>Delay in reaching care</a:t>
            </a:r>
          </a:p>
        </p:txBody>
      </p:sp>
      <p:sp>
        <p:nvSpPr>
          <p:cNvPr id="34" name="Rounded Rectangle 33"/>
          <p:cNvSpPr/>
          <p:nvPr/>
        </p:nvSpPr>
        <p:spPr>
          <a:xfrm>
            <a:off x="6400800" y="4114800"/>
            <a:ext cx="2286000" cy="609600"/>
          </a:xfrm>
          <a:prstGeom prst="roundRect">
            <a:avLst>
              <a:gd name="adj" fmla="val 8027"/>
            </a:avLst>
          </a:prstGeom>
          <a:solidFill>
            <a:srgbClr val="FFCC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r>
              <a:rPr lang="en-US" b="1" dirty="0" smtClean="0">
                <a:solidFill>
                  <a:srgbClr val="000000"/>
                </a:solidFill>
                <a:cs typeface="Arial" charset="0"/>
              </a:rPr>
              <a:t>Delay in receiving quality health care</a:t>
            </a:r>
            <a:endParaRPr lang="en-US" b="1" dirty="0">
              <a:solidFill>
                <a:srgbClr val="000000"/>
              </a:solidFill>
              <a:cs typeface="Arial" charset="0"/>
            </a:endParaRPr>
          </a:p>
        </p:txBody>
      </p:sp>
      <p:sp>
        <p:nvSpPr>
          <p:cNvPr id="11" name="Rectangle 10"/>
          <p:cNvSpPr/>
          <p:nvPr/>
        </p:nvSpPr>
        <p:spPr>
          <a:xfrm>
            <a:off x="304800" y="1143000"/>
            <a:ext cx="8839200" cy="152400"/>
          </a:xfrm>
          <a:prstGeom prst="rect">
            <a:avLst/>
          </a:prstGeom>
          <a:solidFill>
            <a:srgbClr val="6600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 name="Picture 1" descr="Screen Shot 2014-09-02 at 6.12.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2590800"/>
            <a:ext cx="6021602" cy="3759200"/>
          </a:xfrm>
          <a:prstGeom prst="rect">
            <a:avLst/>
          </a:prstGeom>
        </p:spPr>
      </p:pic>
      <p:sp>
        <p:nvSpPr>
          <p:cNvPr id="12" name="Rounded Rectangle 11"/>
          <p:cNvSpPr/>
          <p:nvPr/>
        </p:nvSpPr>
        <p:spPr>
          <a:xfrm>
            <a:off x="609600" y="1600200"/>
            <a:ext cx="3962400" cy="4876800"/>
          </a:xfrm>
          <a:prstGeom prst="roundRect">
            <a:avLst>
              <a:gd name="adj" fmla="val 802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US" sz="2000" dirty="0" smtClean="0">
                <a:solidFill>
                  <a:schemeClr val="accent4"/>
                </a:solidFill>
                <a:cs typeface="Arial" charset="0"/>
              </a:rPr>
              <a:t>SMGL is bringing together key partners…</a:t>
            </a:r>
          </a:p>
          <a:p>
            <a:pPr lvl="0"/>
            <a:endParaRPr lang="en-US" sz="1200" dirty="0">
              <a:solidFill>
                <a:srgbClr val="000000"/>
              </a:solidFill>
              <a:cs typeface="Arial" charset="0"/>
            </a:endParaRPr>
          </a:p>
        </p:txBody>
      </p:sp>
    </p:spTree>
    <p:extLst>
      <p:ext uri="{BB962C8B-B14F-4D97-AF65-F5344CB8AC3E}">
        <p14:creationId xmlns:p14="http://schemas.microsoft.com/office/powerpoint/2010/main" val="18459574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839200" cy="864070"/>
          </a:xfrm>
        </p:spPr>
        <p:txBody>
          <a:bodyPr>
            <a:normAutofit fontScale="90000"/>
          </a:bodyPr>
          <a:lstStyle/>
          <a:p>
            <a:r>
              <a:rPr lang="en-US" sz="4000" dirty="0" smtClean="0">
                <a:latin typeface="Cambria"/>
                <a:cs typeface="Cambria"/>
              </a:rPr>
              <a:t>SMGL Phase 1 Results: </a:t>
            </a:r>
            <a:br>
              <a:rPr lang="en-US" sz="4000" dirty="0" smtClean="0">
                <a:latin typeface="Cambria"/>
                <a:cs typeface="Cambria"/>
              </a:rPr>
            </a:br>
            <a:r>
              <a:rPr lang="en-US" sz="2200" dirty="0" smtClean="0">
                <a:latin typeface="Calibri" panose="020F0502020204030204" pitchFamily="34" charset="0"/>
                <a:cs typeface="Calibri" panose="020F0502020204030204" pitchFamily="34" charset="0"/>
              </a:rPr>
              <a:t>Institutional </a:t>
            </a:r>
            <a:r>
              <a:rPr lang="en-US" sz="2200" dirty="0">
                <a:latin typeface="Calibri" panose="020F0502020204030204" pitchFamily="34" charset="0"/>
                <a:cs typeface="Calibri" panose="020F0502020204030204" pitchFamily="34" charset="0"/>
              </a:rPr>
              <a:t>Maternal Mortality </a:t>
            </a:r>
            <a:r>
              <a:rPr lang="en-US" sz="2200" dirty="0" smtClean="0">
                <a:latin typeface="Calibri" panose="020F0502020204030204" pitchFamily="34" charset="0"/>
                <a:cs typeface="Calibri" panose="020F0502020204030204" pitchFamily="34" charset="0"/>
              </a:rPr>
              <a:t>Declined in both Uganda &amp; Zambia</a:t>
            </a:r>
            <a:endParaRPr lang="en-US" sz="2700" dirty="0"/>
          </a:p>
        </p:txBody>
      </p:sp>
      <p:graphicFrame>
        <p:nvGraphicFramePr>
          <p:cNvPr id="5" name="Content Placeholder 11"/>
          <p:cNvGraphicFramePr>
            <a:graphicFrameLocks/>
          </p:cNvGraphicFramePr>
          <p:nvPr>
            <p:extLst>
              <p:ext uri="{D42A27DB-BD31-4B8C-83A1-F6EECF244321}">
                <p14:modId xmlns:p14="http://schemas.microsoft.com/office/powerpoint/2010/main" val="1421383225"/>
              </p:ext>
            </p:extLst>
          </p:nvPr>
        </p:nvGraphicFramePr>
        <p:xfrm>
          <a:off x="304800" y="1310443"/>
          <a:ext cx="4260850" cy="49348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14"/>
          <p:cNvGraphicFramePr>
            <a:graphicFrameLocks/>
          </p:cNvGraphicFramePr>
          <p:nvPr>
            <p:extLst>
              <p:ext uri="{D42A27DB-BD31-4B8C-83A1-F6EECF244321}">
                <p14:modId xmlns:p14="http://schemas.microsoft.com/office/powerpoint/2010/main" val="3357825431"/>
              </p:ext>
            </p:extLst>
          </p:nvPr>
        </p:nvGraphicFramePr>
        <p:xfrm>
          <a:off x="4572000" y="1310444"/>
          <a:ext cx="4381500" cy="4905920"/>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ular Callout 7"/>
          <p:cNvSpPr/>
          <p:nvPr/>
        </p:nvSpPr>
        <p:spPr>
          <a:xfrm>
            <a:off x="1752600" y="2514600"/>
            <a:ext cx="596900" cy="274320"/>
          </a:xfrm>
          <a:prstGeom prst="wedgeRectCallout">
            <a:avLst>
              <a:gd name="adj1" fmla="val -40674"/>
              <a:gd name="adj2" fmla="val 7638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b="1" dirty="0" smtClean="0">
                <a:solidFill>
                  <a:schemeClr val="accent3"/>
                </a:solidFill>
              </a:rPr>
              <a:t>- </a:t>
            </a:r>
            <a:r>
              <a:rPr lang="en-US" sz="1400" b="1" dirty="0" smtClean="0">
                <a:solidFill>
                  <a:schemeClr val="accent3"/>
                </a:solidFill>
              </a:rPr>
              <a:t>35</a:t>
            </a:r>
            <a:r>
              <a:rPr lang="en-US" b="1" dirty="0" smtClean="0">
                <a:solidFill>
                  <a:schemeClr val="accent3"/>
                </a:solidFill>
              </a:rPr>
              <a:t>%</a:t>
            </a:r>
            <a:endParaRPr lang="en-US" dirty="0">
              <a:solidFill>
                <a:schemeClr val="accent3"/>
              </a:solidFill>
            </a:endParaRPr>
          </a:p>
        </p:txBody>
      </p:sp>
      <p:sp>
        <p:nvSpPr>
          <p:cNvPr id="9" name="Rectangular Callout 8"/>
          <p:cNvSpPr/>
          <p:nvPr/>
        </p:nvSpPr>
        <p:spPr>
          <a:xfrm>
            <a:off x="2895600" y="3124200"/>
            <a:ext cx="849546" cy="296113"/>
          </a:xfrm>
          <a:prstGeom prst="wedgeRectCallout">
            <a:avLst>
              <a:gd name="adj1" fmla="val -40674"/>
              <a:gd name="adj2" fmla="val 76389"/>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400" b="1" dirty="0" smtClean="0">
                <a:solidFill>
                  <a:srgbClr val="006699"/>
                </a:solidFill>
              </a:rPr>
              <a:t>- 35%</a:t>
            </a:r>
            <a:endParaRPr lang="en-US" sz="1400" dirty="0">
              <a:solidFill>
                <a:srgbClr val="006699"/>
              </a:solidFill>
            </a:endParaRPr>
          </a:p>
        </p:txBody>
      </p:sp>
      <p:sp>
        <p:nvSpPr>
          <p:cNvPr id="10" name="Rectangular Callout 9"/>
          <p:cNvSpPr/>
          <p:nvPr/>
        </p:nvSpPr>
        <p:spPr>
          <a:xfrm>
            <a:off x="5867400" y="2597453"/>
            <a:ext cx="685800" cy="343797"/>
          </a:xfrm>
          <a:prstGeom prst="wedgeRectCallout">
            <a:avLst>
              <a:gd name="adj1" fmla="val -40674"/>
              <a:gd name="adj2" fmla="val 76389"/>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400" b="1" dirty="0" smtClean="0">
                <a:solidFill>
                  <a:schemeClr val="accent2"/>
                </a:solidFill>
              </a:rPr>
              <a:t>- 35%</a:t>
            </a:r>
            <a:endParaRPr lang="en-US" sz="1400" dirty="0">
              <a:solidFill>
                <a:schemeClr val="accent2"/>
              </a:solidFill>
            </a:endParaRPr>
          </a:p>
        </p:txBody>
      </p:sp>
      <p:sp>
        <p:nvSpPr>
          <p:cNvPr id="11" name="Rectangular Callout 10"/>
          <p:cNvSpPr/>
          <p:nvPr/>
        </p:nvSpPr>
        <p:spPr>
          <a:xfrm>
            <a:off x="7010400" y="2971800"/>
            <a:ext cx="838200" cy="411549"/>
          </a:xfrm>
          <a:prstGeom prst="wedgeRectCallout">
            <a:avLst>
              <a:gd name="adj1" fmla="val -40674"/>
              <a:gd name="adj2" fmla="val 76389"/>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400" b="1" dirty="0" smtClean="0">
                <a:solidFill>
                  <a:srgbClr val="C00000"/>
                </a:solidFill>
              </a:rPr>
              <a:t>- 36%</a:t>
            </a:r>
            <a:endParaRPr lang="en-US" sz="1400" dirty="0">
              <a:solidFill>
                <a:srgbClr val="C00000"/>
              </a:solidFill>
            </a:endParaRPr>
          </a:p>
        </p:txBody>
      </p:sp>
      <p:sp>
        <p:nvSpPr>
          <p:cNvPr id="12" name="TextBox 11"/>
          <p:cNvSpPr txBox="1"/>
          <p:nvPr/>
        </p:nvSpPr>
        <p:spPr>
          <a:xfrm>
            <a:off x="457200" y="6477000"/>
            <a:ext cx="3758561" cy="292388"/>
          </a:xfrm>
          <a:prstGeom prst="rect">
            <a:avLst/>
          </a:prstGeom>
          <a:noFill/>
        </p:spPr>
        <p:txBody>
          <a:bodyPr wrap="none" rtlCol="0">
            <a:spAutoFit/>
          </a:bodyPr>
          <a:lstStyle/>
          <a:p>
            <a:r>
              <a:rPr lang="en-US" sz="1300" dirty="0" smtClean="0"/>
              <a:t>Percentage declines noted are statistically significant</a:t>
            </a:r>
            <a:endParaRPr lang="en-US" sz="1300" dirty="0"/>
          </a:p>
        </p:txBody>
      </p:sp>
      <p:sp>
        <p:nvSpPr>
          <p:cNvPr id="14" name="Rectangle 13"/>
          <p:cNvSpPr/>
          <p:nvPr/>
        </p:nvSpPr>
        <p:spPr>
          <a:xfrm>
            <a:off x="304800" y="1143000"/>
            <a:ext cx="8839200" cy="152400"/>
          </a:xfrm>
          <a:prstGeom prst="rect">
            <a:avLst/>
          </a:prstGeom>
          <a:solidFill>
            <a:srgbClr val="6600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508648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219200"/>
            <a:ext cx="2895600" cy="5638800"/>
          </a:xfrm>
          <a:prstGeom prst="rec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smtClean="0"/>
          </a:p>
          <a:p>
            <a:pPr algn="ctr"/>
            <a:endParaRPr lang="en-US" sz="2400" dirty="0" smtClean="0"/>
          </a:p>
          <a:p>
            <a:pPr algn="ctr"/>
            <a:endParaRPr lang="en-US" sz="2400" dirty="0"/>
          </a:p>
          <a:p>
            <a:pPr algn="ctr"/>
            <a:endParaRPr lang="en-US" sz="2400" dirty="0" smtClean="0"/>
          </a:p>
          <a:p>
            <a:pPr algn="ctr"/>
            <a:r>
              <a:rPr lang="en-US" sz="2400" dirty="0" smtClean="0"/>
              <a:t>HIV-infected women </a:t>
            </a:r>
          </a:p>
          <a:p>
            <a:pPr algn="ctr"/>
            <a:r>
              <a:rPr lang="en-US" dirty="0" smtClean="0"/>
              <a:t>have a </a:t>
            </a:r>
          </a:p>
          <a:p>
            <a:pPr algn="ctr"/>
            <a:r>
              <a:rPr lang="en-US" sz="2000" dirty="0" smtClean="0"/>
              <a:t>significantly higher risk </a:t>
            </a:r>
          </a:p>
          <a:p>
            <a:pPr algn="ctr"/>
            <a:r>
              <a:rPr lang="en-US" dirty="0" smtClean="0"/>
              <a:t>of acquiring </a:t>
            </a:r>
          </a:p>
          <a:p>
            <a:pPr algn="ctr"/>
            <a:r>
              <a:rPr lang="en-US" sz="2800" dirty="0" smtClean="0"/>
              <a:t>cervical cancer</a:t>
            </a:r>
            <a:endParaRPr lang="en-US" sz="2800" dirty="0"/>
          </a:p>
        </p:txBody>
      </p:sp>
      <p:sp>
        <p:nvSpPr>
          <p:cNvPr id="2" name="Title 1"/>
          <p:cNvSpPr>
            <a:spLocks noGrp="1"/>
          </p:cNvSpPr>
          <p:nvPr>
            <p:ph type="title"/>
          </p:nvPr>
        </p:nvSpPr>
        <p:spPr>
          <a:xfrm>
            <a:off x="381000" y="76200"/>
            <a:ext cx="8763000" cy="944562"/>
          </a:xfrm>
        </p:spPr>
        <p:txBody>
          <a:bodyPr>
            <a:normAutofit fontScale="90000"/>
          </a:bodyPr>
          <a:lstStyle/>
          <a:p>
            <a:r>
              <a:rPr lang="en-US" sz="4000" dirty="0" smtClean="0"/>
              <a:t>Pink Ribbon Red Ribbon </a:t>
            </a:r>
            <a:r>
              <a:rPr lang="en-US" sz="3600" dirty="0" smtClean="0"/>
              <a:t/>
            </a:r>
            <a:br>
              <a:rPr lang="en-US" sz="3600" dirty="0" smtClean="0"/>
            </a:br>
            <a:r>
              <a:rPr lang="en-US" sz="2200" dirty="0" smtClean="0">
                <a:latin typeface="Calibri"/>
                <a:cs typeface="Calibri"/>
              </a:rPr>
              <a:t>Public-Private Partnership to Combat HIV &amp; Cervical and Breast Cancers in Africa</a:t>
            </a:r>
            <a:endParaRPr lang="en-US" sz="2200" dirty="0">
              <a:latin typeface="Calibri"/>
              <a:cs typeface="Calibri"/>
            </a:endParaRPr>
          </a:p>
        </p:txBody>
      </p:sp>
      <p:sp>
        <p:nvSpPr>
          <p:cNvPr id="3" name="Content Placeholder 2"/>
          <p:cNvSpPr>
            <a:spLocks noGrp="1"/>
          </p:cNvSpPr>
          <p:nvPr>
            <p:ph idx="1"/>
          </p:nvPr>
        </p:nvSpPr>
        <p:spPr>
          <a:xfrm>
            <a:off x="3429000" y="1371600"/>
            <a:ext cx="5715000" cy="5334000"/>
          </a:xfrm>
        </p:spPr>
        <p:txBody>
          <a:bodyPr>
            <a:normAutofit/>
          </a:bodyPr>
          <a:lstStyle/>
          <a:p>
            <a:pPr>
              <a:lnSpc>
                <a:spcPct val="80000"/>
              </a:lnSpc>
            </a:pPr>
            <a:r>
              <a:rPr lang="en-US" sz="2000" dirty="0"/>
              <a:t>Cervical cancer – </a:t>
            </a:r>
            <a:r>
              <a:rPr lang="en-US" sz="2000" b="1" dirty="0"/>
              <a:t>one of most common cancers among women in developing world</a:t>
            </a:r>
            <a:r>
              <a:rPr lang="en-US" sz="2000" dirty="0"/>
              <a:t> </a:t>
            </a:r>
          </a:p>
          <a:p>
            <a:pPr lvl="1">
              <a:lnSpc>
                <a:spcPct val="80000"/>
              </a:lnSpc>
            </a:pPr>
            <a:r>
              <a:rPr lang="en-US" sz="1800" dirty="0"/>
              <a:t>275,000 deaths each year</a:t>
            </a:r>
          </a:p>
          <a:p>
            <a:pPr lvl="1">
              <a:lnSpc>
                <a:spcPct val="80000"/>
              </a:lnSpc>
            </a:pPr>
            <a:r>
              <a:rPr lang="en-US" sz="1800" dirty="0"/>
              <a:t>&gt;85% global burden in developing </a:t>
            </a:r>
            <a:r>
              <a:rPr lang="en-US" sz="1800" dirty="0" smtClean="0"/>
              <a:t>countries</a:t>
            </a:r>
            <a:endParaRPr lang="en-US" sz="2000" dirty="0" smtClean="0"/>
          </a:p>
          <a:p>
            <a:pPr lvl="1">
              <a:lnSpc>
                <a:spcPct val="90000"/>
              </a:lnSpc>
            </a:pPr>
            <a:endParaRPr lang="en-US" sz="1800" dirty="0" smtClean="0"/>
          </a:p>
          <a:p>
            <a:pPr>
              <a:lnSpc>
                <a:spcPct val="90000"/>
              </a:lnSpc>
            </a:pPr>
            <a:r>
              <a:rPr lang="en-US" sz="2000" b="1" dirty="0" smtClean="0"/>
              <a:t>$85 million </a:t>
            </a:r>
            <a:r>
              <a:rPr lang="en-US" sz="2000" dirty="0" smtClean="0"/>
              <a:t>over 5 years currently committed</a:t>
            </a:r>
          </a:p>
          <a:p>
            <a:pPr>
              <a:lnSpc>
                <a:spcPct val="90000"/>
              </a:lnSpc>
            </a:pPr>
            <a:r>
              <a:rPr lang="en-US" sz="2000" b="1" dirty="0"/>
              <a:t>Zambia and Botswana </a:t>
            </a:r>
            <a:r>
              <a:rPr lang="en-US" sz="2000" dirty="0" smtClean="0"/>
              <a:t>are initial PRRR countries</a:t>
            </a:r>
          </a:p>
          <a:p>
            <a:pPr lvl="1">
              <a:lnSpc>
                <a:spcPct val="90000"/>
              </a:lnSpc>
            </a:pPr>
            <a:r>
              <a:rPr lang="en-US" sz="1800" dirty="0" smtClean="0"/>
              <a:t>Major expansion of “screen and treat” programs</a:t>
            </a:r>
          </a:p>
          <a:p>
            <a:pPr lvl="1">
              <a:lnSpc>
                <a:spcPct val="90000"/>
              </a:lnSpc>
            </a:pPr>
            <a:r>
              <a:rPr lang="en-US" sz="1800" dirty="0" smtClean="0"/>
              <a:t>Pilot programs for HPV vaccination </a:t>
            </a:r>
          </a:p>
          <a:p>
            <a:pPr lvl="1">
              <a:lnSpc>
                <a:spcPct val="90000"/>
              </a:lnSpc>
            </a:pPr>
            <a:r>
              <a:rPr lang="en-US" sz="1800" dirty="0" smtClean="0"/>
              <a:t>Training for breast cancer awareness and CBE</a:t>
            </a:r>
          </a:p>
          <a:p>
            <a:pPr lvl="1">
              <a:lnSpc>
                <a:spcPct val="90000"/>
              </a:lnSpc>
            </a:pPr>
            <a:endParaRPr lang="en-US" sz="2400" dirty="0" smtClean="0"/>
          </a:p>
          <a:p>
            <a:pPr>
              <a:lnSpc>
                <a:spcPct val="90000"/>
              </a:lnSpc>
            </a:pPr>
            <a:r>
              <a:rPr lang="en-US" sz="2000" dirty="0"/>
              <a:t>Founding PRRR members include: </a:t>
            </a:r>
          </a:p>
          <a:p>
            <a:pPr lvl="1">
              <a:lnSpc>
                <a:spcPct val="90000"/>
              </a:lnSpc>
            </a:pPr>
            <a:r>
              <a:rPr lang="en-US" sz="1800" dirty="0"/>
              <a:t>PEPFAR</a:t>
            </a:r>
          </a:p>
          <a:p>
            <a:pPr lvl="1">
              <a:lnSpc>
                <a:spcPct val="90000"/>
              </a:lnSpc>
            </a:pPr>
            <a:r>
              <a:rPr lang="en-US" sz="1800" dirty="0"/>
              <a:t>The George W. Bush Institute</a:t>
            </a:r>
          </a:p>
          <a:p>
            <a:pPr lvl="1">
              <a:lnSpc>
                <a:spcPct val="90000"/>
              </a:lnSpc>
            </a:pPr>
            <a:r>
              <a:rPr lang="en-US" sz="1800" dirty="0"/>
              <a:t>Susan G. Komen for the Cure</a:t>
            </a:r>
          </a:p>
          <a:p>
            <a:pPr lvl="1">
              <a:lnSpc>
                <a:spcPct val="90000"/>
              </a:lnSpc>
            </a:pPr>
            <a:r>
              <a:rPr lang="en-US" sz="1800" dirty="0"/>
              <a:t>UNAIDS</a:t>
            </a:r>
          </a:p>
          <a:p>
            <a:pPr lvl="1">
              <a:lnSpc>
                <a:spcPct val="90000"/>
              </a:lnSpc>
            </a:pPr>
            <a:r>
              <a:rPr lang="en-US" sz="1800" dirty="0"/>
              <a:t>Multiple private sector </a:t>
            </a:r>
            <a:r>
              <a:rPr lang="en-US" sz="1800" dirty="0" smtClean="0"/>
              <a:t>partners</a:t>
            </a:r>
            <a:endParaRPr lang="en-US" sz="2400" dirty="0" smtClean="0"/>
          </a:p>
        </p:txBody>
      </p:sp>
      <p:pic>
        <p:nvPicPr>
          <p:cNvPr id="3074" name="Picture 0" descr="Description: PRRRLogo-full_colo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0" y="1447800"/>
            <a:ext cx="1752600" cy="1664970"/>
          </a:xfrm>
          <a:prstGeom prst="rect">
            <a:avLst/>
          </a:prstGeom>
          <a:noFill/>
          <a:ln w="9525">
            <a:noFill/>
            <a:miter lim="800000"/>
            <a:headEnd/>
            <a:tailEnd/>
          </a:ln>
        </p:spPr>
      </p:pic>
      <p:sp>
        <p:nvSpPr>
          <p:cNvPr id="6" name="Rectangle 5"/>
          <p:cNvSpPr/>
          <p:nvPr/>
        </p:nvSpPr>
        <p:spPr>
          <a:xfrm>
            <a:off x="304800" y="1143000"/>
            <a:ext cx="8839200" cy="152400"/>
          </a:xfrm>
          <a:prstGeom prst="rect">
            <a:avLst/>
          </a:prstGeom>
          <a:solidFill>
            <a:srgbClr val="CC669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9728167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772400" cy="609600"/>
          </a:xfrm>
        </p:spPr>
        <p:txBody>
          <a:bodyPr>
            <a:noAutofit/>
          </a:bodyPr>
          <a:lstStyle/>
          <a:p>
            <a:r>
              <a:rPr lang="en-US" dirty="0" smtClean="0"/>
              <a:t>PEPFAR Gender Strategy</a:t>
            </a:r>
            <a:endParaRPr lang="en-US" dirty="0"/>
          </a:p>
        </p:txBody>
      </p:sp>
      <p:sp>
        <p:nvSpPr>
          <p:cNvPr id="3" name="Content Placeholder 2"/>
          <p:cNvSpPr>
            <a:spLocks noGrp="1"/>
          </p:cNvSpPr>
          <p:nvPr>
            <p:ph idx="1"/>
          </p:nvPr>
        </p:nvSpPr>
        <p:spPr>
          <a:xfrm>
            <a:off x="152400" y="1768764"/>
            <a:ext cx="5029200" cy="5105400"/>
          </a:xfrm>
        </p:spPr>
        <p:txBody>
          <a:bodyPr>
            <a:normAutofit/>
          </a:bodyPr>
          <a:lstStyle/>
          <a:p>
            <a:pPr lvl="1"/>
            <a:r>
              <a:rPr lang="en-US" sz="2000" dirty="0" smtClean="0"/>
              <a:t>Increasing </a:t>
            </a:r>
            <a:r>
              <a:rPr lang="en-US" sz="2000" b="1" dirty="0" smtClean="0"/>
              <a:t>gender equity </a:t>
            </a:r>
            <a:r>
              <a:rPr lang="en-US" sz="2000" dirty="0" smtClean="0"/>
              <a:t>in HIV/AIDS programs and services, including reproductive health services</a:t>
            </a:r>
          </a:p>
          <a:p>
            <a:pPr lvl="1"/>
            <a:r>
              <a:rPr lang="en-US" sz="2000" dirty="0" smtClean="0"/>
              <a:t>Preventing </a:t>
            </a:r>
            <a:r>
              <a:rPr lang="en-US" sz="2000" dirty="0"/>
              <a:t>and responding to </a:t>
            </a:r>
            <a:r>
              <a:rPr lang="en-US" sz="2000" b="1" dirty="0"/>
              <a:t>gender-based violence</a:t>
            </a:r>
          </a:p>
          <a:p>
            <a:pPr lvl="1"/>
            <a:r>
              <a:rPr lang="en-US" sz="2000" b="1" dirty="0"/>
              <a:t>Engaging men and boys </a:t>
            </a:r>
            <a:r>
              <a:rPr lang="en-US" sz="2000" dirty="0"/>
              <a:t>to address norms and behaviors around masculinity and sexuality</a:t>
            </a:r>
          </a:p>
          <a:p>
            <a:pPr lvl="1"/>
            <a:r>
              <a:rPr lang="en-US" sz="2000" dirty="0"/>
              <a:t>Increasing gender-related policies and laws that increase </a:t>
            </a:r>
            <a:r>
              <a:rPr lang="en-US" sz="2000" b="1" dirty="0"/>
              <a:t>legal protection</a:t>
            </a:r>
          </a:p>
          <a:p>
            <a:pPr lvl="1"/>
            <a:r>
              <a:rPr lang="en-US" sz="2000" dirty="0"/>
              <a:t>Increasing gender equitable access to </a:t>
            </a:r>
            <a:r>
              <a:rPr lang="en-US" sz="2000" b="1" dirty="0"/>
              <a:t>income and productive resources, including </a:t>
            </a:r>
            <a:r>
              <a:rPr lang="en-US" sz="2000" b="1" dirty="0" smtClean="0"/>
              <a:t>education</a:t>
            </a:r>
          </a:p>
          <a:p>
            <a:endParaRPr lang="en-US" sz="2400" dirty="0"/>
          </a:p>
        </p:txBody>
      </p:sp>
      <p:sp>
        <p:nvSpPr>
          <p:cNvPr id="7" name="Rectangle 6"/>
          <p:cNvSpPr/>
          <p:nvPr/>
        </p:nvSpPr>
        <p:spPr>
          <a:xfrm>
            <a:off x="5257800" y="1143000"/>
            <a:ext cx="3962400" cy="5715000"/>
          </a:xfrm>
          <a:prstGeom prst="rect">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1"/>
            <a:r>
              <a:rPr lang="en-US" sz="2400" dirty="0" smtClean="0"/>
              <a:t>in </a:t>
            </a:r>
            <a:r>
              <a:rPr lang="en-US" sz="2400" dirty="0"/>
              <a:t>the past four years, PEPFAR reached over </a:t>
            </a:r>
            <a:r>
              <a:rPr lang="en-US" sz="3600" b="1" dirty="0"/>
              <a:t>114,000 </a:t>
            </a:r>
            <a:r>
              <a:rPr lang="en-US" sz="3600" b="1" dirty="0" smtClean="0"/>
              <a:t>survivors of sexual violence  </a:t>
            </a:r>
            <a:r>
              <a:rPr lang="en-US" sz="2400" dirty="0"/>
              <a:t>with </a:t>
            </a:r>
            <a:r>
              <a:rPr lang="en-US" sz="2400" b="1" dirty="0"/>
              <a:t>post-exposure prophylaxis</a:t>
            </a:r>
            <a:r>
              <a:rPr lang="en-US" sz="2400" dirty="0"/>
              <a:t> </a:t>
            </a:r>
            <a:r>
              <a:rPr lang="en-US" sz="2400" b="1" dirty="0"/>
              <a:t>to prevent </a:t>
            </a:r>
            <a:r>
              <a:rPr lang="en-US" sz="2400" b="1" dirty="0" smtClean="0"/>
              <a:t>HIV</a:t>
            </a:r>
            <a:endParaRPr lang="en-US" sz="2400" dirty="0"/>
          </a:p>
        </p:txBody>
      </p:sp>
      <p:cxnSp>
        <p:nvCxnSpPr>
          <p:cNvPr id="5" name="Straight Arrow Connector 4"/>
          <p:cNvCxnSpPr/>
          <p:nvPr/>
        </p:nvCxnSpPr>
        <p:spPr>
          <a:xfrm>
            <a:off x="2971800" y="3276600"/>
            <a:ext cx="2133600" cy="0"/>
          </a:xfrm>
          <a:prstGeom prst="straightConnector1">
            <a:avLst/>
          </a:prstGeom>
          <a:ln w="635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3756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0" y="5105400"/>
            <a:ext cx="5867400" cy="600075"/>
          </a:xfrm>
          <a:solidFill>
            <a:srgbClr val="FFFFFF">
              <a:alpha val="49000"/>
            </a:srgbClr>
          </a:solidFill>
        </p:spPr>
        <p:txBody>
          <a:bodyPr>
            <a:normAutofit fontScale="90000"/>
          </a:bodyPr>
          <a:lstStyle/>
          <a:p>
            <a:r>
              <a:rPr lang="en-US" dirty="0" smtClean="0"/>
              <a:t>History of the Epidemic &amp; Response</a:t>
            </a:r>
            <a:endParaRPr lang="en-US" dirty="0"/>
          </a:p>
        </p:txBody>
      </p:sp>
      <p:sp>
        <p:nvSpPr>
          <p:cNvPr id="6" name="Text Placeholder 5"/>
          <p:cNvSpPr>
            <a:spLocks noGrp="1"/>
          </p:cNvSpPr>
          <p:nvPr>
            <p:ph type="body" sz="quarter" idx="11"/>
          </p:nvPr>
        </p:nvSpPr>
        <p:spPr>
          <a:xfrm>
            <a:off x="3048000" y="5715000"/>
            <a:ext cx="5867400" cy="457200"/>
          </a:xfrm>
          <a:solidFill>
            <a:srgbClr val="FFFFFF">
              <a:alpha val="49000"/>
            </a:srgbClr>
          </a:solidFill>
        </p:spPr>
        <p:txBody>
          <a:bodyPr/>
          <a:lstStyle/>
          <a:p>
            <a:r>
              <a:rPr lang="en-US" dirty="0" smtClean="0"/>
              <a:t>Celebrating success and a call to action</a:t>
            </a:r>
            <a:endParaRPr lang="en-US" dirty="0"/>
          </a:p>
        </p:txBody>
      </p:sp>
      <p:sp>
        <p:nvSpPr>
          <p:cNvPr id="5" name="Text Placeholder 4"/>
          <p:cNvSpPr>
            <a:spLocks noGrp="1"/>
          </p:cNvSpPr>
          <p:nvPr>
            <p:ph type="body" idx="1"/>
          </p:nvPr>
        </p:nvSpPr>
        <p:spPr/>
        <p:txBody>
          <a:bodyPr/>
          <a:lstStyle/>
          <a:p>
            <a:r>
              <a:rPr lang="en-US" dirty="0"/>
              <a:t>1</a:t>
            </a:r>
          </a:p>
        </p:txBody>
      </p:sp>
    </p:spTree>
    <p:extLst>
      <p:ext uri="{BB962C8B-B14F-4D97-AF65-F5344CB8AC3E}">
        <p14:creationId xmlns:p14="http://schemas.microsoft.com/office/powerpoint/2010/main" val="16437132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458200" cy="1143000"/>
          </a:xfrm>
        </p:spPr>
        <p:txBody>
          <a:bodyPr>
            <a:normAutofit/>
          </a:bodyPr>
          <a:lstStyle/>
          <a:p>
            <a:r>
              <a:rPr lang="en-GB" sz="2800" dirty="0" smtClean="0"/>
              <a:t>Impacts of social protection on girls’ past-year incidence of transactional sex</a:t>
            </a:r>
            <a:endParaRPr lang="en-GB"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15425451"/>
              </p:ext>
            </p:extLst>
          </p:nvPr>
        </p:nvGraphicFramePr>
        <p:xfrm>
          <a:off x="280404" y="2261708"/>
          <a:ext cx="8436429"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2252129" y="2756202"/>
            <a:ext cx="970845" cy="307777"/>
          </a:xfrm>
          <a:prstGeom prst="rect">
            <a:avLst/>
          </a:prstGeom>
          <a:noFill/>
        </p:spPr>
        <p:txBody>
          <a:bodyPr wrap="square" rtlCol="0">
            <a:spAutoFit/>
          </a:bodyPr>
          <a:lstStyle/>
          <a:p>
            <a:endParaRPr lang="en-GB" sz="1400" dirty="0"/>
          </a:p>
        </p:txBody>
      </p:sp>
      <p:sp>
        <p:nvSpPr>
          <p:cNvPr id="12" name="Title 1"/>
          <p:cNvSpPr txBox="1">
            <a:spLocks/>
          </p:cNvSpPr>
          <p:nvPr/>
        </p:nvSpPr>
        <p:spPr>
          <a:xfrm>
            <a:off x="381000" y="228600"/>
            <a:ext cx="8458200" cy="609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600" kern="1200">
                <a:solidFill>
                  <a:schemeClr val="tx1"/>
                </a:solidFill>
                <a:latin typeface="Cambria" panose="02040503050406030204" pitchFamily="18" charset="0"/>
                <a:ea typeface="+mj-ea"/>
                <a:cs typeface="+mj-cs"/>
              </a:defRPr>
            </a:lvl1pPr>
          </a:lstStyle>
          <a:p>
            <a:r>
              <a:rPr lang="en-US" dirty="0" smtClean="0"/>
              <a:t>Mitigation as Prevention: OVC Programs</a:t>
            </a:r>
            <a:endParaRPr lang="en-US" dirty="0"/>
          </a:p>
        </p:txBody>
      </p:sp>
    </p:spTree>
    <p:extLst>
      <p:ext uri="{BB962C8B-B14F-4D97-AF65-F5344CB8AC3E}">
        <p14:creationId xmlns:p14="http://schemas.microsoft.com/office/powerpoint/2010/main" val="4421723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24000" y="11130"/>
            <a:ext cx="6586295" cy="1066800"/>
          </a:xfrm>
        </p:spPr>
        <p:txBody>
          <a:bodyPr>
            <a:noAutofit/>
          </a:bodyPr>
          <a:lstStyle/>
          <a:p>
            <a:r>
              <a:rPr lang="en-US" dirty="0" smtClean="0">
                <a:solidFill>
                  <a:srgbClr val="000000"/>
                </a:solidFill>
                <a:latin typeface="Cambria"/>
                <a:cs typeface="Cambria"/>
              </a:rPr>
              <a:t>Together for Girls  </a:t>
            </a:r>
            <a:r>
              <a:rPr lang="en-US" sz="2800" i="1" dirty="0" smtClean="0">
                <a:latin typeface="Georgia"/>
                <a:cs typeface="Georgia"/>
              </a:rPr>
              <a:t/>
            </a:r>
            <a:br>
              <a:rPr lang="en-US" sz="2800" i="1" dirty="0" smtClean="0">
                <a:latin typeface="Georgia"/>
                <a:cs typeface="Georgia"/>
              </a:rPr>
            </a:br>
            <a:r>
              <a:rPr lang="en-US" sz="2000" dirty="0" smtClean="0">
                <a:solidFill>
                  <a:schemeClr val="bg2">
                    <a:lumMod val="25000"/>
                  </a:schemeClr>
                </a:solidFill>
                <a:latin typeface="Calibri"/>
                <a:cs typeface="Calibri"/>
              </a:rPr>
              <a:t>A Unique Public-Private </a:t>
            </a:r>
            <a:r>
              <a:rPr lang="en-US" sz="2000" dirty="0">
                <a:solidFill>
                  <a:schemeClr val="bg2">
                    <a:lumMod val="25000"/>
                  </a:schemeClr>
                </a:solidFill>
                <a:latin typeface="Calibri"/>
                <a:cs typeface="Calibri"/>
              </a:rPr>
              <a:t>P</a:t>
            </a:r>
            <a:r>
              <a:rPr lang="en-US" sz="2000" dirty="0" smtClean="0">
                <a:solidFill>
                  <a:schemeClr val="bg2">
                    <a:lumMod val="25000"/>
                  </a:schemeClr>
                </a:solidFill>
                <a:latin typeface="Calibri"/>
                <a:cs typeface="Calibri"/>
              </a:rPr>
              <a:t>artnership</a:t>
            </a:r>
          </a:p>
        </p:txBody>
      </p:sp>
      <p:pic>
        <p:nvPicPr>
          <p:cNvPr id="43"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00" y="2907"/>
            <a:ext cx="1219200" cy="1216379"/>
          </a:xfrm>
          <a:prstGeom prst="rect">
            <a:avLst/>
          </a:prstGeom>
          <a:noFill/>
          <a:ln w="9525">
            <a:noFill/>
            <a:miter lim="800000"/>
            <a:headEnd/>
            <a:tailEnd/>
          </a:ln>
        </p:spPr>
      </p:pic>
      <p:pic>
        <p:nvPicPr>
          <p:cNvPr id="2" name="Picture 1" descr="Screen Shot 2014-09-01 at 11.06.33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1000" y="1219200"/>
            <a:ext cx="7543800" cy="2453618"/>
          </a:xfrm>
          <a:prstGeom prst="rect">
            <a:avLst/>
          </a:prstGeom>
        </p:spPr>
      </p:pic>
      <p:pic>
        <p:nvPicPr>
          <p:cNvPr id="3" name="Picture 2" descr="Screen Shot 2014-09-01 at 11.06.46 P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76400" y="3723032"/>
            <a:ext cx="5511800" cy="3122810"/>
          </a:xfrm>
          <a:prstGeom prst="rect">
            <a:avLst/>
          </a:prstGeom>
        </p:spPr>
      </p:pic>
      <p:sp>
        <p:nvSpPr>
          <p:cNvPr id="5" name="Rectangle 4"/>
          <p:cNvSpPr/>
          <p:nvPr/>
        </p:nvSpPr>
        <p:spPr>
          <a:xfrm>
            <a:off x="304800" y="1143000"/>
            <a:ext cx="8839200" cy="15240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5764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4314"/>
          </a:xfrm>
        </p:spPr>
        <p:txBody>
          <a:bodyPr>
            <a:normAutofit/>
          </a:bodyPr>
          <a:lstStyle/>
          <a:p>
            <a:r>
              <a:rPr lang="en-US" dirty="0" smtClean="0"/>
              <a:t>Our work is not done. This week alone…</a:t>
            </a:r>
            <a:endParaRPr lang="en-US" dirty="0"/>
          </a:p>
        </p:txBody>
      </p:sp>
      <p:sp>
        <p:nvSpPr>
          <p:cNvPr id="4" name="TextBox 3"/>
          <p:cNvSpPr txBox="1"/>
          <p:nvPr/>
        </p:nvSpPr>
        <p:spPr>
          <a:xfrm>
            <a:off x="274428" y="4245724"/>
            <a:ext cx="5130800" cy="954107"/>
          </a:xfrm>
          <a:prstGeom prst="rect">
            <a:avLst/>
          </a:prstGeom>
          <a:solidFill>
            <a:schemeClr val="accent4"/>
          </a:solidFill>
        </p:spPr>
        <p:txBody>
          <a:bodyPr wrap="square" rtlCol="0">
            <a:spAutoFit/>
          </a:bodyPr>
          <a:lstStyle/>
          <a:p>
            <a:r>
              <a:rPr lang="en-US" sz="2800" dirty="0" smtClean="0"/>
              <a:t>Over 4,600 babies were infected with HIV</a:t>
            </a:r>
            <a:endParaRPr lang="en-US" sz="2800" dirty="0"/>
          </a:p>
        </p:txBody>
      </p:sp>
      <p:pic>
        <p:nvPicPr>
          <p:cNvPr id="9" name="Picture 8" descr="Babies.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4428" y="1288992"/>
            <a:ext cx="5130800" cy="2956732"/>
          </a:xfrm>
          <a:prstGeom prst="rect">
            <a:avLst/>
          </a:prstGeom>
        </p:spPr>
      </p:pic>
      <p:pic>
        <p:nvPicPr>
          <p:cNvPr id="10" name="Content Placeholder 8" descr="rnps-reuters-world-images-of-the-year-2010-7.jpg"/>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5496678" y="3484194"/>
            <a:ext cx="3647322" cy="3041382"/>
          </a:xfrm>
        </p:spPr>
      </p:pic>
      <p:sp>
        <p:nvSpPr>
          <p:cNvPr id="11" name="TextBox 10"/>
          <p:cNvSpPr txBox="1"/>
          <p:nvPr/>
        </p:nvSpPr>
        <p:spPr>
          <a:xfrm>
            <a:off x="274428" y="5251501"/>
            <a:ext cx="5130800" cy="1384995"/>
          </a:xfrm>
          <a:prstGeom prst="rect">
            <a:avLst/>
          </a:prstGeom>
          <a:solidFill>
            <a:srgbClr val="FF6600"/>
          </a:solidFill>
        </p:spPr>
        <p:txBody>
          <a:bodyPr wrap="square" rtlCol="0">
            <a:spAutoFit/>
          </a:bodyPr>
          <a:lstStyle/>
          <a:p>
            <a:r>
              <a:rPr lang="en-US" sz="2800" dirty="0" smtClean="0"/>
              <a:t>Over 36,500 adults were infected of which </a:t>
            </a:r>
            <a:r>
              <a:rPr lang="en-US" sz="2800" b="1" dirty="0" smtClean="0"/>
              <a:t>more than 7000 were young women</a:t>
            </a:r>
            <a:endParaRPr lang="en-US" sz="2800" b="1" dirty="0"/>
          </a:p>
        </p:txBody>
      </p:sp>
      <p:sp>
        <p:nvSpPr>
          <p:cNvPr id="12" name="TextBox 11"/>
          <p:cNvSpPr txBox="1"/>
          <p:nvPr/>
        </p:nvSpPr>
        <p:spPr>
          <a:xfrm>
            <a:off x="5496678" y="2413135"/>
            <a:ext cx="3647322" cy="954107"/>
          </a:xfrm>
          <a:prstGeom prst="rect">
            <a:avLst/>
          </a:prstGeom>
          <a:solidFill>
            <a:srgbClr val="9ED3D7"/>
          </a:solidFill>
        </p:spPr>
        <p:txBody>
          <a:bodyPr wrap="square" rtlCol="0">
            <a:spAutoFit/>
          </a:bodyPr>
          <a:lstStyle/>
          <a:p>
            <a:r>
              <a:rPr lang="en-US" sz="2800" dirty="0" smtClean="0"/>
              <a:t>Over 25,000 adults died this week from HIV</a:t>
            </a:r>
            <a:endParaRPr lang="en-US" sz="2800" dirty="0"/>
          </a:p>
        </p:txBody>
      </p:sp>
      <p:sp>
        <p:nvSpPr>
          <p:cNvPr id="16" name="TextBox 15"/>
          <p:cNvSpPr txBox="1"/>
          <p:nvPr/>
        </p:nvSpPr>
        <p:spPr>
          <a:xfrm>
            <a:off x="5496678" y="1288992"/>
            <a:ext cx="3647322" cy="954107"/>
          </a:xfrm>
          <a:prstGeom prst="rect">
            <a:avLst/>
          </a:prstGeom>
          <a:solidFill>
            <a:schemeClr val="accent1">
              <a:lumMod val="90000"/>
            </a:schemeClr>
          </a:solidFill>
        </p:spPr>
        <p:txBody>
          <a:bodyPr wrap="square" rtlCol="0">
            <a:spAutoFit/>
          </a:bodyPr>
          <a:lstStyle/>
          <a:p>
            <a:r>
              <a:rPr lang="en-US" sz="2800" dirty="0" smtClean="0"/>
              <a:t>Over 3600 children died this week from HIV</a:t>
            </a:r>
            <a:endParaRPr lang="en-US" sz="2800" dirty="0"/>
          </a:p>
        </p:txBody>
      </p:sp>
    </p:spTree>
    <p:extLst>
      <p:ext uri="{BB962C8B-B14F-4D97-AF65-F5344CB8AC3E}">
        <p14:creationId xmlns:p14="http://schemas.microsoft.com/office/powerpoint/2010/main" val="421619250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0991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143000"/>
            <a:ext cx="2286000" cy="2126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dirty="0" smtClean="0"/>
          </a:p>
          <a:p>
            <a:pPr algn="ctr"/>
            <a:r>
              <a:rPr lang="en-US" dirty="0" smtClean="0"/>
              <a:t>1991 – 2001: </a:t>
            </a:r>
          </a:p>
          <a:p>
            <a:pPr algn="ctr"/>
            <a:r>
              <a:rPr lang="en-US" sz="3600" dirty="0" smtClean="0"/>
              <a:t>Peak </a:t>
            </a:r>
          </a:p>
          <a:p>
            <a:pPr algn="ctr"/>
            <a:r>
              <a:rPr lang="en-US" dirty="0" smtClean="0"/>
              <a:t>of the </a:t>
            </a:r>
          </a:p>
          <a:p>
            <a:pPr algn="ctr"/>
            <a:r>
              <a:rPr lang="en-US" sz="3200" dirty="0" smtClean="0"/>
              <a:t>Pandemic</a:t>
            </a:r>
            <a:endParaRPr lang="en-US" sz="3200" dirty="0"/>
          </a:p>
        </p:txBody>
      </p:sp>
      <p:sp>
        <p:nvSpPr>
          <p:cNvPr id="2" name="Title 1"/>
          <p:cNvSpPr>
            <a:spLocks noGrp="1"/>
          </p:cNvSpPr>
          <p:nvPr>
            <p:ph type="title"/>
          </p:nvPr>
        </p:nvSpPr>
        <p:spPr/>
        <p:txBody>
          <a:bodyPr>
            <a:normAutofit/>
          </a:bodyPr>
          <a:lstStyle/>
          <a:p>
            <a:r>
              <a:rPr lang="en-US" sz="3200" dirty="0" smtClean="0"/>
              <a:t>Where we were before PEPFAR…</a:t>
            </a:r>
            <a:endParaRPr lang="en-US" sz="3200" dirty="0"/>
          </a:p>
        </p:txBody>
      </p:sp>
      <p:sp>
        <p:nvSpPr>
          <p:cNvPr id="3" name="Content Placeholder 2"/>
          <p:cNvSpPr>
            <a:spLocks noGrp="1"/>
          </p:cNvSpPr>
          <p:nvPr>
            <p:ph idx="1"/>
          </p:nvPr>
        </p:nvSpPr>
        <p:spPr>
          <a:xfrm>
            <a:off x="2895600" y="1524001"/>
            <a:ext cx="6248400" cy="3886200"/>
          </a:xfrm>
        </p:spPr>
        <p:txBody>
          <a:bodyPr>
            <a:normAutofit/>
          </a:bodyPr>
          <a:lstStyle/>
          <a:p>
            <a:pPr>
              <a:spcBef>
                <a:spcPts val="1200"/>
              </a:spcBef>
              <a:spcAft>
                <a:spcPts val="1200"/>
              </a:spcAft>
            </a:pPr>
            <a:r>
              <a:rPr lang="en-US" sz="2200" b="1" dirty="0" smtClean="0"/>
              <a:t>2001</a:t>
            </a:r>
            <a:r>
              <a:rPr lang="en-US" sz="2200" dirty="0"/>
              <a:t>: </a:t>
            </a:r>
            <a:r>
              <a:rPr lang="en-US" sz="2200" dirty="0" smtClean="0"/>
              <a:t>Nearly 10,000 </a:t>
            </a:r>
            <a:r>
              <a:rPr lang="en-US" sz="2200" dirty="0"/>
              <a:t>new HIV infections </a:t>
            </a:r>
            <a:r>
              <a:rPr lang="en-US" sz="2200" dirty="0" smtClean="0"/>
              <a:t>daily</a:t>
            </a:r>
            <a:r>
              <a:rPr lang="en-US" sz="2200" dirty="0"/>
              <a:t> </a:t>
            </a:r>
            <a:endParaRPr lang="en-US" sz="2200" dirty="0" smtClean="0"/>
          </a:p>
          <a:p>
            <a:pPr>
              <a:spcBef>
                <a:spcPts val="1200"/>
              </a:spcBef>
              <a:spcAft>
                <a:spcPts val="1200"/>
              </a:spcAft>
            </a:pPr>
            <a:r>
              <a:rPr lang="en-US" sz="2200" b="1" dirty="0" smtClean="0"/>
              <a:t>2002</a:t>
            </a:r>
            <a:r>
              <a:rPr lang="en-US" sz="2200" dirty="0" smtClean="0"/>
              <a:t>: 50,000 </a:t>
            </a:r>
            <a:r>
              <a:rPr lang="en-US" sz="2200" dirty="0"/>
              <a:t>on treatment in sub-Saharan Africa</a:t>
            </a:r>
          </a:p>
          <a:p>
            <a:pPr>
              <a:spcBef>
                <a:spcPts val="1200"/>
              </a:spcBef>
              <a:spcAft>
                <a:spcPts val="1200"/>
              </a:spcAft>
            </a:pPr>
            <a:r>
              <a:rPr lang="en-US" sz="2200" dirty="0" smtClean="0"/>
              <a:t>Health systems overwhelmed </a:t>
            </a:r>
            <a:r>
              <a:rPr lang="en-US" sz="2200" dirty="0"/>
              <a:t>by </a:t>
            </a:r>
            <a:r>
              <a:rPr lang="en-US" sz="2200" dirty="0" smtClean="0"/>
              <a:t>the epidemic </a:t>
            </a:r>
          </a:p>
          <a:p>
            <a:pPr>
              <a:spcBef>
                <a:spcPts val="1200"/>
              </a:spcBef>
              <a:spcAft>
                <a:spcPts val="1200"/>
              </a:spcAft>
            </a:pPr>
            <a:r>
              <a:rPr lang="en-US" sz="2200" dirty="0" smtClean="0"/>
              <a:t>Life expectancy declines of over 20 years in some countries</a:t>
            </a:r>
          </a:p>
          <a:p>
            <a:pPr>
              <a:spcBef>
                <a:spcPts val="1200"/>
              </a:spcBef>
              <a:spcAft>
                <a:spcPts val="1200"/>
              </a:spcAft>
            </a:pPr>
            <a:r>
              <a:rPr lang="en-US" sz="2200" dirty="0" smtClean="0"/>
              <a:t>Loss </a:t>
            </a:r>
            <a:r>
              <a:rPr lang="en-US" sz="2200" dirty="0"/>
              <a:t>of working age population – reversing decades of development </a:t>
            </a:r>
            <a:r>
              <a:rPr lang="en-US" sz="2200" dirty="0" smtClean="0"/>
              <a:t>progress</a:t>
            </a:r>
            <a:endParaRPr lang="en-US" dirty="0" smtClean="0"/>
          </a:p>
          <a:p>
            <a:endParaRPr lang="en-US" dirty="0"/>
          </a:p>
        </p:txBody>
      </p:sp>
      <p:pic>
        <p:nvPicPr>
          <p:cNvPr id="1026" name="Picture 2"/>
          <p:cNvPicPr>
            <a:picLocks noChangeAspect="1" noChangeArrowheads="1"/>
          </p:cNvPicPr>
          <p:nvPr/>
        </p:nvPicPr>
        <p:blipFill rotWithShape="1">
          <a:blip r:embed="rId2" cstate="email">
            <a:duotone>
              <a:prstClr val="black"/>
              <a:srgbClr val="D9C3A5">
                <a:tint val="50000"/>
                <a:satMod val="180000"/>
              </a:srgbClr>
            </a:duotone>
            <a:extLst>
              <a:ext uri="{28A0092B-C50C-407E-A947-70E740481C1C}">
                <a14:useLocalDpi xmlns:a14="http://schemas.microsoft.com/office/drawing/2010/main"/>
              </a:ext>
            </a:extLst>
          </a:blip>
          <a:srcRect/>
          <a:stretch/>
        </p:blipFill>
        <p:spPr bwMode="auto">
          <a:xfrm>
            <a:off x="304800" y="3269673"/>
            <a:ext cx="2286000" cy="3588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8867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14656" cy="1143000"/>
          </a:xfrm>
        </p:spPr>
        <p:txBody>
          <a:bodyPr>
            <a:normAutofit/>
          </a:bodyPr>
          <a:lstStyle/>
          <a:p>
            <a:pPr algn="l"/>
            <a:r>
              <a:rPr lang="en-US" dirty="0" smtClean="0">
                <a:latin typeface="Cambria" pitchFamily="18" charset="0"/>
              </a:rPr>
              <a:t>Unwavering Leadership from Congress</a:t>
            </a:r>
            <a:br>
              <a:rPr lang="en-US" dirty="0" smtClean="0">
                <a:latin typeface="Cambria" pitchFamily="18" charset="0"/>
              </a:rPr>
            </a:br>
            <a:r>
              <a:rPr lang="en-US" sz="2200" dirty="0" smtClean="0">
                <a:solidFill>
                  <a:srgbClr val="000000"/>
                </a:solidFill>
                <a:latin typeface="Calibri"/>
              </a:rPr>
              <a:t>Demonstrated Commitment to Ending the AIDS Pandemic</a:t>
            </a:r>
            <a:endParaRPr lang="en-US" dirty="0">
              <a:solidFill>
                <a:srgbClr val="000000"/>
              </a:solidFill>
              <a:latin typeface="Calibri"/>
              <a:cs typeface="Calibri"/>
            </a:endParaRPr>
          </a:p>
        </p:txBody>
      </p:sp>
      <p:graphicFrame>
        <p:nvGraphicFramePr>
          <p:cNvPr id="9" name="Content Placeholder 7"/>
          <p:cNvGraphicFramePr>
            <a:graphicFrameLocks noGrp="1"/>
          </p:cNvGraphicFramePr>
          <p:nvPr>
            <p:ph idx="4294967295"/>
            <p:extLst>
              <p:ext uri="{D42A27DB-BD31-4B8C-83A1-F6EECF244321}">
                <p14:modId xmlns:p14="http://schemas.microsoft.com/office/powerpoint/2010/main" val="582298203"/>
              </p:ext>
            </p:extLst>
          </p:nvPr>
        </p:nvGraphicFramePr>
        <p:xfrm>
          <a:off x="1361440" y="3980494"/>
          <a:ext cx="6553200" cy="25219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381760" y="3262597"/>
            <a:ext cx="6477000" cy="461665"/>
          </a:xfrm>
          <a:prstGeom prst="rect">
            <a:avLst/>
          </a:prstGeom>
          <a:solidFill>
            <a:schemeClr val="accent2"/>
          </a:solidFill>
        </p:spPr>
        <p:txBody>
          <a:bodyPr wrap="square" rtlCol="0">
            <a:spAutoFit/>
          </a:bodyPr>
          <a:lstStyle/>
          <a:p>
            <a:pPr algn="ctr"/>
            <a:r>
              <a:rPr lang="en-US" sz="2400" b="1" dirty="0" smtClean="0">
                <a:solidFill>
                  <a:schemeClr val="bg1"/>
                </a:solidFill>
              </a:rPr>
              <a:t>Delivering an AIDS-Free Generation</a:t>
            </a:r>
            <a:endParaRPr lang="en-US" sz="2400" b="1" dirty="0">
              <a:solidFill>
                <a:schemeClr val="bg1"/>
              </a:solidFill>
            </a:endParaRPr>
          </a:p>
        </p:txBody>
      </p:sp>
      <p:sp>
        <p:nvSpPr>
          <p:cNvPr id="14" name="Right Arrow 13"/>
          <p:cNvSpPr/>
          <p:nvPr/>
        </p:nvSpPr>
        <p:spPr>
          <a:xfrm rot="7741552">
            <a:off x="6138261" y="2441129"/>
            <a:ext cx="1394063" cy="381000"/>
          </a:xfrm>
          <a:prstGeom prst="rightArrow">
            <a:avLst/>
          </a:prstGeom>
          <a:solidFill>
            <a:schemeClr val="accent2"/>
          </a:solidFill>
          <a:ln>
            <a:solidFill>
              <a:schemeClr val="accent2"/>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graphicFrame>
        <p:nvGraphicFramePr>
          <p:cNvPr id="16" name="Diagram 15"/>
          <p:cNvGraphicFramePr/>
          <p:nvPr>
            <p:extLst>
              <p:ext uri="{D42A27DB-BD31-4B8C-83A1-F6EECF244321}">
                <p14:modId xmlns:p14="http://schemas.microsoft.com/office/powerpoint/2010/main" val="723706695"/>
              </p:ext>
            </p:extLst>
          </p:nvPr>
        </p:nvGraphicFramePr>
        <p:xfrm>
          <a:off x="647700" y="1219201"/>
          <a:ext cx="7924800" cy="1600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048862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844"/>
            <a:ext cx="8839200" cy="846348"/>
          </a:xfrm>
        </p:spPr>
        <p:txBody>
          <a:bodyPr>
            <a:noAutofit/>
          </a:bodyPr>
          <a:lstStyle/>
          <a:p>
            <a:pPr algn="l"/>
            <a:r>
              <a:rPr lang="en-US" sz="3200" dirty="0" smtClean="0">
                <a:latin typeface="Cambria" pitchFamily="18" charset="0"/>
              </a:rPr>
              <a:t>PEPFAR </a:t>
            </a:r>
            <a:r>
              <a:rPr lang="en-US" sz="3200" dirty="0" smtClean="0"/>
              <a:t>Has Saved Millions of Lives </a:t>
            </a:r>
            <a:br>
              <a:rPr lang="en-US" sz="3200" dirty="0" smtClean="0"/>
            </a:br>
            <a:r>
              <a:rPr lang="en-US" sz="2000" dirty="0" smtClean="0">
                <a:latin typeface="Calibri"/>
                <a:cs typeface="Calibri"/>
              </a:rPr>
              <a:t>New Infections Halved since Peak of Epidemic</a:t>
            </a:r>
            <a:endParaRPr lang="en-US" sz="2400" dirty="0">
              <a:latin typeface="Calibri"/>
              <a:cs typeface="Calibri"/>
            </a:endParaRPr>
          </a:p>
        </p:txBody>
      </p:sp>
      <p:sp>
        <p:nvSpPr>
          <p:cNvPr id="3" name="TextBox 2"/>
          <p:cNvSpPr txBox="1"/>
          <p:nvPr/>
        </p:nvSpPr>
        <p:spPr>
          <a:xfrm>
            <a:off x="2590800" y="1143000"/>
            <a:ext cx="3955308" cy="646331"/>
          </a:xfrm>
          <a:prstGeom prst="rect">
            <a:avLst/>
          </a:prstGeom>
          <a:noFill/>
        </p:spPr>
        <p:txBody>
          <a:bodyPr wrap="square" rtlCol="0">
            <a:spAutoFit/>
          </a:bodyPr>
          <a:lstStyle/>
          <a:p>
            <a:pPr algn="ctr"/>
            <a:r>
              <a:rPr lang="en-US" b="1" dirty="0" smtClean="0"/>
              <a:t>Trends in New HIV Infections, 1990-2013</a:t>
            </a:r>
            <a:endParaRPr lang="en-US" b="1" dirty="0"/>
          </a:p>
        </p:txBody>
      </p:sp>
      <p:graphicFrame>
        <p:nvGraphicFramePr>
          <p:cNvPr id="5" name="Chart 4"/>
          <p:cNvGraphicFramePr>
            <a:graphicFrameLocks/>
          </p:cNvGraphicFramePr>
          <p:nvPr>
            <p:extLst>
              <p:ext uri="{D42A27DB-BD31-4B8C-83A1-F6EECF244321}">
                <p14:modId xmlns:p14="http://schemas.microsoft.com/office/powerpoint/2010/main" val="4116223459"/>
              </p:ext>
            </p:extLst>
          </p:nvPr>
        </p:nvGraphicFramePr>
        <p:xfrm>
          <a:off x="304800" y="1143000"/>
          <a:ext cx="8724900"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0932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a:t>2</a:t>
            </a:r>
          </a:p>
        </p:txBody>
      </p:sp>
      <p:sp>
        <p:nvSpPr>
          <p:cNvPr id="5" name="Title 4"/>
          <p:cNvSpPr>
            <a:spLocks noGrp="1"/>
          </p:cNvSpPr>
          <p:nvPr>
            <p:ph type="title"/>
          </p:nvPr>
        </p:nvSpPr>
        <p:spPr>
          <a:xfrm>
            <a:off x="2971800" y="5105400"/>
            <a:ext cx="6019800" cy="600075"/>
          </a:xfrm>
        </p:spPr>
        <p:txBody>
          <a:bodyPr>
            <a:normAutofit/>
          </a:bodyPr>
          <a:lstStyle/>
          <a:p>
            <a:r>
              <a:rPr lang="en-US" dirty="0" smtClean="0"/>
              <a:t>Leaving no one behind</a:t>
            </a:r>
            <a:endParaRPr lang="en-US" dirty="0"/>
          </a:p>
        </p:txBody>
      </p:sp>
      <p:sp>
        <p:nvSpPr>
          <p:cNvPr id="2" name="Text Placeholder 1"/>
          <p:cNvSpPr>
            <a:spLocks noGrp="1"/>
          </p:cNvSpPr>
          <p:nvPr>
            <p:ph type="body" sz="quarter" idx="11"/>
          </p:nvPr>
        </p:nvSpPr>
        <p:spPr>
          <a:xfrm>
            <a:off x="2971800" y="5715000"/>
            <a:ext cx="6019800" cy="457200"/>
          </a:xfrm>
        </p:spPr>
        <p:txBody>
          <a:bodyPr>
            <a:normAutofit/>
          </a:bodyPr>
          <a:lstStyle/>
          <a:p>
            <a:r>
              <a:rPr lang="en-US" dirty="0" smtClean="0"/>
              <a:t>Women face disproportionally high burden of HIV/AIDS</a:t>
            </a:r>
            <a:endParaRPr lang="en-US" dirty="0"/>
          </a:p>
        </p:txBody>
      </p:sp>
    </p:spTree>
    <p:extLst>
      <p:ext uri="{BB962C8B-B14F-4D97-AF65-F5344CB8AC3E}">
        <p14:creationId xmlns:p14="http://schemas.microsoft.com/office/powerpoint/2010/main" val="23323818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304800" y="0"/>
            <a:ext cx="8839200" cy="1038225"/>
          </a:xfrm>
        </p:spPr>
        <p:txBody>
          <a:bodyPr>
            <a:noAutofit/>
          </a:bodyPr>
          <a:lstStyle/>
          <a:p>
            <a:r>
              <a:rPr lang="en-US" sz="3200" dirty="0" smtClean="0">
                <a:latin typeface="Cambria"/>
                <a:cs typeface="Cambria"/>
              </a:rPr>
              <a:t>Key Populations Face a Significantly Higher Risk of Acquiring HIV/AIDS</a:t>
            </a:r>
            <a:endParaRPr lang="en-US" sz="3200" dirty="0">
              <a:latin typeface="Cambria"/>
              <a:cs typeface="Cambria"/>
            </a:endParaRPr>
          </a:p>
        </p:txBody>
      </p:sp>
      <p:sp>
        <p:nvSpPr>
          <p:cNvPr id="17412" name="Rectangle 6"/>
          <p:cNvSpPr>
            <a:spLocks noChangeArrowheads="1"/>
          </p:cNvSpPr>
          <p:nvPr/>
        </p:nvSpPr>
        <p:spPr bwMode="auto">
          <a:xfrm>
            <a:off x="304800" y="6396335"/>
            <a:ext cx="1676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endParaRPr lang="en-US" sz="1200" dirty="0">
              <a:latin typeface="Times" charset="0"/>
            </a:endParaRPr>
          </a:p>
          <a:p>
            <a:r>
              <a:rPr lang="en-US" sz="1200" i="1" dirty="0">
                <a:latin typeface="Calibri"/>
                <a:cs typeface="Calibri"/>
              </a:rPr>
              <a:t>Source: </a:t>
            </a:r>
            <a:r>
              <a:rPr lang="en-US" sz="1200" i="1" dirty="0" smtClean="0">
                <a:latin typeface="Calibri"/>
                <a:cs typeface="Calibri"/>
              </a:rPr>
              <a:t>UNAIDS, 2014</a:t>
            </a:r>
            <a:endParaRPr lang="en-US" sz="1200" i="1" dirty="0">
              <a:latin typeface="Calibri"/>
              <a:cs typeface="Calibri"/>
            </a:endParaRPr>
          </a:p>
        </p:txBody>
      </p:sp>
      <p:pic>
        <p:nvPicPr>
          <p:cNvPr id="2" name="Picture 1" descr="UNAIDS Map.pn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62000" y="1143000"/>
            <a:ext cx="7930896" cy="4514673"/>
          </a:xfrm>
          <a:prstGeom prst="rect">
            <a:avLst/>
          </a:prstGeom>
        </p:spPr>
      </p:pic>
      <p:sp>
        <p:nvSpPr>
          <p:cNvPr id="3" name="TextBox 2"/>
          <p:cNvSpPr txBox="1"/>
          <p:nvPr/>
        </p:nvSpPr>
        <p:spPr>
          <a:xfrm>
            <a:off x="609600" y="3429000"/>
            <a:ext cx="1981200" cy="2492990"/>
          </a:xfrm>
          <a:prstGeom prst="rect">
            <a:avLst/>
          </a:prstGeom>
          <a:noFill/>
        </p:spPr>
        <p:txBody>
          <a:bodyPr wrap="square" rtlCol="0">
            <a:spAutoFit/>
          </a:bodyPr>
          <a:lstStyle/>
          <a:p>
            <a:r>
              <a:rPr lang="en-US" sz="1200" dirty="0" smtClean="0"/>
              <a:t>Young women</a:t>
            </a:r>
          </a:p>
          <a:p>
            <a:r>
              <a:rPr lang="en-US" sz="1200" dirty="0" smtClean="0"/>
              <a:t>Sex work</a:t>
            </a:r>
          </a:p>
          <a:p>
            <a:r>
              <a:rPr lang="en-US" sz="1200" dirty="0" smtClean="0"/>
              <a:t>People who inject drugs</a:t>
            </a:r>
          </a:p>
          <a:p>
            <a:r>
              <a:rPr lang="en-US" sz="1200" dirty="0" smtClean="0"/>
              <a:t>Men who have sex with men</a:t>
            </a:r>
          </a:p>
          <a:p>
            <a:r>
              <a:rPr lang="en-US" sz="1200" dirty="0" smtClean="0"/>
              <a:t>Transgender</a:t>
            </a:r>
          </a:p>
          <a:p>
            <a:r>
              <a:rPr lang="en-US" sz="1200" dirty="0" smtClean="0"/>
              <a:t>Migrants</a:t>
            </a:r>
          </a:p>
          <a:p>
            <a:r>
              <a:rPr lang="en-US" sz="1200" dirty="0" smtClean="0"/>
              <a:t>Prisoners</a:t>
            </a:r>
          </a:p>
          <a:p>
            <a:r>
              <a:rPr lang="en-US" sz="1200" dirty="0" smtClean="0"/>
              <a:t>Displaced</a:t>
            </a:r>
          </a:p>
          <a:p>
            <a:r>
              <a:rPr lang="en-US" sz="1200" dirty="0" smtClean="0"/>
              <a:t>Pregnant women</a:t>
            </a:r>
          </a:p>
          <a:p>
            <a:r>
              <a:rPr lang="en-US" sz="1200" dirty="0" smtClean="0"/>
              <a:t>50+</a:t>
            </a:r>
          </a:p>
          <a:p>
            <a:r>
              <a:rPr lang="en-US" sz="1200" dirty="0" smtClean="0"/>
              <a:t>Disabled</a:t>
            </a:r>
          </a:p>
          <a:p>
            <a:r>
              <a:rPr lang="en-US" sz="1200" dirty="0" smtClean="0"/>
              <a:t>African American women</a:t>
            </a:r>
          </a:p>
          <a:p>
            <a:r>
              <a:rPr lang="en-US" sz="1200" dirty="0" smtClean="0"/>
              <a:t>Intimate partners</a:t>
            </a:r>
            <a:endParaRPr lang="en-US" sz="1200" dirty="0"/>
          </a:p>
        </p:txBody>
      </p:sp>
      <p:pic>
        <p:nvPicPr>
          <p:cNvPr id="6" name="Picture 5" descr="UNAIDS Map.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0054" y="3506352"/>
            <a:ext cx="233218" cy="521723"/>
          </a:xfrm>
          <a:prstGeom prst="rect">
            <a:avLst/>
          </a:prstGeom>
        </p:spPr>
      </p:pic>
      <p:pic>
        <p:nvPicPr>
          <p:cNvPr id="7" name="Picture 6" descr="UNAIDS Map.pn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56663" y="4066952"/>
            <a:ext cx="129137" cy="467723"/>
          </a:xfrm>
          <a:prstGeom prst="rect">
            <a:avLst/>
          </a:prstGeom>
        </p:spPr>
      </p:pic>
      <p:pic>
        <p:nvPicPr>
          <p:cNvPr id="8" name="Picture 7" descr="UNAIDS Map.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36079" y="4565726"/>
            <a:ext cx="170304" cy="524405"/>
          </a:xfrm>
          <a:prstGeom prst="rect">
            <a:avLst/>
          </a:prstGeom>
        </p:spPr>
      </p:pic>
      <p:pic>
        <p:nvPicPr>
          <p:cNvPr id="9" name="Picture 8" descr="UNAIDS Map.pn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35173" y="5657673"/>
            <a:ext cx="148853" cy="170739"/>
          </a:xfrm>
          <a:prstGeom prst="rect">
            <a:avLst/>
          </a:prstGeom>
        </p:spPr>
      </p:pic>
      <p:pic>
        <p:nvPicPr>
          <p:cNvPr id="10" name="Picture 9" descr="UNAIDS Map.png"/>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36079" y="5090131"/>
            <a:ext cx="157018" cy="530330"/>
          </a:xfrm>
          <a:prstGeom prst="rect">
            <a:avLst/>
          </a:prstGeom>
        </p:spPr>
      </p:pic>
      <p:sp>
        <p:nvSpPr>
          <p:cNvPr id="4" name="TextBox 3"/>
          <p:cNvSpPr txBox="1"/>
          <p:nvPr/>
        </p:nvSpPr>
        <p:spPr>
          <a:xfrm>
            <a:off x="3276600" y="5562600"/>
            <a:ext cx="3657600" cy="923330"/>
          </a:xfrm>
          <a:prstGeom prst="rect">
            <a:avLst/>
          </a:prstGeom>
          <a:noFill/>
        </p:spPr>
        <p:txBody>
          <a:bodyPr wrap="square" rtlCol="0">
            <a:spAutoFit/>
          </a:bodyPr>
          <a:lstStyle/>
          <a:p>
            <a:pPr algn="ctr"/>
            <a:r>
              <a:rPr lang="en-US" b="1" dirty="0" smtClean="0">
                <a:solidFill>
                  <a:srgbClr val="006699"/>
                </a:solidFill>
              </a:rPr>
              <a:t>Young women in Sub-Saharan Africa are by far the largest group with a disparately high risk of acquiring HIV</a:t>
            </a:r>
            <a:endParaRPr lang="en-US" b="1" dirty="0">
              <a:solidFill>
                <a:srgbClr val="006699"/>
              </a:solidFill>
            </a:endParaRPr>
          </a:p>
        </p:txBody>
      </p:sp>
      <p:cxnSp>
        <p:nvCxnSpPr>
          <p:cNvPr id="11" name="Straight Arrow Connector 10"/>
          <p:cNvCxnSpPr/>
          <p:nvPr/>
        </p:nvCxnSpPr>
        <p:spPr>
          <a:xfrm flipV="1">
            <a:off x="4953000" y="4343400"/>
            <a:ext cx="0" cy="1219200"/>
          </a:xfrm>
          <a:prstGeom prst="straightConnector1">
            <a:avLst/>
          </a:prstGeom>
          <a:ln w="76200" cmpd="sng">
            <a:solidFill>
              <a:schemeClr val="accent4"/>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967132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839200" cy="1036638"/>
          </a:xfrm>
        </p:spPr>
        <p:txBody>
          <a:bodyPr>
            <a:noAutofit/>
          </a:bodyPr>
          <a:lstStyle/>
          <a:p>
            <a:r>
              <a:rPr lang="en-GB" dirty="0" smtClean="0">
                <a:solidFill>
                  <a:schemeClr val="tx2"/>
                </a:solidFill>
                <a:latin typeface="Cambria"/>
                <a:ea typeface="ＭＳ Ｐゴシック" charset="0"/>
                <a:cs typeface="Cambria"/>
              </a:rPr>
              <a:t>Disparately High HIV Prevalence among Young Women Compared to Young Men</a:t>
            </a:r>
            <a:endParaRPr lang="en-GB" dirty="0">
              <a:solidFill>
                <a:schemeClr val="tx2"/>
              </a:solidFill>
              <a:latin typeface="Cambria"/>
              <a:ea typeface="ＭＳ Ｐゴシック" charset="0"/>
              <a:cs typeface="Cambria"/>
            </a:endParaRPr>
          </a:p>
        </p:txBody>
      </p:sp>
      <p:sp>
        <p:nvSpPr>
          <p:cNvPr id="5" name="TextBox 4"/>
          <p:cNvSpPr txBox="1"/>
          <p:nvPr/>
        </p:nvSpPr>
        <p:spPr>
          <a:xfrm>
            <a:off x="304800" y="6581001"/>
            <a:ext cx="2209800" cy="276999"/>
          </a:xfrm>
          <a:prstGeom prst="rect">
            <a:avLst/>
          </a:prstGeom>
          <a:noFill/>
        </p:spPr>
        <p:txBody>
          <a:bodyPr wrap="square" rtlCol="0">
            <a:spAutoFit/>
          </a:bodyPr>
          <a:lstStyle/>
          <a:p>
            <a:pPr defTabSz="914400"/>
            <a:r>
              <a:rPr lang="en-GB" sz="1200" i="1" dirty="0" smtClean="0">
                <a:solidFill>
                  <a:prstClr val="black"/>
                </a:solidFill>
              </a:rPr>
              <a:t>Source: UNAIDS 2014</a:t>
            </a:r>
            <a:endParaRPr lang="en-GB" sz="1200" i="1" dirty="0">
              <a:solidFill>
                <a:prstClr val="black"/>
              </a:solidFill>
            </a:endParaRPr>
          </a:p>
        </p:txBody>
      </p:sp>
      <p:sp>
        <p:nvSpPr>
          <p:cNvPr id="10" name="TextBox 9"/>
          <p:cNvSpPr txBox="1"/>
          <p:nvPr/>
        </p:nvSpPr>
        <p:spPr>
          <a:xfrm>
            <a:off x="990600" y="1828800"/>
            <a:ext cx="7620000" cy="369332"/>
          </a:xfrm>
          <a:prstGeom prst="rect">
            <a:avLst/>
          </a:prstGeom>
          <a:noFill/>
        </p:spPr>
        <p:txBody>
          <a:bodyPr wrap="square" rtlCol="0">
            <a:spAutoFit/>
          </a:bodyPr>
          <a:lstStyle/>
          <a:p>
            <a:pPr algn="ctr"/>
            <a:r>
              <a:rPr lang="en-US" dirty="0" smtClean="0"/>
              <a:t>New HIV Infections in Sub-Saharan Africa by Age &amp; Sex, 2013</a:t>
            </a:r>
            <a:endParaRPr lang="en-US" dirty="0"/>
          </a:p>
        </p:txBody>
      </p:sp>
      <p:pic>
        <p:nvPicPr>
          <p:cNvPr id="11" name="Picture 10" descr="Untitle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0" y="2362200"/>
            <a:ext cx="8610600" cy="3584532"/>
          </a:xfrm>
          <a:prstGeom prst="rect">
            <a:avLst/>
          </a:prstGeom>
        </p:spPr>
      </p:pic>
      <p:sp>
        <p:nvSpPr>
          <p:cNvPr id="12" name="Rectangle 11"/>
          <p:cNvSpPr/>
          <p:nvPr/>
        </p:nvSpPr>
        <p:spPr>
          <a:xfrm>
            <a:off x="3810000" y="2667000"/>
            <a:ext cx="1828800" cy="3276600"/>
          </a:xfrm>
          <a:prstGeom prst="rect">
            <a:avLst/>
          </a:prstGeom>
          <a:noFill/>
          <a:ln w="76200" cmpd="sng">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919177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399" y="1447800"/>
            <a:ext cx="5154629" cy="533400"/>
          </a:xfrm>
        </p:spPr>
        <p:txBody>
          <a:bodyPr>
            <a:noAutofit/>
          </a:bodyPr>
          <a:lstStyle/>
          <a:p>
            <a:pPr algn="ctr"/>
            <a:r>
              <a:rPr lang="en-US" sz="1800" dirty="0">
                <a:latin typeface="Calibri"/>
                <a:cs typeface="Calibri"/>
              </a:rPr>
              <a:t/>
            </a:r>
            <a:br>
              <a:rPr lang="en-US" sz="1800" dirty="0">
                <a:latin typeface="Calibri"/>
                <a:cs typeface="Calibri"/>
              </a:rPr>
            </a:br>
            <a:r>
              <a:rPr lang="en-US" sz="1800" dirty="0" smtClean="0">
                <a:latin typeface="Calibri"/>
                <a:cs typeface="Calibri"/>
              </a:rPr>
              <a:t>In Eastern and Southern Africa, </a:t>
            </a:r>
            <a:r>
              <a:rPr lang="en-US" sz="1800" i="1" dirty="0" smtClean="0">
                <a:latin typeface="Calibri"/>
                <a:cs typeface="Calibri"/>
              </a:rPr>
              <a:t>HIV is the leading cause </a:t>
            </a:r>
            <a:r>
              <a:rPr lang="en-US" sz="1800" i="1" dirty="0">
                <a:latin typeface="Calibri"/>
                <a:cs typeface="Calibri"/>
              </a:rPr>
              <a:t>of death in </a:t>
            </a:r>
            <a:r>
              <a:rPr lang="en-US" sz="1800" i="1" dirty="0" smtClean="0">
                <a:latin typeface="Calibri"/>
                <a:cs typeface="Calibri"/>
              </a:rPr>
              <a:t>girls </a:t>
            </a:r>
            <a:r>
              <a:rPr lang="en-US" sz="1800" i="1" dirty="0">
                <a:latin typeface="Calibri"/>
                <a:cs typeface="Calibri"/>
              </a:rPr>
              <a:t>aged </a:t>
            </a:r>
            <a:r>
              <a:rPr lang="en-US" sz="1800" i="1" dirty="0" smtClean="0">
                <a:latin typeface="Calibri"/>
                <a:cs typeface="Calibri"/>
              </a:rPr>
              <a:t>15-19</a:t>
            </a:r>
            <a:endParaRPr lang="en-US" sz="1600" dirty="0">
              <a:latin typeface="Calibri"/>
              <a:cs typeface="Calibri"/>
            </a:endParaRPr>
          </a:p>
        </p:txBody>
      </p:sp>
      <p:pic>
        <p:nvPicPr>
          <p:cNvPr id="5122"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809"/>
          <a:stretch/>
        </p:blipFill>
        <p:spPr bwMode="auto">
          <a:xfrm>
            <a:off x="4419601" y="4495800"/>
            <a:ext cx="4013902"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19600" y="2514600"/>
            <a:ext cx="4028042"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b="3432"/>
          <a:stretch/>
        </p:blipFill>
        <p:spPr bwMode="auto">
          <a:xfrm>
            <a:off x="304800" y="5029200"/>
            <a:ext cx="3381375" cy="155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4800" y="6581001"/>
            <a:ext cx="2619703" cy="276999"/>
          </a:xfrm>
          <a:prstGeom prst="rect">
            <a:avLst/>
          </a:prstGeom>
        </p:spPr>
        <p:txBody>
          <a:bodyPr wrap="none">
            <a:spAutoFit/>
          </a:bodyPr>
          <a:lstStyle/>
          <a:p>
            <a:r>
              <a:rPr lang="en-US" sz="1200" i="1" dirty="0" smtClean="0"/>
              <a:t>Source: Global </a:t>
            </a:r>
            <a:r>
              <a:rPr lang="en-US" sz="1200" i="1" dirty="0"/>
              <a:t>Burden of Disease </a:t>
            </a:r>
            <a:r>
              <a:rPr lang="en-US" sz="1200" i="1" dirty="0" smtClean="0"/>
              <a:t>2010 </a:t>
            </a:r>
            <a:endParaRPr lang="en-US" sz="1200" dirty="0"/>
          </a:p>
        </p:txBody>
      </p:sp>
      <p:sp>
        <p:nvSpPr>
          <p:cNvPr id="8" name="Rectangle 7"/>
          <p:cNvSpPr/>
          <p:nvPr/>
        </p:nvSpPr>
        <p:spPr>
          <a:xfrm>
            <a:off x="7924800" y="2819400"/>
            <a:ext cx="1066800" cy="235962"/>
          </a:xfrm>
          <a:prstGeom prst="rect">
            <a:avLst/>
          </a:prstGeom>
          <a:solidFill>
            <a:schemeClr val="bg1"/>
          </a:solidFill>
        </p:spPr>
        <p:txBody>
          <a:bodyPr wrap="square">
            <a:spAutoFit/>
          </a:bodyPr>
          <a:lstStyle/>
          <a:p>
            <a:pPr marL="0" lvl="1">
              <a:lnSpc>
                <a:spcPct val="50000"/>
              </a:lnSpc>
              <a:spcAft>
                <a:spcPts val="1200"/>
              </a:spcAft>
            </a:pPr>
            <a:r>
              <a:rPr lang="en-US" sz="1600" dirty="0" smtClean="0">
                <a:solidFill>
                  <a:srgbClr val="FF0000"/>
                </a:solidFill>
                <a:latin typeface="Calibri"/>
                <a:cs typeface="Calibri"/>
              </a:rPr>
              <a:t>16.9</a:t>
            </a:r>
            <a:endParaRPr lang="en-US" dirty="0">
              <a:solidFill>
                <a:srgbClr val="FF0000"/>
              </a:solidFill>
              <a:latin typeface="Calibri"/>
              <a:cs typeface="Calibri"/>
            </a:endParaRPr>
          </a:p>
        </p:txBody>
      </p:sp>
      <p:sp>
        <p:nvSpPr>
          <p:cNvPr id="4" name="TextBox 3"/>
          <p:cNvSpPr txBox="1"/>
          <p:nvPr/>
        </p:nvSpPr>
        <p:spPr>
          <a:xfrm>
            <a:off x="304800" y="0"/>
            <a:ext cx="8839200" cy="1200329"/>
          </a:xfrm>
          <a:prstGeom prst="rect">
            <a:avLst/>
          </a:prstGeom>
          <a:noFill/>
        </p:spPr>
        <p:txBody>
          <a:bodyPr wrap="square" rtlCol="0">
            <a:spAutoFit/>
          </a:bodyPr>
          <a:lstStyle/>
          <a:p>
            <a:r>
              <a:rPr lang="en-US" sz="3600" dirty="0" smtClean="0">
                <a:latin typeface="Cambria"/>
                <a:cs typeface="Cambria"/>
              </a:rPr>
              <a:t>HIV Leading Cause of Death among Adolescent Girls in SSA</a:t>
            </a:r>
            <a:endParaRPr lang="en-US" sz="3600" dirty="0">
              <a:latin typeface="Cambria"/>
              <a:cs typeface="Cambria"/>
            </a:endParaRPr>
          </a:p>
        </p:txBody>
      </p:sp>
      <p:pic>
        <p:nvPicPr>
          <p:cNvPr id="6" name="Picture 5" descr="Cameroon 2010 014.JPG"/>
          <p:cNvPicPr>
            <a:picLocks noChangeAspect="1"/>
          </p:cNvPicPr>
          <p:nvPr/>
        </p:nvPicPr>
        <p:blipFill rotWithShape="1">
          <a:blip r:embed="rId5" cstate="email">
            <a:duotone>
              <a:prstClr val="black"/>
              <a:srgbClr val="D9C3A5">
                <a:tint val="50000"/>
                <a:satMod val="180000"/>
              </a:srgbClr>
            </a:duotone>
            <a:extLst>
              <a:ext uri="{28A0092B-C50C-407E-A947-70E740481C1C}">
                <a14:useLocalDpi xmlns:a14="http://schemas.microsoft.com/office/drawing/2010/main"/>
              </a:ext>
            </a:extLst>
          </a:blip>
          <a:srcRect/>
          <a:stretch/>
        </p:blipFill>
        <p:spPr>
          <a:xfrm>
            <a:off x="304800" y="1143000"/>
            <a:ext cx="3352800" cy="3844329"/>
          </a:xfrm>
          <a:prstGeom prst="rect">
            <a:avLst/>
          </a:prstGeom>
        </p:spPr>
      </p:pic>
    </p:spTree>
    <p:extLst>
      <p:ext uri="{BB962C8B-B14F-4D97-AF65-F5344CB8AC3E}">
        <p14:creationId xmlns:p14="http://schemas.microsoft.com/office/powerpoint/2010/main" val="15647754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BBE0E3"/>
      </a:accent1>
      <a:accent2>
        <a:srgbClr val="C00000"/>
      </a:accent2>
      <a:accent3>
        <a:srgbClr val="006699"/>
      </a:accent3>
      <a:accent4>
        <a:srgbClr val="FF6600"/>
      </a:accent4>
      <a:accent5>
        <a:srgbClr val="FFCC00"/>
      </a:accent5>
      <a:accent6>
        <a:srgbClr val="2D2D8A"/>
      </a:accent6>
      <a:hlink>
        <a:srgbClr val="0070C0"/>
      </a:hlink>
      <a:folHlink>
        <a:srgbClr val="0020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25430</TotalTime>
  <Words>933</Words>
  <Application>Microsoft Macintosh PowerPoint</Application>
  <PresentationFormat>On-screen Show (4:3)</PresentationFormat>
  <Paragraphs>216</Paragraphs>
  <Slides>23</Slides>
  <Notes>9</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Towards an AIDS-Free Generation    Women &amp; Girls and HIV in PEPFAR</vt:lpstr>
      <vt:lpstr>History of the Epidemic &amp; Response</vt:lpstr>
      <vt:lpstr>Where we were before PEPFAR…</vt:lpstr>
      <vt:lpstr>Unwavering Leadership from Congress Demonstrated Commitment to Ending the AIDS Pandemic</vt:lpstr>
      <vt:lpstr>PEPFAR Has Saved Millions of Lives  New Infections Halved since Peak of Epidemic</vt:lpstr>
      <vt:lpstr>Leaving no one behind</vt:lpstr>
      <vt:lpstr>Key Populations Face a Significantly Higher Risk of Acquiring HIV/AIDS</vt:lpstr>
      <vt:lpstr>Disparately High HIV Prevalence among Young Women Compared to Young Men</vt:lpstr>
      <vt:lpstr> In Eastern and Southern Africa, HIV is the leading cause of death in girls aged 15-19</vt:lpstr>
      <vt:lpstr>PEPFAR: Improving Outcomes for Women &amp; Girls</vt:lpstr>
      <vt:lpstr>Women &amp; Girls on Lifesaving Treatment</vt:lpstr>
      <vt:lpstr>ACT: Accelerating Children’s HIV/AIDS Treatment</vt:lpstr>
      <vt:lpstr>Maternal Deaths &amp; HIV</vt:lpstr>
      <vt:lpstr>PMTCT: HIV Testing for Pregnant Women </vt:lpstr>
      <vt:lpstr>PMTCT: Getting Lifesaving ART to HIV+ Pregnant Women to Protect Maternal &amp; Infant Health</vt:lpstr>
      <vt:lpstr>Saving Mothers Giving Life An Innovative Public-Private Partnership</vt:lpstr>
      <vt:lpstr>SMGL Phase 1 Results:  Institutional Maternal Mortality Declined in both Uganda &amp; Zambia</vt:lpstr>
      <vt:lpstr>Pink Ribbon Red Ribbon  Public-Private Partnership to Combat HIV &amp; Cervical and Breast Cancers in Africa</vt:lpstr>
      <vt:lpstr>PEPFAR Gender Strategy</vt:lpstr>
      <vt:lpstr>Impacts of social protection on girls’ past-year incidence of transactional sex</vt:lpstr>
      <vt:lpstr>Together for Girls   A Unique Public-Private Partnership</vt:lpstr>
      <vt:lpstr>Our work is not done. This week alone…</vt:lpstr>
      <vt:lpstr>PowerPoint Presentation</vt:lpstr>
    </vt:vector>
  </TitlesOfParts>
  <Company>U S Department of State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Gieselman, Anna K</dc:creator>
  <cp:lastModifiedBy>Anna Gieselman</cp:lastModifiedBy>
  <cp:revision>535</cp:revision>
  <cp:lastPrinted>2014-07-20T20:14:11Z</cp:lastPrinted>
  <dcterms:created xsi:type="dcterms:W3CDTF">2014-03-19T21:11:37Z</dcterms:created>
  <dcterms:modified xsi:type="dcterms:W3CDTF">2014-09-04T14:16:51Z</dcterms:modified>
</cp:coreProperties>
</file>