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79" r:id="rId3"/>
    <p:sldMasterId id="2147483688" r:id="rId4"/>
    <p:sldMasterId id="2147483690" r:id="rId5"/>
    <p:sldMasterId id="2147483706" r:id="rId6"/>
    <p:sldMasterId id="2147483765" r:id="rId7"/>
    <p:sldMasterId id="2147483778" r:id="rId8"/>
  </p:sldMasterIdLst>
  <p:notesMasterIdLst>
    <p:notesMasterId r:id="rId22"/>
  </p:notesMasterIdLst>
  <p:handoutMasterIdLst>
    <p:handoutMasterId r:id="rId23"/>
  </p:handoutMasterIdLst>
  <p:sldIdLst>
    <p:sldId id="271" r:id="rId9"/>
    <p:sldId id="369" r:id="rId10"/>
    <p:sldId id="299" r:id="rId11"/>
    <p:sldId id="370" r:id="rId12"/>
    <p:sldId id="322" r:id="rId13"/>
    <p:sldId id="314" r:id="rId14"/>
    <p:sldId id="296" r:id="rId15"/>
    <p:sldId id="300" r:id="rId16"/>
    <p:sldId id="368" r:id="rId17"/>
    <p:sldId id="303" r:id="rId18"/>
    <p:sldId id="326" r:id="rId19"/>
    <p:sldId id="335" r:id="rId20"/>
    <p:sldId id="270"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il Suryaprasad" initials="A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32" autoAdjust="0"/>
    <p:restoredTop sz="81871" autoAdjust="0"/>
  </p:normalViewPr>
  <p:slideViewPr>
    <p:cSldViewPr>
      <p:cViewPr varScale="1">
        <p:scale>
          <a:sx n="74" d="100"/>
          <a:sy n="74" d="100"/>
        </p:scale>
        <p:origin x="1098"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lineChart>
        <c:grouping val="standard"/>
        <c:varyColors val="0"/>
        <c:ser>
          <c:idx val="0"/>
          <c:order val="0"/>
          <c:tx>
            <c:strRef>
              <c:f>Sheet1!$B$1</c:f>
              <c:strCache>
                <c:ptCount val="1"/>
                <c:pt idx="0">
                  <c:v>Male</c:v>
                </c:pt>
              </c:strCache>
            </c:strRef>
          </c:tx>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Sheet1!$B$2:$B$15</c:f>
              <c:numCache>
                <c:formatCode>General</c:formatCode>
                <c:ptCount val="14"/>
                <c:pt idx="0">
                  <c:v>1.4</c:v>
                </c:pt>
                <c:pt idx="1">
                  <c:v>0.76</c:v>
                </c:pt>
                <c:pt idx="2">
                  <c:v>0.53</c:v>
                </c:pt>
                <c:pt idx="3">
                  <c:v>0.37</c:v>
                </c:pt>
                <c:pt idx="4">
                  <c:v>0.28000000000000003</c:v>
                </c:pt>
                <c:pt idx="5">
                  <c:v>0.26</c:v>
                </c:pt>
                <c:pt idx="6">
                  <c:v>0.28999999999999998</c:v>
                </c:pt>
                <c:pt idx="7">
                  <c:v>0.3</c:v>
                </c:pt>
                <c:pt idx="8">
                  <c:v>0.31</c:v>
                </c:pt>
                <c:pt idx="9">
                  <c:v>0.27</c:v>
                </c:pt>
                <c:pt idx="10">
                  <c:v>0.32</c:v>
                </c:pt>
                <c:pt idx="11">
                  <c:v>0.44</c:v>
                </c:pt>
                <c:pt idx="12">
                  <c:v>0.65</c:v>
                </c:pt>
                <c:pt idx="13">
                  <c:v>0.79</c:v>
                </c:pt>
              </c:numCache>
            </c:numRef>
          </c:val>
          <c:smooth val="0"/>
        </c:ser>
        <c:ser>
          <c:idx val="1"/>
          <c:order val="1"/>
          <c:tx>
            <c:strRef>
              <c:f>Sheet1!$C$1</c:f>
              <c:strCache>
                <c:ptCount val="1"/>
                <c:pt idx="0">
                  <c:v>Female</c:v>
                </c:pt>
              </c:strCache>
            </c:strRef>
          </c:tx>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Sheet1!$C$2:$C$15</c:f>
              <c:numCache>
                <c:formatCode>General</c:formatCode>
                <c:ptCount val="14"/>
                <c:pt idx="0">
                  <c:v>0.83</c:v>
                </c:pt>
                <c:pt idx="1">
                  <c:v>0.44</c:v>
                </c:pt>
                <c:pt idx="2">
                  <c:v>0.33</c:v>
                </c:pt>
                <c:pt idx="3">
                  <c:v>0.26</c:v>
                </c:pt>
                <c:pt idx="4">
                  <c:v>0.21</c:v>
                </c:pt>
                <c:pt idx="5">
                  <c:v>0.21</c:v>
                </c:pt>
                <c:pt idx="6">
                  <c:v>0.24</c:v>
                </c:pt>
                <c:pt idx="7">
                  <c:v>0.26</c:v>
                </c:pt>
                <c:pt idx="8">
                  <c:v>0.28999999999999998</c:v>
                </c:pt>
                <c:pt idx="9">
                  <c:v>0.26</c:v>
                </c:pt>
                <c:pt idx="10">
                  <c:v>0.26</c:v>
                </c:pt>
                <c:pt idx="11">
                  <c:v>0.39</c:v>
                </c:pt>
                <c:pt idx="12">
                  <c:v>0.54</c:v>
                </c:pt>
                <c:pt idx="13">
                  <c:v>0.66</c:v>
                </c:pt>
              </c:numCache>
            </c:numRef>
          </c:val>
          <c:smooth val="0"/>
        </c:ser>
        <c:dLbls>
          <c:showLegendKey val="0"/>
          <c:showVal val="0"/>
          <c:showCatName val="0"/>
          <c:showSerName val="0"/>
          <c:showPercent val="0"/>
          <c:showBubbleSize val="0"/>
        </c:dLbls>
        <c:marker val="1"/>
        <c:smooth val="0"/>
        <c:axId val="164135400"/>
        <c:axId val="164135008"/>
      </c:lineChart>
      <c:catAx>
        <c:axId val="164135400"/>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txPr>
          <a:bodyPr rot="-1860000"/>
          <a:lstStyle/>
          <a:p>
            <a:pPr>
              <a:defRPr/>
            </a:pPr>
            <a:endParaRPr lang="en-US"/>
          </a:p>
        </c:txPr>
        <c:crossAx val="164135008"/>
        <c:crosses val="autoZero"/>
        <c:auto val="1"/>
        <c:lblAlgn val="ctr"/>
        <c:lblOffset val="100"/>
        <c:tickLblSkip val="2"/>
        <c:noMultiLvlLbl val="0"/>
      </c:catAx>
      <c:valAx>
        <c:axId val="164135008"/>
        <c:scaling>
          <c:orientation val="minMax"/>
        </c:scaling>
        <c:delete val="0"/>
        <c:axPos val="l"/>
        <c:title>
          <c:tx>
            <c:rich>
              <a:bodyPr rot="-5400000" vert="horz"/>
              <a:lstStyle/>
              <a:p>
                <a:pPr>
                  <a:defRPr/>
                </a:pPr>
                <a:r>
                  <a:rPr lang="en-US"/>
                  <a:t>Reported cases/100,000 population</a:t>
                </a:r>
              </a:p>
            </c:rich>
          </c:tx>
          <c:layout>
            <c:manualLayout>
              <c:xMode val="edge"/>
              <c:yMode val="edge"/>
              <c:x val="7.1225071225071226E-3"/>
              <c:y val="5.0783002683323801E-2"/>
            </c:manualLayout>
          </c:layout>
          <c:overlay val="0"/>
        </c:title>
        <c:numFmt formatCode="#,##0.0" sourceLinked="0"/>
        <c:majorTickMark val="out"/>
        <c:minorTickMark val="out"/>
        <c:tickLblPos val="nextTo"/>
        <c:crossAx val="164135400"/>
        <c:crosses val="autoZero"/>
        <c:crossBetween val="midCat"/>
      </c:valAx>
    </c:plotArea>
    <c:legend>
      <c:legendPos val="r"/>
      <c:layout>
        <c:manualLayout>
          <c:xMode val="edge"/>
          <c:yMode val="edge"/>
          <c:x val="0.67323978733427547"/>
          <c:y val="0.11757291162627018"/>
          <c:w val="0.1401140722794266"/>
          <c:h val="0.1854537456560946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  </c:v>
                </c:pt>
              </c:strCache>
            </c:strRef>
          </c:tx>
          <c:dPt>
            <c:idx val="0"/>
            <c:bubble3D val="0"/>
            <c:spPr>
              <a:solidFill>
                <a:srgbClr val="FF0000"/>
              </a:solidFill>
            </c:spPr>
          </c:dPt>
          <c:dPt>
            <c:idx val="1"/>
            <c:bubble3D val="0"/>
            <c:spPr>
              <a:solidFill>
                <a:schemeClr val="accent6">
                  <a:lumMod val="60000"/>
                  <a:lumOff val="40000"/>
                </a:schemeClr>
              </a:solidFill>
            </c:spPr>
          </c:dPt>
          <c:dPt>
            <c:idx val="2"/>
            <c:bubble3D val="0"/>
            <c:spPr>
              <a:solidFill>
                <a:schemeClr val="bg2">
                  <a:lumMod val="50000"/>
                </a:schemeClr>
              </a:solidFill>
            </c:spPr>
          </c:dPt>
          <c:dLbls>
            <c:dLbl>
              <c:idx val="0"/>
              <c:layout>
                <c:manualLayout>
                  <c:x val="3.8898075240594902E-2"/>
                  <c:y val="0.302959098862642"/>
                </c:manualLayout>
              </c:layout>
              <c:tx>
                <c:rich>
                  <a:bodyPr/>
                  <a:lstStyle/>
                  <a:p>
                    <a:pPr>
                      <a:defRPr sz="2000" b="1">
                        <a:solidFill>
                          <a:schemeClr val="bg1"/>
                        </a:solidFill>
                        <a:latin typeface="Times New Roman" panose="02020603050405020304" pitchFamily="18" charset="0"/>
                        <a:cs typeface="Times New Roman" panose="02020603050405020304" pitchFamily="18" charset="0"/>
                      </a:defRPr>
                    </a:pPr>
                    <a:r>
                      <a:rPr lang="en-US" sz="2000" b="1" dirty="0" smtClean="0">
                        <a:solidFill>
                          <a:schemeClr val="bg1"/>
                        </a:solidFill>
                        <a:latin typeface="Times New Roman" panose="02020603050405020304" pitchFamily="18" charset="0"/>
                        <a:cs typeface="Times New Roman" panose="02020603050405020304" pitchFamily="18" charset="0"/>
                      </a:rPr>
                      <a:t>80%</a:t>
                    </a:r>
                    <a:endParaRPr lang="en-US" sz="2000" b="1" dirty="0">
                      <a:latin typeface="Times New Roman" panose="02020603050405020304" pitchFamily="18" charset="0"/>
                      <a:cs typeface="Times New Roman" panose="02020603050405020304" pitchFamily="18" charset="0"/>
                    </a:endParaRPr>
                  </a:p>
                </c:rich>
              </c:tx>
              <c:spPr/>
              <c:showLegendKey val="0"/>
              <c:showVal val="1"/>
              <c:showCatName val="0"/>
              <c:showSerName val="0"/>
              <c:showPercent val="1"/>
              <c:showBubbleSize val="0"/>
              <c:extLst>
                <c:ext xmlns:c15="http://schemas.microsoft.com/office/drawing/2012/chart" uri="{CE6537A1-D6FC-4f65-9D91-7224C49458BB}">
                  <c15:layout/>
                </c:ext>
              </c:extLst>
            </c:dLbl>
            <c:dLbl>
              <c:idx val="1"/>
              <c:layout>
                <c:manualLayout>
                  <c:x val="-0.13491484397783601"/>
                  <c:y val="-7.3072615923009607E-2"/>
                </c:manualLayout>
              </c:layout>
              <c:tx>
                <c:rich>
                  <a:bodyPr/>
                  <a:lstStyle/>
                  <a:p>
                    <a:pPr>
                      <a:defRPr sz="2000" b="1">
                        <a:solidFill>
                          <a:schemeClr val="bg1"/>
                        </a:solidFill>
                        <a:latin typeface="Times New Roman" panose="02020603050405020304" pitchFamily="18" charset="0"/>
                        <a:cs typeface="Times New Roman" panose="02020603050405020304" pitchFamily="18" charset="0"/>
                      </a:defRPr>
                    </a:pPr>
                    <a:r>
                      <a:rPr lang="en-US" sz="2000" b="1" dirty="0" smtClean="0">
                        <a:solidFill>
                          <a:schemeClr val="bg1"/>
                        </a:solidFill>
                        <a:latin typeface="Times New Roman" panose="02020603050405020304" pitchFamily="18" charset="0"/>
                        <a:cs typeface="Times New Roman" panose="02020603050405020304" pitchFamily="18" charset="0"/>
                      </a:rPr>
                      <a:t>3%</a:t>
                    </a:r>
                    <a:endParaRPr lang="en-US" sz="2000" b="1" dirty="0">
                      <a:latin typeface="Times New Roman" panose="02020603050405020304" pitchFamily="18" charset="0"/>
                      <a:cs typeface="Times New Roman" panose="02020603050405020304" pitchFamily="18" charset="0"/>
                    </a:endParaRPr>
                  </a:p>
                </c:rich>
              </c:tx>
              <c:spPr/>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0.13183287326082799"/>
                  <c:y val="-0.120470316467353"/>
                </c:manualLayout>
              </c:layout>
              <c:tx>
                <c:rich>
                  <a:bodyPr/>
                  <a:lstStyle/>
                  <a:p>
                    <a:pPr>
                      <a:defRPr sz="1800" b="1">
                        <a:solidFill>
                          <a:schemeClr val="bg1"/>
                        </a:solidFill>
                        <a:latin typeface="Times New Roman" panose="02020603050405020304" pitchFamily="18" charset="0"/>
                        <a:cs typeface="Times New Roman" panose="02020603050405020304" pitchFamily="18" charset="0"/>
                      </a:defRPr>
                    </a:pPr>
                    <a:r>
                      <a:rPr lang="en-US" sz="1800" b="1" dirty="0">
                        <a:solidFill>
                          <a:schemeClr val="bg1"/>
                        </a:solidFill>
                        <a:latin typeface="Times New Roman" panose="02020603050405020304" pitchFamily="18" charset="0"/>
                        <a:cs typeface="Times New Roman" panose="02020603050405020304" pitchFamily="18" charset="0"/>
                      </a:rPr>
                      <a:t>17</a:t>
                    </a:r>
                    <a:r>
                      <a:rPr lang="en-US" sz="1800" b="1" dirty="0" smtClean="0">
                        <a:solidFill>
                          <a:schemeClr val="bg1"/>
                        </a:solidFill>
                        <a:latin typeface="Times New Roman" panose="02020603050405020304" pitchFamily="18" charset="0"/>
                        <a:cs typeface="Times New Roman" panose="02020603050405020304" pitchFamily="18" charset="0"/>
                      </a:rPr>
                      <a:t>% (23)</a:t>
                    </a:r>
                    <a:endParaRPr lang="en-US" sz="1800" b="1" dirty="0">
                      <a:latin typeface="Times New Roman" panose="02020603050405020304" pitchFamily="18" charset="0"/>
                      <a:cs typeface="Times New Roman" panose="02020603050405020304" pitchFamily="18" charset="0"/>
                    </a:endParaRPr>
                  </a:p>
                </c:rich>
              </c:tx>
              <c:spPr/>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Injection Drug Use</c:v>
                </c:pt>
                <c:pt idx="1">
                  <c:v>No Injection Drug Use</c:v>
                </c:pt>
                <c:pt idx="2">
                  <c:v>Not Interviewed to Determine Status</c:v>
                </c:pt>
              </c:strCache>
            </c:strRef>
          </c:cat>
          <c:val>
            <c:numRef>
              <c:f>Sheet1!$B$2:$B$4</c:f>
              <c:numCache>
                <c:formatCode>General</c:formatCode>
                <c:ptCount val="3"/>
                <c:pt idx="0">
                  <c:v>80</c:v>
                </c:pt>
                <c:pt idx="1">
                  <c:v>3</c:v>
                </c:pt>
                <c:pt idx="2">
                  <c:v>17</c:v>
                </c:pt>
              </c:numCache>
            </c:numRef>
          </c:val>
        </c:ser>
        <c:dLbls>
          <c:showLegendKey val="0"/>
          <c:showVal val="0"/>
          <c:showCatName val="0"/>
          <c:showSerName val="0"/>
          <c:showPercent val="0"/>
          <c:showBubbleSize val="0"/>
          <c:showLeaderLines val="0"/>
        </c:dLbls>
        <c:firstSliceAng val="176"/>
      </c:pieChart>
    </c:plotArea>
    <c:legend>
      <c:legendPos val="r"/>
      <c:layout>
        <c:manualLayout>
          <c:xMode val="edge"/>
          <c:yMode val="edge"/>
          <c:x val="0.479756197142024"/>
          <c:y val="0.246418635170604"/>
          <c:w val="0.364688247302421"/>
          <c:h val="0.31503762029746302"/>
        </c:manualLayout>
      </c:layout>
      <c:overlay val="0"/>
      <c:spPr>
        <a:solidFill>
          <a:schemeClr val="bg2">
            <a:lumMod val="20000"/>
            <a:lumOff val="80000"/>
          </a:schemeClr>
        </a:solidFill>
      </c:spPr>
      <c:txPr>
        <a:bodyPr/>
        <a:lstStyle/>
        <a:p>
          <a:pPr>
            <a:defRPr sz="1600" b="1">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FF0000"/>
            </a:solidFill>
          </c:spPr>
          <c:dPt>
            <c:idx val="1"/>
            <c:bubble3D val="0"/>
            <c:spPr>
              <a:solidFill>
                <a:schemeClr val="bg1">
                  <a:lumMod val="65000"/>
                </a:schemeClr>
              </a:solidFill>
            </c:spPr>
          </c:dPt>
          <c:dLbls>
            <c:dLbl>
              <c:idx val="0"/>
              <c:layout>
                <c:manualLayout>
                  <c:x val="-2.09688134561049E-2"/>
                  <c:y val="0.40762048222064001"/>
                </c:manualLayout>
              </c:layout>
              <c:tx>
                <c:rich>
                  <a:bodyPr/>
                  <a:lstStyle/>
                  <a:p>
                    <a:r>
                      <a:rPr lang="en-US" sz="1600" smtClean="0">
                        <a:solidFill>
                          <a:schemeClr val="bg1"/>
                        </a:solidFill>
                      </a:rPr>
                      <a:t>61.7% </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24090604367274E-3"/>
                  <c:y val="-0.25759984737966801"/>
                </c:manualLayout>
              </c:layout>
              <c:tx>
                <c:rich>
                  <a:bodyPr/>
                  <a:lstStyle/>
                  <a:p>
                    <a:r>
                      <a:rPr lang="en-US" sz="1600" dirty="0" smtClean="0">
                        <a:solidFill>
                          <a:schemeClr val="bg1"/>
                        </a:solidFill>
                      </a:rPr>
                      <a:t>4.6%</a:t>
                    </a:r>
                    <a:endParaRPr lang="en-US" sz="1400"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a:solidFill>
                      <a:schemeClr val="bg1"/>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tested</c:v>
                </c:pt>
                <c:pt idx="1">
                  <c:v>declined or not able to be tested</c:v>
                </c:pt>
              </c:strCache>
            </c:strRef>
          </c:cat>
          <c:val>
            <c:numRef>
              <c:f>Sheet1!$B$2:$B$3</c:f>
              <c:numCache>
                <c:formatCode>General</c:formatCode>
                <c:ptCount val="2"/>
                <c:pt idx="0">
                  <c:v>61.7</c:v>
                </c:pt>
                <c:pt idx="1">
                  <c:v>4.5999999999999996</c:v>
                </c:pt>
              </c:numCache>
            </c:numRef>
          </c:val>
        </c:ser>
        <c:dLbls>
          <c:showLegendKey val="0"/>
          <c:showVal val="0"/>
          <c:showCatName val="0"/>
          <c:showSerName val="0"/>
          <c:showPercent val="0"/>
          <c:showBubbleSize val="0"/>
          <c:showLeaderLines val="0"/>
        </c:dLbls>
        <c:firstSliceAng val="186"/>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  </c:v>
                </c:pt>
              </c:strCache>
            </c:strRef>
          </c:tx>
          <c:spPr>
            <a:solidFill>
              <a:srgbClr val="FF0000"/>
            </a:solidFill>
          </c:spPr>
          <c:dPt>
            <c:idx val="1"/>
            <c:bubble3D val="0"/>
            <c:spPr>
              <a:solidFill>
                <a:srgbClr val="000099"/>
              </a:solidFill>
            </c:spPr>
          </c:dPt>
          <c:dLbls>
            <c:dLbl>
              <c:idx val="0"/>
              <c:layout>
                <c:manualLayout>
                  <c:x val="-0.184317196434859"/>
                  <c:y val="0.10147936709641001"/>
                </c:manualLayout>
              </c:layou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20657497981880099"/>
                  <c:y val="8.9720295304431999E-2"/>
                </c:manualLayout>
              </c:layou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600" b="1">
                    <a:solidFill>
                      <a:schemeClr val="bg1"/>
                    </a:solidFill>
                    <a:latin typeface="Times New Roman" panose="02020603050405020304" pitchFamily="18" charset="0"/>
                    <a:cs typeface="Times New Roman" panose="02020603050405020304" pitchFamily="18" charset="0"/>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HIV+</c:v>
                </c:pt>
                <c:pt idx="1">
                  <c:v>HIV-</c:v>
                </c:pt>
              </c:strCache>
            </c:strRef>
          </c:cat>
          <c:val>
            <c:numRef>
              <c:f>Sheet1!$B$2:$B$3</c:f>
              <c:numCache>
                <c:formatCode>General</c:formatCode>
                <c:ptCount val="2"/>
                <c:pt idx="0">
                  <c:v>47.4</c:v>
                </c:pt>
                <c:pt idx="1">
                  <c:v>52.6</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  </c:v>
                </c:pt>
              </c:strCache>
            </c:strRef>
          </c:tx>
          <c:spPr>
            <a:solidFill>
              <a:srgbClr val="FF5050"/>
            </a:solidFill>
          </c:spPr>
          <c:dPt>
            <c:idx val="0"/>
            <c:bubble3D val="0"/>
            <c:spPr>
              <a:solidFill>
                <a:srgbClr val="FF0000"/>
              </a:solidFill>
            </c:spPr>
          </c:dPt>
          <c:dLbls>
            <c:dLbl>
              <c:idx val="0"/>
              <c:layout>
                <c:manualLayout>
                  <c:x val="0.13465432879654099"/>
                  <c:y val="9.2963564370535004E-2"/>
                </c:manualLayout>
              </c:layout>
              <c:tx>
                <c:rich>
                  <a:bodyPr/>
                  <a:lstStyle/>
                  <a:p>
                    <a:r>
                      <a:rPr lang="en-US" smtClean="0"/>
                      <a:t>57.8%</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4972902473031699"/>
                  <c:y val="0.113570600707273"/>
                </c:manualLayout>
              </c:layout>
              <c:tx>
                <c:rich>
                  <a:bodyPr/>
                  <a:lstStyle/>
                  <a:p>
                    <a:r>
                      <a:rPr lang="en-US" smtClean="0"/>
                      <a:t>42.2%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solidFill>
                      <a:schemeClr val="bg1"/>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 Syringe-sharing or sex partners</c:v>
                </c:pt>
                <c:pt idx="1">
                  <c:v>Social contacts at high risk for HIV infection</c:v>
                </c:pt>
              </c:strCache>
            </c:strRef>
          </c:cat>
          <c:val>
            <c:numRef>
              <c:f>Sheet1!$B$2:$B$3</c:f>
              <c:numCache>
                <c:formatCode>General</c:formatCode>
                <c:ptCount val="2"/>
                <c:pt idx="0">
                  <c:v>57.8</c:v>
                </c:pt>
                <c:pt idx="1">
                  <c:v>42.2</c:v>
                </c:pt>
              </c:numCache>
            </c:numRef>
          </c:val>
        </c:ser>
        <c:dLbls>
          <c:showLegendKey val="0"/>
          <c:showVal val="0"/>
          <c:showCatName val="0"/>
          <c:showSerName val="0"/>
          <c:showPercent val="0"/>
          <c:showBubbleSize val="0"/>
          <c:showLeaderLines val="0"/>
        </c:dLbls>
        <c:firstSliceAng val="170"/>
      </c:pieChart>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0.43995</cdr:x>
      <cdr:y>0.70909</cdr:y>
    </cdr:from>
    <cdr:to>
      <cdr:x>0.57328</cdr:x>
      <cdr:y>0.90909</cdr:y>
    </cdr:to>
    <cdr:sp macro="" textlink="">
      <cdr:nvSpPr>
        <cdr:cNvPr id="2" name="TextBox 1"/>
        <cdr:cNvSpPr txBox="1"/>
      </cdr:nvSpPr>
      <cdr:spPr>
        <a:xfrm xmlns:a="http://schemas.openxmlformats.org/drawingml/2006/main">
          <a:off x="3017157" y="324196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9E621C9-5E4D-480C-A67C-8F2B200DFAFC}" type="datetimeFigureOut">
              <a:rPr lang="en-US" smtClean="0"/>
              <a:t>10/22/2015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71C3B14-A127-4D78-A587-92C9F56B3C70}" type="slidenum">
              <a:rPr lang="en-US" smtClean="0"/>
              <a:t>‹#›</a:t>
            </a:fld>
            <a:endParaRPr lang="en-US"/>
          </a:p>
        </p:txBody>
      </p:sp>
    </p:spTree>
    <p:extLst>
      <p:ext uri="{BB962C8B-B14F-4D97-AF65-F5344CB8AC3E}">
        <p14:creationId xmlns:p14="http://schemas.microsoft.com/office/powerpoint/2010/main" val="2154071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872DB4F-20D9-44F3-8C4D-13EB3D84EC8A}" type="datetimeFigureOut">
              <a:rPr lang="en-US" smtClean="0"/>
              <a:pPr/>
              <a:t>10/22/2015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9A731D4-C1DA-42B1-95CF-F701A8BD6A9C}" type="slidenum">
              <a:rPr lang="en-US" smtClean="0"/>
              <a:pPr/>
              <a:t>‹#›</a:t>
            </a:fld>
            <a:endParaRPr lang="en-US"/>
          </a:p>
        </p:txBody>
      </p:sp>
    </p:spTree>
    <p:extLst>
      <p:ext uri="{BB962C8B-B14F-4D97-AF65-F5344CB8AC3E}">
        <p14:creationId xmlns:p14="http://schemas.microsoft.com/office/powerpoint/2010/main" val="2385500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cbi.nlm.nih.gov/pubmed/2261493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aids.gov/pdf/hcv-and-young-pwid-consultation-report.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linicaltrials.gov/ct2/show/NCT01436357?term=NCT01436357&amp;rank=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A731D4-C1DA-42B1-95CF-F701A8BD6A9C}" type="slidenum">
              <a:rPr lang="en-US" smtClean="0"/>
              <a:pPr/>
              <a:t>1</a:t>
            </a:fld>
            <a:endParaRPr lang="en-US"/>
          </a:p>
        </p:txBody>
      </p:sp>
    </p:spTree>
    <p:extLst>
      <p:ext uri="{BB962C8B-B14F-4D97-AF65-F5344CB8AC3E}">
        <p14:creationId xmlns:p14="http://schemas.microsoft.com/office/powerpoint/2010/main" val="4062323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8635DBD-D184-4C27-BE99-670F4E8727A4}"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2700592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Incidence rates of acute hepatitis C decreased among males and females from 2000-2003 and remained fairly constant from 2004-2010.</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From 2010-2013, rates of acute hepatitis C increased among males and females; in 2013, rates among males and females were 0.8 and 0.7 cases per 100,000 population, respectively.</a:t>
            </a:r>
          </a:p>
        </p:txBody>
      </p:sp>
      <p:sp>
        <p:nvSpPr>
          <p:cNvPr id="4" name="Slide Number Placeholder 3"/>
          <p:cNvSpPr>
            <a:spLocks noGrp="1"/>
          </p:cNvSpPr>
          <p:nvPr>
            <p:ph type="sldNum" sz="quarter" idx="10"/>
          </p:nvPr>
        </p:nvSpPr>
        <p:spPr/>
        <p:txBody>
          <a:bodyPr/>
          <a:lstStyle/>
          <a:p>
            <a:fld id="{D9A731D4-C1DA-42B1-95CF-F701A8BD6A9C}" type="slidenum">
              <a:rPr lang="en-US" smtClean="0"/>
              <a:pPr/>
              <a:t>2</a:t>
            </a:fld>
            <a:endParaRPr lang="en-US"/>
          </a:p>
        </p:txBody>
      </p:sp>
    </p:spTree>
    <p:extLst>
      <p:ext uri="{BB962C8B-B14F-4D97-AF65-F5344CB8AC3E}">
        <p14:creationId xmlns:p14="http://schemas.microsoft.com/office/powerpoint/2010/main" val="2638799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stats were taken from Jag </a:t>
            </a:r>
            <a:r>
              <a:rPr lang="en-US" baseline="0" dirty="0" err="1" smtClean="0"/>
              <a:t>Khalsa’s</a:t>
            </a:r>
            <a:r>
              <a:rPr lang="en-US" baseline="0" dirty="0" smtClean="0"/>
              <a:t> contributions to the Viral Hepatitis Congressional Brief.</a:t>
            </a:r>
            <a:endParaRPr lang="en-US" dirty="0"/>
          </a:p>
        </p:txBody>
      </p:sp>
      <p:sp>
        <p:nvSpPr>
          <p:cNvPr id="4" name="Slide Number Placeholder 3"/>
          <p:cNvSpPr>
            <a:spLocks noGrp="1"/>
          </p:cNvSpPr>
          <p:nvPr>
            <p:ph type="sldNum" sz="quarter" idx="10"/>
          </p:nvPr>
        </p:nvSpPr>
        <p:spPr/>
        <p:txBody>
          <a:bodyPr/>
          <a:lstStyle/>
          <a:p>
            <a:fld id="{D9A731D4-C1DA-42B1-95CF-F701A8BD6A9C}" type="slidenum">
              <a:rPr lang="en-US" smtClean="0"/>
              <a:pPr/>
              <a:t>3</a:t>
            </a:fld>
            <a:endParaRPr lang="en-US"/>
          </a:p>
        </p:txBody>
      </p:sp>
    </p:spTree>
    <p:extLst>
      <p:ext uri="{BB962C8B-B14F-4D97-AF65-F5344CB8AC3E}">
        <p14:creationId xmlns:p14="http://schemas.microsoft.com/office/powerpoint/2010/main" val="997518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4" name="Slide Number Placeholder 3"/>
          <p:cNvSpPr>
            <a:spLocks noGrp="1"/>
          </p:cNvSpPr>
          <p:nvPr>
            <p:ph type="sldNum" sz="quarter" idx="10"/>
          </p:nvPr>
        </p:nvSpPr>
        <p:spPr/>
        <p:txBody>
          <a:bodyPr/>
          <a:lstStyle/>
          <a:p>
            <a:fld id="{8CD1D559-BB01-0947-AEC6-FB78A3FC033D}" type="slidenum">
              <a:rPr lang="en-US">
                <a:solidFill>
                  <a:prstClr val="black"/>
                </a:solidFill>
              </a:rPr>
              <a:pPr/>
              <a:t>4</a:t>
            </a:fld>
            <a:endParaRPr lang="en-US">
              <a:solidFill>
                <a:prstClr val="black"/>
              </a:solidFill>
            </a:endParaRPr>
          </a:p>
        </p:txBody>
      </p:sp>
      <p:grpSp>
        <p:nvGrpSpPr>
          <p:cNvPr id="18" name="Group 17"/>
          <p:cNvGrpSpPr/>
          <p:nvPr/>
        </p:nvGrpSpPr>
        <p:grpSpPr>
          <a:xfrm>
            <a:off x="785714" y="4540065"/>
            <a:ext cx="5445753" cy="4556698"/>
            <a:chOff x="-9418063" y="621479"/>
            <a:chExt cx="10234338" cy="4481998"/>
          </a:xfrm>
        </p:grpSpPr>
        <p:sp>
          <p:nvSpPr>
            <p:cNvPr id="19" name="Rectangle 18"/>
            <p:cNvSpPr/>
            <p:nvPr/>
          </p:nvSpPr>
          <p:spPr>
            <a:xfrm>
              <a:off x="-9343963" y="621479"/>
              <a:ext cx="9837928" cy="430887"/>
            </a:xfrm>
            <a:prstGeom prst="rect">
              <a:avLst/>
            </a:prstGeom>
          </p:spPr>
          <p:txBody>
            <a:bodyPr wrap="square">
              <a:spAutoFit/>
            </a:bodyPr>
            <a:lstStyle/>
            <a:p>
              <a:pPr defTabSz="457200" fontAlgn="auto">
                <a:spcBef>
                  <a:spcPts val="0"/>
                </a:spcBef>
                <a:spcAft>
                  <a:spcPts val="0"/>
                </a:spcAft>
              </a:pPr>
              <a:r>
                <a:rPr lang="en-US" sz="1100" dirty="0" smtClean="0">
                  <a:solidFill>
                    <a:prstClr val="black"/>
                  </a:solidFill>
                  <a:latin typeface="Calibri"/>
                  <a:ea typeface="+mn-ea"/>
                </a:rPr>
                <a:t> </a:t>
              </a:r>
              <a:r>
                <a:rPr lang="en-US" sz="1100" dirty="0">
                  <a:solidFill>
                    <a:prstClr val="black"/>
                  </a:solidFill>
                  <a:latin typeface="Calibri"/>
                  <a:ea typeface="+mn-ea"/>
                </a:rPr>
                <a:t>April 21, ISDH had diagnosed HIV infection in 135 persons (129 </a:t>
              </a:r>
              <a:r>
                <a:rPr lang="en-US" sz="1100" dirty="0" smtClean="0">
                  <a:solidFill>
                    <a:prstClr val="black"/>
                  </a:solidFill>
                  <a:latin typeface="Calibri"/>
                  <a:ea typeface="+mn-ea"/>
                </a:rPr>
                <a:t>confirmed/6 pending) in a community </a:t>
              </a:r>
              <a:r>
                <a:rPr lang="en-US" sz="1100" dirty="0">
                  <a:solidFill>
                    <a:prstClr val="black"/>
                  </a:solidFill>
                  <a:latin typeface="Calibri"/>
                  <a:ea typeface="+mn-ea"/>
                </a:rPr>
                <a:t>of 4,200 persons </a:t>
              </a:r>
            </a:p>
          </p:txBody>
        </p:sp>
        <p:sp>
          <p:nvSpPr>
            <p:cNvPr id="20" name="Rectangle 19"/>
            <p:cNvSpPr/>
            <p:nvPr/>
          </p:nvSpPr>
          <p:spPr>
            <a:xfrm>
              <a:off x="-9389035" y="810483"/>
              <a:ext cx="9866970" cy="1089832"/>
            </a:xfrm>
            <a:prstGeom prst="rect">
              <a:avLst/>
            </a:prstGeom>
          </p:spPr>
          <p:txBody>
            <a:bodyPr wrap="square">
              <a:spAutoFit/>
            </a:bodyPr>
            <a:lstStyle/>
            <a:p>
              <a:pPr defTabSz="457200" fontAlgn="auto">
                <a:spcBef>
                  <a:spcPts val="0"/>
                </a:spcBef>
                <a:spcAft>
                  <a:spcPts val="0"/>
                </a:spcAft>
              </a:pPr>
              <a:endParaRPr lang="en-US" sz="1100" dirty="0">
                <a:solidFill>
                  <a:prstClr val="black"/>
                </a:solidFill>
                <a:latin typeface="Calibri"/>
                <a:ea typeface="+mn-ea"/>
              </a:endParaRPr>
            </a:p>
            <a:p>
              <a:pPr defTabSz="457200" fontAlgn="auto">
                <a:spcBef>
                  <a:spcPts val="0"/>
                </a:spcBef>
                <a:spcAft>
                  <a:spcPts val="0"/>
                </a:spcAft>
              </a:pPr>
              <a:r>
                <a:rPr lang="en-US" sz="1100" dirty="0" smtClean="0">
                  <a:solidFill>
                    <a:prstClr val="black"/>
                  </a:solidFill>
                  <a:latin typeface="Calibri"/>
                  <a:ea typeface="+mn-ea"/>
                </a:rPr>
                <a:t> Of </a:t>
              </a:r>
              <a:r>
                <a:rPr lang="en-US" sz="1100" dirty="0">
                  <a:solidFill>
                    <a:prstClr val="black"/>
                  </a:solidFill>
                  <a:latin typeface="Calibri"/>
                  <a:ea typeface="+mn-ea"/>
                </a:rPr>
                <a:t>the 135 persons with diagnosed HIV infection, 108 (80.0%) have reported injection drug use (IDU), four (3.0%) have reported no IDU, and 23 (17.0%) have not been interviewed to determine IDU status. </a:t>
              </a:r>
              <a:endParaRPr lang="en-US" sz="1100" dirty="0" smtClean="0">
                <a:solidFill>
                  <a:prstClr val="black"/>
                </a:solidFill>
                <a:latin typeface="Calibri"/>
                <a:ea typeface="+mn-ea"/>
              </a:endParaRPr>
            </a:p>
            <a:p>
              <a:pPr defTabSz="457200" fontAlgn="auto">
                <a:spcBef>
                  <a:spcPts val="0"/>
                </a:spcBef>
                <a:spcAft>
                  <a:spcPts val="0"/>
                </a:spcAft>
              </a:pPr>
              <a:r>
                <a:rPr lang="en-US" sz="1100" dirty="0" smtClean="0">
                  <a:solidFill>
                    <a:prstClr val="black"/>
                  </a:solidFill>
                  <a:latin typeface="Calibri"/>
                  <a:ea typeface="+mn-ea"/>
                </a:rPr>
                <a:t>Among </a:t>
              </a:r>
              <a:r>
                <a:rPr lang="en-US" sz="1100" dirty="0">
                  <a:solidFill>
                    <a:prstClr val="black"/>
                  </a:solidFill>
                  <a:latin typeface="Calibri"/>
                  <a:ea typeface="+mn-ea"/>
                </a:rPr>
                <a:t>the 108 who have reported IDU, all reported dissolving and injecting tablets of </a:t>
              </a:r>
              <a:r>
                <a:rPr lang="en-US" sz="1100" dirty="0" err="1">
                  <a:solidFill>
                    <a:prstClr val="black"/>
                  </a:solidFill>
                  <a:latin typeface="Calibri"/>
                  <a:ea typeface="+mn-ea"/>
                </a:rPr>
                <a:t>oxymorphone</a:t>
              </a:r>
              <a:r>
                <a:rPr lang="en-US" sz="1100" dirty="0">
                  <a:solidFill>
                    <a:prstClr val="black"/>
                  </a:solidFill>
                  <a:latin typeface="Calibri"/>
                  <a:ea typeface="+mn-ea"/>
                </a:rPr>
                <a:t> as their drug of choice. </a:t>
              </a:r>
            </a:p>
          </p:txBody>
        </p:sp>
        <p:sp>
          <p:nvSpPr>
            <p:cNvPr id="21" name="Rectangle 20"/>
            <p:cNvSpPr/>
            <p:nvPr/>
          </p:nvSpPr>
          <p:spPr>
            <a:xfrm>
              <a:off x="-9418063" y="1847622"/>
              <a:ext cx="8226878" cy="423823"/>
            </a:xfrm>
            <a:prstGeom prst="rect">
              <a:avLst/>
            </a:prstGeom>
          </p:spPr>
          <p:txBody>
            <a:bodyPr wrap="square">
              <a:spAutoFit/>
            </a:bodyPr>
            <a:lstStyle/>
            <a:p>
              <a:pPr defTabSz="457200" fontAlgn="auto">
                <a:spcBef>
                  <a:spcPts val="0"/>
                </a:spcBef>
                <a:spcAft>
                  <a:spcPts val="0"/>
                </a:spcAft>
              </a:pPr>
              <a:r>
                <a:rPr lang="en-US" sz="1100" dirty="0" err="1" smtClean="0">
                  <a:solidFill>
                    <a:prstClr val="black"/>
                  </a:solidFill>
                  <a:latin typeface="Calibri"/>
                  <a:ea typeface="+mn-ea"/>
                </a:rPr>
                <a:t>Coinfection</a:t>
              </a:r>
              <a:r>
                <a:rPr lang="en-US" sz="1100" dirty="0" smtClean="0">
                  <a:solidFill>
                    <a:prstClr val="black"/>
                  </a:solidFill>
                  <a:latin typeface="Calibri"/>
                  <a:ea typeface="+mn-ea"/>
                </a:rPr>
                <a:t> </a:t>
              </a:r>
              <a:r>
                <a:rPr lang="en-US" sz="1100" dirty="0">
                  <a:solidFill>
                    <a:prstClr val="black"/>
                  </a:solidFill>
                  <a:latin typeface="Calibri"/>
                  <a:ea typeface="+mn-ea"/>
                </a:rPr>
                <a:t>with hepatitis C virus has been diagnosed in 114 (84.4%) patients.</a:t>
              </a:r>
            </a:p>
          </p:txBody>
        </p:sp>
        <p:sp>
          <p:nvSpPr>
            <p:cNvPr id="22" name="Rectangle 21"/>
            <p:cNvSpPr/>
            <p:nvPr/>
          </p:nvSpPr>
          <p:spPr>
            <a:xfrm>
              <a:off x="-9359257" y="2182122"/>
              <a:ext cx="10175532" cy="2921355"/>
            </a:xfrm>
            <a:prstGeom prst="rect">
              <a:avLst/>
            </a:prstGeom>
          </p:spPr>
          <p:txBody>
            <a:bodyPr wrap="square">
              <a:spAutoFit/>
            </a:bodyPr>
            <a:lstStyle/>
            <a:p>
              <a:pPr defTabSz="457200" fontAlgn="auto">
                <a:spcBef>
                  <a:spcPts val="0"/>
                </a:spcBef>
                <a:spcAft>
                  <a:spcPts val="0"/>
                </a:spcAft>
              </a:pPr>
              <a:r>
                <a:rPr lang="en-US" sz="1100" dirty="0" smtClean="0">
                  <a:solidFill>
                    <a:prstClr val="black"/>
                  </a:solidFill>
                  <a:latin typeface="Calibri"/>
                  <a:ea typeface="+mn-ea"/>
                </a:rPr>
                <a:t>Those </a:t>
              </a:r>
              <a:r>
                <a:rPr lang="en-US" sz="1100" dirty="0">
                  <a:solidFill>
                    <a:prstClr val="black"/>
                  </a:solidFill>
                  <a:latin typeface="Calibri"/>
                  <a:ea typeface="+mn-ea"/>
                </a:rPr>
                <a:t>interviewed reported an average of nine syringe-sharing partners, sex partners, or other social contacts who might be at risk for HIV infection</a:t>
              </a:r>
              <a:r>
                <a:rPr lang="en-US" sz="1100" dirty="0" smtClean="0">
                  <a:solidFill>
                    <a:prstClr val="black"/>
                  </a:solidFill>
                  <a:latin typeface="Calibri"/>
                  <a:ea typeface="+mn-ea"/>
                </a:rPr>
                <a:t>.</a:t>
              </a:r>
            </a:p>
            <a:p>
              <a:pPr defTabSz="457200" fontAlgn="auto">
                <a:spcBef>
                  <a:spcPts val="0"/>
                </a:spcBef>
                <a:spcAft>
                  <a:spcPts val="0"/>
                </a:spcAft>
              </a:pPr>
              <a:r>
                <a:rPr lang="en-US" sz="1100" dirty="0" smtClean="0">
                  <a:solidFill>
                    <a:prstClr val="black"/>
                  </a:solidFill>
                  <a:latin typeface="Calibri"/>
                  <a:ea typeface="+mn-ea"/>
                </a:rPr>
                <a:t>Of </a:t>
              </a:r>
              <a:r>
                <a:rPr lang="en-US" sz="1100" dirty="0">
                  <a:solidFill>
                    <a:prstClr val="black"/>
                  </a:solidFill>
                  <a:latin typeface="Calibri"/>
                  <a:ea typeface="+mn-ea"/>
                </a:rPr>
                <a:t>the 373 contacts named as of April 21, a total of 247 (66.2%) had been located, 230 (61.7%) were tested, and 17 (4.6%) either declined testing or were not able to be tested. </a:t>
              </a:r>
              <a:endParaRPr lang="en-US" sz="1100" dirty="0" smtClean="0">
                <a:solidFill>
                  <a:prstClr val="black"/>
                </a:solidFill>
                <a:latin typeface="Calibri"/>
                <a:ea typeface="+mn-ea"/>
              </a:endParaRPr>
            </a:p>
            <a:p>
              <a:pPr defTabSz="457200" fontAlgn="auto">
                <a:spcBef>
                  <a:spcPts val="0"/>
                </a:spcBef>
                <a:spcAft>
                  <a:spcPts val="0"/>
                </a:spcAft>
              </a:pPr>
              <a:r>
                <a:rPr lang="en-US" sz="1100" dirty="0" smtClean="0">
                  <a:solidFill>
                    <a:prstClr val="black"/>
                  </a:solidFill>
                  <a:latin typeface="Calibri"/>
                  <a:ea typeface="+mn-ea"/>
                </a:rPr>
                <a:t>Of </a:t>
              </a:r>
              <a:r>
                <a:rPr lang="en-US" sz="1100" dirty="0">
                  <a:solidFill>
                    <a:prstClr val="black"/>
                  </a:solidFill>
                  <a:latin typeface="Calibri"/>
                  <a:ea typeface="+mn-ea"/>
                </a:rPr>
                <a:t>the 230 contacts who were tested, test results for 109 (47.4%) were HIV positive, and 121 (52.6%) were HIV negative. </a:t>
              </a:r>
              <a:endParaRPr lang="en-US" sz="1100" dirty="0" smtClean="0">
                <a:solidFill>
                  <a:prstClr val="black"/>
                </a:solidFill>
                <a:latin typeface="Calibri"/>
                <a:ea typeface="+mn-ea"/>
              </a:endParaRPr>
            </a:p>
            <a:p>
              <a:pPr defTabSz="457200" fontAlgn="auto">
                <a:spcBef>
                  <a:spcPts val="0"/>
                </a:spcBef>
                <a:spcAft>
                  <a:spcPts val="0"/>
                </a:spcAft>
              </a:pPr>
              <a:r>
                <a:rPr lang="en-US" sz="1100" dirty="0" smtClean="0">
                  <a:solidFill>
                    <a:prstClr val="black"/>
                  </a:solidFill>
                  <a:latin typeface="Calibri"/>
                  <a:ea typeface="+mn-ea"/>
                </a:rPr>
                <a:t>Of </a:t>
              </a:r>
              <a:r>
                <a:rPr lang="en-US" sz="1100" dirty="0">
                  <a:solidFill>
                    <a:prstClr val="black"/>
                  </a:solidFill>
                  <a:latin typeface="Calibri"/>
                  <a:ea typeface="+mn-ea"/>
                </a:rPr>
                <a:t>the 128 contacts who have not yet been located, 74 (57.8%) have been identified as syringe-sharing or sex partners, and 54 (42.2%) are social contacts regarded as at high risk for HIV infection.</a:t>
              </a:r>
            </a:p>
            <a:p>
              <a:pPr defTabSz="457200" fontAlgn="auto">
                <a:spcBef>
                  <a:spcPts val="0"/>
                </a:spcBef>
                <a:spcAft>
                  <a:spcPts val="0"/>
                </a:spcAft>
              </a:pPr>
              <a:r>
                <a:rPr lang="en-US" sz="1100" dirty="0" smtClean="0">
                  <a:solidFill>
                    <a:prstClr val="black"/>
                  </a:solidFill>
                  <a:latin typeface="Calibri"/>
                  <a:ea typeface="+mn-ea"/>
                </a:rPr>
                <a:t>Injection </a:t>
              </a:r>
              <a:r>
                <a:rPr lang="en-US" sz="1100" dirty="0">
                  <a:solidFill>
                    <a:prstClr val="black"/>
                  </a:solidFill>
                  <a:latin typeface="Calibri"/>
                  <a:ea typeface="+mn-ea"/>
                </a:rPr>
                <a:t>drug use in this community is a multi-generational activity, with as many as three generations of a family and multiple community members injecting together. </a:t>
              </a:r>
              <a:endParaRPr lang="en-US" sz="1100" dirty="0" smtClean="0">
                <a:solidFill>
                  <a:prstClr val="black"/>
                </a:solidFill>
                <a:latin typeface="Calibri"/>
                <a:ea typeface="+mn-ea"/>
              </a:endParaRPr>
            </a:p>
            <a:p>
              <a:pPr defTabSz="457200" fontAlgn="auto">
                <a:spcBef>
                  <a:spcPts val="0"/>
                </a:spcBef>
                <a:spcAft>
                  <a:spcPts val="0"/>
                </a:spcAft>
              </a:pPr>
              <a:r>
                <a:rPr lang="en-US" sz="1100" dirty="0" smtClean="0">
                  <a:solidFill>
                    <a:prstClr val="black"/>
                  </a:solidFill>
                  <a:latin typeface="Calibri"/>
                  <a:ea typeface="+mn-ea"/>
                </a:rPr>
                <a:t>IDU </a:t>
              </a:r>
              <a:r>
                <a:rPr lang="en-US" sz="1100" dirty="0">
                  <a:solidFill>
                    <a:prstClr val="black"/>
                  </a:solidFill>
                  <a:latin typeface="Calibri"/>
                  <a:ea typeface="+mn-ea"/>
                </a:rPr>
                <a:t>practices include crushing and cooking extended-release </a:t>
              </a:r>
              <a:r>
                <a:rPr lang="en-US" sz="1100" dirty="0" err="1">
                  <a:solidFill>
                    <a:prstClr val="black"/>
                  </a:solidFill>
                  <a:latin typeface="Calibri"/>
                  <a:ea typeface="+mn-ea"/>
                </a:rPr>
                <a:t>oxymorphone</a:t>
              </a:r>
              <a:r>
                <a:rPr lang="en-US" sz="1100" dirty="0">
                  <a:solidFill>
                    <a:prstClr val="black"/>
                  </a:solidFill>
                  <a:latin typeface="Calibri"/>
                  <a:ea typeface="+mn-ea"/>
                </a:rPr>
                <a:t>, most frequently 40 mg tablets not designed to resist crushing or dissolving. Syringes and drug preparation equipment are frequently shared (e.g., the drug is dissolved in </a:t>
              </a:r>
              <a:r>
                <a:rPr lang="en-US" sz="1100" dirty="0" err="1">
                  <a:solidFill>
                    <a:prstClr val="black"/>
                  </a:solidFill>
                  <a:latin typeface="Calibri"/>
                  <a:ea typeface="+mn-ea"/>
                </a:rPr>
                <a:t>nonsterile</a:t>
              </a:r>
              <a:r>
                <a:rPr lang="en-US" sz="1100" dirty="0">
                  <a:solidFill>
                    <a:prstClr val="black"/>
                  </a:solidFill>
                  <a:latin typeface="Calibri"/>
                  <a:ea typeface="+mn-ea"/>
                </a:rPr>
                <a:t> water and drawn up into an insulin syringe that is usually shared with others). The reported daily numbers of injections ranged from four to 15, with the reported number of injection partners ranging from one to six per injection event.</a:t>
              </a:r>
            </a:p>
          </p:txBody>
        </p:sp>
      </p:grpSp>
    </p:spTree>
    <p:extLst>
      <p:ext uri="{BB962C8B-B14F-4D97-AF65-F5344CB8AC3E}">
        <p14:creationId xmlns:p14="http://schemas.microsoft.com/office/powerpoint/2010/main" val="1866431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ClrTx/>
              <a:buSzPct val="100000"/>
              <a:buFont typeface="Arial" panose="020B0604020202020204" pitchFamily="34" charset="0"/>
              <a:buChar char="•"/>
            </a:pPr>
            <a:r>
              <a:rPr lang="en-US" i="1" dirty="0">
                <a:solidFill>
                  <a:srgbClr val="FF0000"/>
                </a:solidFill>
              </a:rPr>
              <a:t>HCV, HIV, and opioid dependence are co-occurring epidemics</a:t>
            </a:r>
            <a:r>
              <a:rPr lang="en-US" dirty="0"/>
              <a:t>. Management of </a:t>
            </a:r>
            <a:r>
              <a:rPr lang="en-US" dirty="0" err="1"/>
              <a:t>opioid</a:t>
            </a:r>
            <a:r>
              <a:rPr lang="en-US" dirty="0"/>
              <a:t> dependence in HCV-infected individuals is critical to optimizing safe HCV treatment, maximizing adherence, increasing health, and preventing post-treatment </a:t>
            </a:r>
            <a:r>
              <a:rPr lang="en-US" dirty="0" err="1"/>
              <a:t>reinfection</a:t>
            </a:r>
            <a:r>
              <a:rPr lang="en-US" dirty="0"/>
              <a:t>, yet many who are also infected with HIV remain untreated for HCV. </a:t>
            </a:r>
            <a:r>
              <a:rPr lang="en-US" dirty="0" err="1"/>
              <a:t>Buprenorphine</a:t>
            </a:r>
            <a:r>
              <a:rPr lang="en-US" dirty="0"/>
              <a:t>, unlike methadone, can be dispensed by health care providers and thus provides an opportunity to integrate HCV and HIV care with addiction treatment in a single outpatient office setting, improving the health outcomes for those at greatest risk for HCV disease. </a:t>
            </a:r>
            <a:r>
              <a:rPr lang="en-US" sz="1000" dirty="0">
                <a:hlinkClick r:id="rId3"/>
              </a:rPr>
              <a:t>Taylor, et al. (2012</a:t>
            </a:r>
            <a:r>
              <a:rPr lang="en-US" sz="1000" i="1" dirty="0">
                <a:hlinkClick r:id="rId3"/>
              </a:rPr>
              <a:t>) J. Addict. Med. </a:t>
            </a:r>
            <a:r>
              <a:rPr lang="en-US" sz="1000" dirty="0">
                <a:hlinkClick r:id="rId3"/>
              </a:rPr>
              <a:t>6(3):</a:t>
            </a:r>
            <a:r>
              <a:rPr lang="en-US" sz="1000">
                <a:hlinkClick r:id="rId3"/>
              </a:rPr>
              <a:t>179-185</a:t>
            </a:r>
            <a:r>
              <a:rPr lang="en-US"/>
              <a:t>.</a:t>
            </a:r>
            <a:endParaRPr lang="en-US" dirty="0" smtClean="0"/>
          </a:p>
          <a:p>
            <a:pPr>
              <a:buClrTx/>
              <a:buSzPct val="1000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9A731D4-C1DA-42B1-95CF-F701A8BD6A9C}" type="slidenum">
              <a:rPr lang="en-US" smtClean="0"/>
              <a:pPr/>
              <a:t>5</a:t>
            </a:fld>
            <a:endParaRPr lang="en-US"/>
          </a:p>
        </p:txBody>
      </p:sp>
    </p:spTree>
    <p:extLst>
      <p:ext uri="{BB962C8B-B14F-4D97-AF65-F5344CB8AC3E}">
        <p14:creationId xmlns:p14="http://schemas.microsoft.com/office/powerpoint/2010/main" val="993683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Direct</a:t>
            </a:r>
            <a:r>
              <a:rPr lang="en-US" baseline="0" dirty="0" smtClean="0"/>
              <a:t> to consumer marketing</a:t>
            </a:r>
            <a:endParaRPr lang="en-US" dirty="0"/>
          </a:p>
        </p:txBody>
      </p:sp>
      <p:sp>
        <p:nvSpPr>
          <p:cNvPr id="4" name="Slide Number Placeholder 3"/>
          <p:cNvSpPr>
            <a:spLocks noGrp="1"/>
          </p:cNvSpPr>
          <p:nvPr>
            <p:ph type="sldNum" sz="quarter" idx="10"/>
          </p:nvPr>
        </p:nvSpPr>
        <p:spPr/>
        <p:txBody>
          <a:bodyPr/>
          <a:lstStyle/>
          <a:p>
            <a:fld id="{AEC9E38A-8124-4552-9B0D-653E57EC7E9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491042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FY2015</a:t>
            </a:r>
            <a:r>
              <a:rPr lang="en-US" baseline="0" dirty="0" smtClean="0"/>
              <a:t> Viral Hepatitis Congressional Brief – NIDA. </a:t>
            </a:r>
          </a:p>
          <a:p>
            <a:endParaRPr lang="en-US" i="1" baseline="0" dirty="0" smtClean="0">
              <a:solidFill>
                <a:srgbClr val="FF0000"/>
              </a:solidFill>
            </a:endParaRPr>
          </a:p>
          <a:p>
            <a:r>
              <a:rPr lang="en-US" i="1" dirty="0" smtClean="0">
                <a:solidFill>
                  <a:srgbClr val="FF0000"/>
                </a:solidFill>
              </a:rPr>
              <a:t>NIDA supports basic and clinical research on HCV mono-infections and HIV/HCV co-infections among </a:t>
            </a:r>
            <a:r>
              <a:rPr lang="en-US" i="1" dirty="0" err="1" smtClean="0">
                <a:solidFill>
                  <a:srgbClr val="FF0000"/>
                </a:solidFill>
              </a:rPr>
              <a:t>IDUs</a:t>
            </a:r>
            <a:r>
              <a:rPr lang="en-US" i="1" dirty="0" smtClean="0">
                <a:solidFill>
                  <a:srgbClr val="FF0000"/>
                </a:solidFill>
              </a:rPr>
              <a:t>, including:</a:t>
            </a:r>
            <a:br>
              <a:rPr lang="en-US" i="1" dirty="0" smtClean="0">
                <a:solidFill>
                  <a:srgbClr val="FF0000"/>
                </a:solidFill>
              </a:rPr>
            </a:br>
            <a:endParaRPr lang="en-US" i="1" dirty="0" smtClean="0">
              <a:solidFill>
                <a:srgbClr val="FF0000"/>
              </a:solidFill>
            </a:endParaRPr>
          </a:p>
          <a:p>
            <a:pPr>
              <a:buClrTx/>
              <a:buSzPct val="100000"/>
              <a:buFont typeface="Arial" panose="020B0604020202020204" pitchFamily="34" charset="0"/>
              <a:buChar char="•"/>
            </a:pPr>
            <a:r>
              <a:rPr lang="en-US" dirty="0" smtClean="0"/>
              <a:t>Testing the accuracy and acceptability of </a:t>
            </a:r>
            <a:r>
              <a:rPr lang="en-US" i="1" dirty="0" smtClean="0">
                <a:solidFill>
                  <a:srgbClr val="FF0000"/>
                </a:solidFill>
              </a:rPr>
              <a:t>rapid HCV tests </a:t>
            </a:r>
            <a:r>
              <a:rPr lang="en-US" dirty="0" smtClean="0"/>
              <a:t>in point-of-care settings to more rapidly identify HCV-infected </a:t>
            </a:r>
            <a:r>
              <a:rPr lang="en-US" dirty="0" err="1" smtClean="0"/>
              <a:t>IDUs</a:t>
            </a:r>
            <a:r>
              <a:rPr lang="en-US" dirty="0" smtClean="0"/>
              <a:t> and link them to care. </a:t>
            </a:r>
          </a:p>
          <a:p>
            <a:pPr>
              <a:buClrTx/>
              <a:buSzPct val="100000"/>
              <a:buFont typeface="Arial" panose="020B0604020202020204" pitchFamily="34" charset="0"/>
              <a:buChar char="•"/>
            </a:pPr>
            <a:r>
              <a:rPr lang="en-US" dirty="0" smtClean="0"/>
              <a:t>Examining </a:t>
            </a:r>
            <a:r>
              <a:rPr lang="en-US" i="1" dirty="0" smtClean="0">
                <a:solidFill>
                  <a:srgbClr val="FF0000"/>
                </a:solidFill>
              </a:rPr>
              <a:t>coordinated care models </a:t>
            </a:r>
            <a:r>
              <a:rPr lang="en-US" dirty="0" smtClean="0"/>
              <a:t>that utilize care managers to integrate HCV specialty care within primary care, substance use treatment, and mental health services from multiple, geographically separate providers. </a:t>
            </a:r>
          </a:p>
          <a:p>
            <a:pPr>
              <a:buClrTx/>
              <a:buSzPct val="100000"/>
              <a:buFont typeface="Arial" panose="020B0604020202020204" pitchFamily="34" charset="0"/>
              <a:buChar char="•"/>
            </a:pPr>
            <a:r>
              <a:rPr lang="en-US" dirty="0" smtClean="0"/>
              <a:t>Examining how expanded HCV treatment can prevent further transmission of HCV and HIV/HCV dual infections by extending the successful ‘</a:t>
            </a:r>
            <a:r>
              <a:rPr lang="en-US" i="1" dirty="0" smtClean="0">
                <a:solidFill>
                  <a:srgbClr val="FF0000"/>
                </a:solidFill>
              </a:rPr>
              <a:t>treatment as prevention</a:t>
            </a:r>
            <a:r>
              <a:rPr lang="en-US" dirty="0" smtClean="0"/>
              <a:t>’ model designed for HIV. </a:t>
            </a:r>
          </a:p>
          <a:p>
            <a:pPr>
              <a:buClrTx/>
              <a:buSzPct val="100000"/>
              <a:buFont typeface="Arial" panose="020B0604020202020204" pitchFamily="34" charset="0"/>
              <a:buChar char="•"/>
            </a:pPr>
            <a:r>
              <a:rPr lang="en-US" sz="1200" kern="1200" dirty="0" smtClean="0">
                <a:solidFill>
                  <a:schemeClr val="tx1"/>
                </a:solidFill>
                <a:effectLst/>
                <a:latin typeface="+mn-lt"/>
                <a:ea typeface="+mn-ea"/>
                <a:cs typeface="+mn-cs"/>
              </a:rPr>
              <a:t>NIDA just funded an R34 trial planning study to examine the efficacy/effectiveness of newly approved directly acting antiviral (DAAs) for HCV in drug using populations. In addition, a couple of additional studies are in progress at JHU.</a:t>
            </a:r>
          </a:p>
          <a:p>
            <a:pPr>
              <a:buClrTx/>
              <a:buSzPct val="100000"/>
              <a:buFont typeface="Arial" panose="020B0604020202020204" pitchFamily="34" charset="0"/>
              <a:buChar char="•"/>
            </a:pPr>
            <a:r>
              <a:rPr lang="en-US" sz="1200" kern="1200" dirty="0" smtClean="0">
                <a:solidFill>
                  <a:schemeClr val="tx1"/>
                </a:solidFill>
                <a:effectLst/>
                <a:latin typeface="+mn-lt"/>
                <a:ea typeface="+mn-ea"/>
                <a:cs typeface="+mn-cs"/>
              </a:rPr>
              <a:t>FOA</a:t>
            </a:r>
            <a:r>
              <a:rPr lang="en-US" sz="1200" kern="1200" baseline="0" dirty="0" smtClean="0">
                <a:solidFill>
                  <a:schemeClr val="tx1"/>
                </a:solidFill>
                <a:effectLst/>
                <a:latin typeface="+mn-lt"/>
                <a:ea typeface="+mn-ea"/>
                <a:cs typeface="+mn-cs"/>
              </a:rPr>
              <a:t> PA-14-135/135/137 - </a:t>
            </a:r>
            <a:r>
              <a:rPr lang="en-US" sz="1200" kern="1200" dirty="0" smtClean="0">
                <a:solidFill>
                  <a:schemeClr val="tx1"/>
                </a:solidFill>
                <a:effectLst/>
                <a:latin typeface="+mn-lt"/>
                <a:ea typeface="+mn-ea"/>
                <a:cs typeface="+mn-cs"/>
              </a:rPr>
              <a:t>“Prevention and Treatment of Substance Abusing Populations with or at risk for HCV”  ;expires May 8, 2017.</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A731D4-C1DA-42B1-95CF-F701A8BD6A9C}" type="slidenum">
              <a:rPr lang="en-US" smtClean="0"/>
              <a:pPr/>
              <a:t>8</a:t>
            </a:fld>
            <a:endParaRPr lang="en-US"/>
          </a:p>
        </p:txBody>
      </p:sp>
    </p:spTree>
    <p:extLst>
      <p:ext uri="{BB962C8B-B14F-4D97-AF65-F5344CB8AC3E}">
        <p14:creationId xmlns:p14="http://schemas.microsoft.com/office/powerpoint/2010/main" val="1748927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FY2015</a:t>
            </a:r>
            <a:r>
              <a:rPr lang="en-US" baseline="0" dirty="0" smtClean="0"/>
              <a:t> Viral Hepatitis Congressional Brief – NIDA.</a:t>
            </a:r>
          </a:p>
          <a:p>
            <a:endParaRPr lang="en-US" baseline="0" dirty="0" smtClean="0"/>
          </a:p>
          <a:p>
            <a:pPr>
              <a:buClrTx/>
              <a:buSzPct val="100000"/>
              <a:buFont typeface="Arial" panose="020B0604020202020204" pitchFamily="34" charset="0"/>
              <a:buChar char="•"/>
            </a:pPr>
            <a:r>
              <a:rPr lang="en-US" dirty="0" smtClean="0"/>
              <a:t>NIDA is supporting </a:t>
            </a:r>
            <a:r>
              <a:rPr lang="en-US" i="1" dirty="0" smtClean="0">
                <a:solidFill>
                  <a:srgbClr val="FF0000"/>
                </a:solidFill>
              </a:rPr>
              <a:t>multidisciplinary research </a:t>
            </a:r>
            <a:r>
              <a:rPr lang="en-US" dirty="0" smtClean="0"/>
              <a:t>to address HCV infection in drug using populations, including understanding how the virus is spread, how various drugs affect viral load, progression of viral infection, the impact of substance abuse treatment on HCV infection, and ways to optimize HCV treatment, among others.</a:t>
            </a:r>
          </a:p>
          <a:p>
            <a:pPr>
              <a:buClrTx/>
              <a:buSzPct val="100000"/>
              <a:buFont typeface="Arial" panose="020B0604020202020204" pitchFamily="34" charset="0"/>
              <a:buChar char="•"/>
            </a:pPr>
            <a:r>
              <a:rPr lang="en-US" dirty="0" smtClean="0"/>
              <a:t>A </a:t>
            </a:r>
            <a:r>
              <a:rPr lang="en-US" i="1" dirty="0" smtClean="0">
                <a:solidFill>
                  <a:srgbClr val="FF0000"/>
                </a:solidFill>
              </a:rPr>
              <a:t>Technical Consultation Meeting </a:t>
            </a:r>
            <a:r>
              <a:rPr lang="en-US" dirty="0" smtClean="0"/>
              <a:t>sponsored by the Office of the Assistant Secretary for Health (HHS) along with other HHS agencies (CDC, SAMSHA, HRSA, and NIH, specifically NIDA and NIAID) in 2013 brought together experts from a variety of backgrounds to address the emerging HCV epidemic in young </a:t>
            </a:r>
            <a:r>
              <a:rPr lang="en-US" dirty="0" err="1" smtClean="0"/>
              <a:t>IDUs</a:t>
            </a:r>
            <a:r>
              <a:rPr lang="en-US" dirty="0" smtClean="0"/>
              <a:t> (</a:t>
            </a:r>
            <a:r>
              <a:rPr lang="en-US" dirty="0" smtClean="0">
                <a:hlinkClick r:id="rId3"/>
              </a:rPr>
              <a:t>http://aids.gov/pdf/hcv-and-young-pwid-consultation-report.pdf</a:t>
            </a:r>
            <a:r>
              <a:rPr lang="en-US" dirty="0" smtClean="0"/>
              <a:t>). The goals of this meeting were to describe the current epidemiology of HCV and IDU; describe intersections and identify knowledge gaps; characterize young </a:t>
            </a:r>
            <a:r>
              <a:rPr lang="en-US" dirty="0" err="1" smtClean="0"/>
              <a:t>IDUs</a:t>
            </a:r>
            <a:r>
              <a:rPr lang="en-US" dirty="0" smtClean="0"/>
              <a:t> at increased risk for infection; identify prevention strategies that can be implemented in the near term; identify potential information dissemination strategies for patients and health care providers (education); and identify research priorities in a variety of domains.</a:t>
            </a:r>
          </a:p>
          <a:p>
            <a:pPr>
              <a:buClrTx/>
              <a:buSzPct val="100000"/>
              <a:buFont typeface="Arial" panose="020B0604020202020204" pitchFamily="34" charset="0"/>
              <a:buChar char="•"/>
            </a:pPr>
            <a:r>
              <a:rPr lang="en-US" dirty="0" smtClean="0"/>
              <a:t>NIDA supported a </a:t>
            </a:r>
            <a:r>
              <a:rPr lang="en-US" i="1" dirty="0" smtClean="0">
                <a:solidFill>
                  <a:srgbClr val="FF0000"/>
                </a:solidFill>
              </a:rPr>
              <a:t>Symposium on Treatment Management of HCV Among </a:t>
            </a:r>
            <a:r>
              <a:rPr lang="en-US" i="1" dirty="0" err="1" smtClean="0">
                <a:solidFill>
                  <a:srgbClr val="FF0000"/>
                </a:solidFill>
              </a:rPr>
              <a:t>IDUs</a:t>
            </a:r>
            <a:r>
              <a:rPr lang="en-US" dirty="0" smtClean="0"/>
              <a:t>, focusing on treatment of HCV in injection drug using populations at the American Society of Addiction Medicine (ASAM) this month (April 2014) in Orlando, FL.</a:t>
            </a:r>
          </a:p>
          <a:p>
            <a:endParaRPr lang="en-US" dirty="0"/>
          </a:p>
        </p:txBody>
      </p:sp>
      <p:sp>
        <p:nvSpPr>
          <p:cNvPr id="4" name="Slide Number Placeholder 3"/>
          <p:cNvSpPr>
            <a:spLocks noGrp="1"/>
          </p:cNvSpPr>
          <p:nvPr>
            <p:ph type="sldNum" sz="quarter" idx="10"/>
          </p:nvPr>
        </p:nvSpPr>
        <p:spPr/>
        <p:txBody>
          <a:bodyPr/>
          <a:lstStyle/>
          <a:p>
            <a:fld id="{D9A731D4-C1DA-42B1-95CF-F701A8BD6A9C}" type="slidenum">
              <a:rPr lang="en-US" smtClean="0"/>
              <a:pPr/>
              <a:t>10</a:t>
            </a:fld>
            <a:endParaRPr lang="en-US"/>
          </a:p>
        </p:txBody>
      </p:sp>
    </p:spTree>
    <p:extLst>
      <p:ext uri="{BB962C8B-B14F-4D97-AF65-F5344CB8AC3E}">
        <p14:creationId xmlns:p14="http://schemas.microsoft.com/office/powerpoint/2010/main" val="1748927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From Viral Hepatitis Congressional Brief:</a:t>
            </a:r>
          </a:p>
          <a:p>
            <a:r>
              <a:rPr lang="en-US" b="1" i="1" dirty="0"/>
              <a:t>NIDDK</a:t>
            </a:r>
            <a:r>
              <a:rPr lang="en-US" dirty="0"/>
              <a:t>:</a:t>
            </a:r>
          </a:p>
          <a:p>
            <a:pPr lvl="0"/>
            <a:r>
              <a:rPr lang="en-US" dirty="0"/>
              <a:t>The NIDDK supports several research programs related to viral hepatitis.  For example, the </a:t>
            </a:r>
            <a:r>
              <a:rPr lang="en-US" b="1" dirty="0"/>
              <a:t>Hepatitis B Research Network</a:t>
            </a:r>
            <a:r>
              <a:rPr lang="en-US" dirty="0"/>
              <a:t> has as its goal to advance understanding of disease processes and natural history of chronic hepatitis B, as well as to identify effective approaches to treatment with currently available therapies.  The Network brings together clinical centers from throughout the U.S. and Canada.  Through partnerships with industry and the CDC, this multi-center Network has initiated five clinical trials and several ancillary studies to date, and is currently enrolling patients in multiple clinical trials in both adults and children with hepatitis B.</a:t>
            </a:r>
          </a:p>
          <a:p>
            <a:pPr lvl="0"/>
            <a:r>
              <a:rPr lang="en-US" dirty="0"/>
              <a:t>Follow-up and ancillary studies of completed clinical trials on hepatitis C in specific patient populations include: the </a:t>
            </a:r>
            <a:r>
              <a:rPr lang="en-US" b="1" dirty="0" err="1"/>
              <a:t>Peginterferon</a:t>
            </a:r>
            <a:r>
              <a:rPr lang="en-US" b="1" dirty="0"/>
              <a:t> and Ribavirin for Pediatric Patients with Chronic Hepatitis C (</a:t>
            </a:r>
            <a:r>
              <a:rPr lang="en-US" b="1" dirty="0" err="1"/>
              <a:t>Peds</a:t>
            </a:r>
            <a:r>
              <a:rPr lang="en-US" b="1" dirty="0"/>
              <a:t>-C) trial; Hepatitis C Antiviral Long-Term Treatment against Cirrhosis (HALT-C) trial; Study of Viral Resistance to Antiviral Therapy of Chronic Hepatitis C (</a:t>
            </a:r>
            <a:r>
              <a:rPr lang="en-US" b="1" dirty="0" err="1"/>
              <a:t>Virahep</a:t>
            </a:r>
            <a:r>
              <a:rPr lang="en-US" b="1" dirty="0"/>
              <a:t>-C), </a:t>
            </a:r>
            <a:r>
              <a:rPr lang="en-US" dirty="0"/>
              <a:t>focusing on disparities in treatment response between African Americans and Caucasians</a:t>
            </a:r>
            <a:r>
              <a:rPr lang="en-US" b="1" dirty="0"/>
              <a:t>; </a:t>
            </a:r>
            <a:r>
              <a:rPr lang="en-US" dirty="0"/>
              <a:t>and </a:t>
            </a:r>
            <a:r>
              <a:rPr lang="en-US" b="1" dirty="0"/>
              <a:t>Adult to Adult Living Donor Liver Transplantation Cohort Study (A2ALL),</a:t>
            </a:r>
            <a:r>
              <a:rPr lang="en-US" dirty="0"/>
              <a:t> which is investigating approaches to mitigate recurrent hepatitis C infection after liver transplantation.</a:t>
            </a:r>
          </a:p>
          <a:p>
            <a:pPr lvl="0"/>
            <a:r>
              <a:rPr lang="en-US" dirty="0"/>
              <a:t>The </a:t>
            </a:r>
            <a:r>
              <a:rPr lang="en-US" b="1" dirty="0"/>
              <a:t>NIDDK Intramural program</a:t>
            </a:r>
            <a:r>
              <a:rPr lang="en-US" dirty="0"/>
              <a:t> includes clinical research protocols on therapy of hepatitis B, C, and D.</a:t>
            </a:r>
          </a:p>
          <a:p>
            <a:r>
              <a:rPr lang="en-US" b="1" i="1" dirty="0"/>
              <a:t>NIAID:</a:t>
            </a:r>
            <a:endParaRPr lang="en-US" dirty="0"/>
          </a:p>
          <a:p>
            <a:pPr lvl="0"/>
            <a:r>
              <a:rPr lang="en-US" dirty="0"/>
              <a:t>NIAID research is advancing or has helped to advance the development of </a:t>
            </a:r>
            <a:r>
              <a:rPr lang="en-US" b="1" dirty="0"/>
              <a:t>new therapeutic agents against the hepatitis C virus (HCV)</a:t>
            </a:r>
            <a:r>
              <a:rPr lang="en-US" dirty="0"/>
              <a:t> such as HCV Entry Inhibitor ITX 5061 and HCV Protease Inhibitor </a:t>
            </a:r>
            <a:r>
              <a:rPr lang="en-US" dirty="0" err="1"/>
              <a:t>Boceprevir</a:t>
            </a:r>
            <a:r>
              <a:rPr lang="en-US" dirty="0"/>
              <a:t>.  NIAID also continues to support the </a:t>
            </a:r>
            <a:r>
              <a:rPr lang="en-US" b="1" dirty="0"/>
              <a:t>Hepatitis C Cooperative Research Centers</a:t>
            </a:r>
            <a:r>
              <a:rPr lang="en-US" dirty="0"/>
              <a:t>, a network of five centers dedicated to defining successful immune response to HCV infection and to identifying new targets for antiviral drugs, vaccines, and other therapeutic strategies for the prevention or treatment of acute and chronic HCV infection. </a:t>
            </a:r>
          </a:p>
          <a:p>
            <a:pPr lvl="0"/>
            <a:r>
              <a:rPr lang="en-US" dirty="0"/>
              <a:t>In March 2012, NIAID launched a double-blinded, randomized </a:t>
            </a:r>
            <a:r>
              <a:rPr lang="en-US" b="1" dirty="0"/>
              <a:t>Phase I/II trial </a:t>
            </a:r>
            <a:r>
              <a:rPr lang="en-US" dirty="0"/>
              <a:t>(</a:t>
            </a:r>
            <a:r>
              <a:rPr lang="en-US" u="sng" dirty="0">
                <a:hlinkClick r:id="rId3"/>
              </a:rPr>
              <a:t>NCT01436357</a:t>
            </a:r>
            <a:r>
              <a:rPr lang="en-US" dirty="0"/>
              <a:t>) to evaluate the safety, immunogenicity, and initial efficacy of a </a:t>
            </a:r>
            <a:r>
              <a:rPr lang="en-US" b="1" dirty="0"/>
              <a:t>vaccine</a:t>
            </a:r>
            <a:r>
              <a:rPr lang="en-US" dirty="0"/>
              <a:t> </a:t>
            </a:r>
            <a:r>
              <a:rPr lang="en-US" b="1" dirty="0"/>
              <a:t>to prevent acute and chronic hepatitis C infection</a:t>
            </a:r>
            <a:r>
              <a:rPr lang="en-US" dirty="0"/>
              <a:t>. The study is in progress and expected to enroll approximately 350 participants.</a:t>
            </a:r>
          </a:p>
          <a:p>
            <a:pPr lvl="0"/>
            <a:r>
              <a:rPr lang="en-US" b="1" dirty="0"/>
              <a:t>NIAID intramural</a:t>
            </a:r>
            <a:r>
              <a:rPr lang="en-US" dirty="0"/>
              <a:t> researchers, whose work has resulted in a marketed vaccine for hepatitis A and an effective hepatitis E vaccine, collaborate with partners worldwide to study the basic immunology and pathogenesis of viral hepatitis. NIAID investigators also are working closely with pharmaceutical companies in clinical studies of HBV and HCV therapies and conducting collaborative studies to improve the overall response rates to HCV antiviral regimens in HCV–HIV-</a:t>
            </a:r>
            <a:r>
              <a:rPr lang="en-US" dirty="0" err="1"/>
              <a:t>coinfected</a:t>
            </a:r>
            <a:r>
              <a:rPr lang="en-US" dirty="0"/>
              <a:t> volunteers.  Other important areas of study include the pathogenesis of hepatocellular carcinoma (HCC), 80 percent of which is due to infection with hepatitis viruses, and the search for biomarkers for early detection of HCC.</a:t>
            </a:r>
          </a:p>
        </p:txBody>
      </p:sp>
      <p:sp>
        <p:nvSpPr>
          <p:cNvPr id="4" name="Slide Number Placeholder 3"/>
          <p:cNvSpPr>
            <a:spLocks noGrp="1"/>
          </p:cNvSpPr>
          <p:nvPr>
            <p:ph type="sldNum" sz="quarter" idx="10"/>
          </p:nvPr>
        </p:nvSpPr>
        <p:spPr/>
        <p:txBody>
          <a:bodyPr/>
          <a:lstStyle/>
          <a:p>
            <a:fld id="{D9A731D4-C1DA-42B1-95CF-F701A8BD6A9C}" type="slidenum">
              <a:rPr lang="en-US" smtClean="0"/>
              <a:pPr/>
              <a:t>11</a:t>
            </a:fld>
            <a:endParaRPr lang="en-US"/>
          </a:p>
        </p:txBody>
      </p:sp>
    </p:spTree>
    <p:extLst>
      <p:ext uri="{BB962C8B-B14F-4D97-AF65-F5344CB8AC3E}">
        <p14:creationId xmlns:p14="http://schemas.microsoft.com/office/powerpoint/2010/main" val="2082685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FE73D9-BE9E-4E7F-842D-4FA275C0E9AD}"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A95FC-7EC7-4081-8F88-882830E67BF9}" type="slidenum">
              <a:rPr lang="en-US" smtClean="0"/>
              <a:pPr/>
              <a:t>‹#›</a:t>
            </a:fld>
            <a:endParaRPr lang="en-US"/>
          </a:p>
        </p:txBody>
      </p:sp>
    </p:spTree>
    <p:extLst>
      <p:ext uri="{BB962C8B-B14F-4D97-AF65-F5344CB8AC3E}">
        <p14:creationId xmlns:p14="http://schemas.microsoft.com/office/powerpoint/2010/main" val="2877825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E73D9-BE9E-4E7F-842D-4FA275C0E9AD}"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A95FC-7EC7-4081-8F88-882830E67BF9}" type="slidenum">
              <a:rPr lang="en-US" smtClean="0"/>
              <a:pPr/>
              <a:t>‹#›</a:t>
            </a:fld>
            <a:endParaRPr lang="en-US"/>
          </a:p>
        </p:txBody>
      </p:sp>
    </p:spTree>
    <p:extLst>
      <p:ext uri="{BB962C8B-B14F-4D97-AF65-F5344CB8AC3E}">
        <p14:creationId xmlns:p14="http://schemas.microsoft.com/office/powerpoint/2010/main" val="3429962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E73D9-BE9E-4E7F-842D-4FA275C0E9AD}"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A95FC-7EC7-4081-8F88-882830E67BF9}" type="slidenum">
              <a:rPr lang="en-US" smtClean="0"/>
              <a:pPr/>
              <a:t>‹#›</a:t>
            </a:fld>
            <a:endParaRPr lang="en-US"/>
          </a:p>
        </p:txBody>
      </p:sp>
    </p:spTree>
    <p:extLst>
      <p:ext uri="{BB962C8B-B14F-4D97-AF65-F5344CB8AC3E}">
        <p14:creationId xmlns:p14="http://schemas.microsoft.com/office/powerpoint/2010/main" val="1307913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tx1"/>
                </a:solidFill>
              </a:defRPr>
            </a:lvl1pPr>
            <a:lvl2pPr>
              <a:buClr>
                <a:schemeClr val="bg1"/>
              </a:buClr>
              <a:buSzPct val="100000"/>
              <a:buFont typeface="Wingdings" pitchFamily="2" charset="2"/>
              <a:buChar char="§"/>
              <a:defRPr sz="2000" b="1">
                <a:solidFill>
                  <a:schemeClr val="tx1"/>
                </a:solidFill>
              </a:defRPr>
            </a:lvl2pPr>
            <a:lvl3pPr>
              <a:buClr>
                <a:schemeClr val="bg1"/>
              </a:buClr>
              <a:buSzPct val="100000"/>
              <a:buFont typeface="Arial" pitchFamily="34" charset="0"/>
              <a:buChar char="•"/>
              <a:defRPr sz="1800" b="1">
                <a:solidFill>
                  <a:schemeClr val="tx1"/>
                </a:solidFill>
              </a:defRPr>
            </a:lvl3pPr>
            <a:lvl4pPr>
              <a:buClr>
                <a:schemeClr val="bg1"/>
              </a:buClr>
              <a:buSzPct val="70000"/>
              <a:buFont typeface="Courier New" pitchFamily="49" charset="0"/>
              <a:buChar char="o"/>
              <a:defRPr sz="1800" b="1" baseline="0">
                <a:solidFill>
                  <a:schemeClr val="tx1"/>
                </a:solidFill>
              </a:defRPr>
            </a:lvl4pPr>
            <a:lvl5pPr>
              <a:buClr>
                <a:schemeClr val="bg1"/>
              </a:buClr>
              <a:buSzPct val="70000"/>
              <a:buFont typeface="Arial" pitchFamily="34" charset="0"/>
              <a:buChar char="•"/>
              <a:defRPr sz="1800" b="1">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90140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2DD0BF-8F20-4442-81B3-F38D01579EB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64804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6E15B3-E392-448F-B597-D1757CD99E6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75626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22433179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8154450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5965627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3953092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3067792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rbel" panose="020B05030202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4FE73D9-BE9E-4E7F-842D-4FA275C0E9AD}"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A95FC-7EC7-4081-8F88-882830E67BF9}" type="slidenum">
              <a:rPr lang="en-US" smtClean="0"/>
              <a:pPr/>
              <a:t>‹#›</a:t>
            </a:fld>
            <a:endParaRPr lang="en-US"/>
          </a:p>
        </p:txBody>
      </p:sp>
    </p:spTree>
    <p:extLst>
      <p:ext uri="{BB962C8B-B14F-4D97-AF65-F5344CB8AC3E}">
        <p14:creationId xmlns:p14="http://schemas.microsoft.com/office/powerpoint/2010/main" val="818674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32"/>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22"/>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3790199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4"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3"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4" y="1435107"/>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0696045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230791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478545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543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2133602"/>
            <a:ext cx="3733800" cy="40687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3000" y="2133600"/>
            <a:ext cx="3733800" cy="19573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53000" y="4243420"/>
            <a:ext cx="3733800" cy="19589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0479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rgbClr val="335393"/>
            </a:gs>
            <a:gs pos="51000">
              <a:srgbClr val="6385C9"/>
            </a:gs>
            <a:gs pos="100000">
              <a:srgbClr val="335393"/>
            </a:gs>
          </a:gsLst>
          <a:lin ang="5400000" scaled="0"/>
        </a:gradFill>
        <a:effectLst/>
      </p:bgPr>
    </p:bg>
    <p:spTree>
      <p:nvGrpSpPr>
        <p:cNvPr id="1" name=""/>
        <p:cNvGrpSpPr/>
        <p:nvPr/>
      </p:nvGrpSpPr>
      <p:grpSpPr>
        <a:xfrm>
          <a:off x="0" y="0"/>
          <a:ext cx="0" cy="0"/>
          <a:chOff x="0" y="0"/>
          <a:chExt cx="0" cy="0"/>
        </a:xfrm>
      </p:grpSpPr>
      <p:sp>
        <p:nvSpPr>
          <p:cNvPr id="40965" name="Rectangle 4"/>
          <p:cNvSpPr>
            <a:spLocks noGrp="1" noChangeArrowheads="1"/>
          </p:cNvSpPr>
          <p:nvPr>
            <p:ph type="ctrTitle"/>
          </p:nvPr>
        </p:nvSpPr>
        <p:spPr>
          <a:xfrm>
            <a:off x="685800" y="301633"/>
            <a:ext cx="7772400" cy="1470025"/>
          </a:xfrm>
        </p:spPr>
        <p:txBody>
          <a:bodyPr/>
          <a:lstStyle>
            <a:lvl1pPr algn="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eaLnBrk="0" hangingPunct="0">
              <a:defRPr>
                <a:solidFill>
                  <a:schemeClr val="tx1"/>
                </a:solidFill>
              </a:defRPr>
            </a:lvl1pPr>
          </a:lstStyle>
          <a:p>
            <a:pPr>
              <a:defRPr/>
            </a:pPr>
            <a:fld id="{8CA083D7-DD03-471F-811F-43B6599BD76A}" type="datetimeFigureOut">
              <a:rPr lang="en-US">
                <a:solidFill>
                  <a:prstClr val="black"/>
                </a:solidFill>
              </a:rPr>
              <a:pPr>
                <a:defRPr/>
              </a:pPr>
              <a:t>10/22/2015</a:t>
            </a:fld>
            <a:endParaRPr lang="en-US">
              <a:solidFill>
                <a:prstClr val="black"/>
              </a:solidFill>
            </a:endParaRPr>
          </a:p>
        </p:txBody>
      </p:sp>
      <p:sp>
        <p:nvSpPr>
          <p:cNvPr id="7" name="Rectangle 6"/>
          <p:cNvSpPr>
            <a:spLocks noGrp="1" noChangeArrowheads="1"/>
          </p:cNvSpPr>
          <p:nvPr>
            <p:ph type="ftr" sz="quarter" idx="11"/>
          </p:nvPr>
        </p:nvSpPr>
        <p:spPr/>
        <p:txBody>
          <a:bodyPr/>
          <a:lstStyle>
            <a:lvl1pPr eaLnBrk="0" hangingPunct="0">
              <a:defRPr>
                <a:solidFill>
                  <a:schemeClr val="tx1"/>
                </a:solidFill>
              </a:defRPr>
            </a:lvl1pPr>
          </a:lstStyle>
          <a:p>
            <a:pPr>
              <a:defRPr/>
            </a:pPr>
            <a:endParaRPr lang="en-US">
              <a:solidFill>
                <a:prstClr val="black"/>
              </a:solidFill>
            </a:endParaRPr>
          </a:p>
        </p:txBody>
      </p:sp>
      <p:sp>
        <p:nvSpPr>
          <p:cNvPr id="8" name="Rectangle 7"/>
          <p:cNvSpPr>
            <a:spLocks noGrp="1" noChangeArrowheads="1"/>
          </p:cNvSpPr>
          <p:nvPr>
            <p:ph type="sldNum" sz="quarter" idx="12"/>
          </p:nvPr>
        </p:nvSpPr>
        <p:spPr/>
        <p:txBody>
          <a:bodyPr/>
          <a:lstStyle>
            <a:lvl1pPr eaLnBrk="0" hangingPunct="0">
              <a:defRPr>
                <a:solidFill>
                  <a:schemeClr val="tx1"/>
                </a:solidFill>
              </a:defRPr>
            </a:lvl1pPr>
          </a:lstStyle>
          <a:p>
            <a:pPr>
              <a:defRPr/>
            </a:pPr>
            <a:fld id="{BA0E93ED-C791-44F9-9747-ECE07A6BD49E}" type="slidenum">
              <a:rPr lang="en-US">
                <a:solidFill>
                  <a:prstClr val="black"/>
                </a:solidFill>
              </a:rPr>
              <a:pPr>
                <a:defRPr/>
              </a:pPr>
              <a:t>‹#›</a:t>
            </a:fld>
            <a:endParaRPr lang="en-US">
              <a:solidFill>
                <a:prstClr val="black"/>
              </a:solidFill>
            </a:endParaRPr>
          </a:p>
        </p:txBody>
      </p:sp>
      <p:pic>
        <p:nvPicPr>
          <p:cNvPr id="10" name="Picture 9" descr="NIH_Logo_Mark_K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20303" y="6106382"/>
            <a:ext cx="1003184" cy="628431"/>
          </a:xfrm>
          <a:prstGeom prst="rect">
            <a:avLst/>
          </a:prstGeom>
        </p:spPr>
      </p:pic>
      <p:pic>
        <p:nvPicPr>
          <p:cNvPr id="2" name="Picture 1"/>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6043" y="1744427"/>
            <a:ext cx="6471915" cy="4754880"/>
          </a:xfrm>
          <a:prstGeom prst="rect">
            <a:avLst/>
          </a:prstGeom>
        </p:spPr>
      </p:pic>
      <p:pic>
        <p:nvPicPr>
          <p:cNvPr id="3" name="Picture 2"/>
          <p:cNvPicPr>
            <a:picLocks noChangeAspect="1"/>
          </p:cNvPicPr>
          <p:nvPr userDrawn="1"/>
        </p:nvPicPr>
        <p:blipFill>
          <a:blip r:embed="rId4" cstate="print">
            <a:clrChange>
              <a:clrFrom>
                <a:srgbClr val="335393"/>
              </a:clrFrom>
              <a:clrTo>
                <a:srgbClr val="335393">
                  <a:alpha val="0"/>
                </a:srgbClr>
              </a:clrTo>
            </a:clrChange>
            <a:extLst>
              <a:ext uri="{28A0092B-C50C-407E-A947-70E740481C1C}">
                <a14:useLocalDpi xmlns:a14="http://schemas.microsoft.com/office/drawing/2010/main" val="0"/>
              </a:ext>
            </a:extLst>
          </a:blip>
          <a:stretch>
            <a:fillRect/>
          </a:stretch>
        </p:blipFill>
        <p:spPr>
          <a:xfrm>
            <a:off x="8185957" y="5759404"/>
            <a:ext cx="740702" cy="975360"/>
          </a:xfrm>
          <a:prstGeom prst="rect">
            <a:avLst/>
          </a:prstGeom>
        </p:spPr>
      </p:pic>
    </p:spTree>
    <p:extLst>
      <p:ext uri="{BB962C8B-B14F-4D97-AF65-F5344CB8AC3E}">
        <p14:creationId xmlns:p14="http://schemas.microsoft.com/office/powerpoint/2010/main" val="484301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200"/>
            </a:lvl2pPr>
            <a:lvl3pPr>
              <a:defRPr sz="2200"/>
            </a:lvl3pPr>
            <a:lvl4pPr>
              <a:defRPr sz="2200"/>
            </a:lvl4pPr>
            <a:lvl5pPr>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fld id="{C0D50540-0C08-4278-A45F-A40131863445}" type="datetimeFigureOut">
              <a:rPr lang="en-US">
                <a:solidFill>
                  <a:prstClr val="black"/>
                </a:solidFill>
              </a:rPr>
              <a:pPr>
                <a:defRPr/>
              </a:pPr>
              <a:t>10/22/2015</a:t>
            </a:fld>
            <a:endParaRPr lang="en-US">
              <a:solidFill>
                <a:prstClr val="black"/>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9C19145-A1FF-4E51-908E-05917128143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99704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6"/>
            <a:ext cx="7772400" cy="1362075"/>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400"/>
            </a:lvl1pPr>
            <a:lvl2pPr marL="548596" indent="0">
              <a:buNone/>
              <a:defRPr sz="2200"/>
            </a:lvl2pPr>
            <a:lvl3pPr marL="1097192" indent="0">
              <a:buNone/>
              <a:defRPr sz="1900"/>
            </a:lvl3pPr>
            <a:lvl4pPr marL="1645788" indent="0">
              <a:buNone/>
              <a:defRPr sz="1700"/>
            </a:lvl4pPr>
            <a:lvl5pPr marL="2194385" indent="0">
              <a:buNone/>
              <a:defRPr sz="1700"/>
            </a:lvl5pPr>
            <a:lvl6pPr marL="2742982" indent="0">
              <a:buNone/>
              <a:defRPr sz="1700"/>
            </a:lvl6pPr>
            <a:lvl7pPr marL="3291576" indent="0">
              <a:buNone/>
              <a:defRPr sz="1700"/>
            </a:lvl7pPr>
            <a:lvl8pPr marL="3840173" indent="0">
              <a:buNone/>
              <a:defRPr sz="1700"/>
            </a:lvl8pPr>
            <a:lvl9pPr marL="4388770" indent="0">
              <a:buNone/>
              <a:defRPr sz="17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414B0588-FE0A-4ED7-9380-BCAE1A2152F1}" type="datetimeFigureOut">
              <a:rPr lang="en-US">
                <a:solidFill>
                  <a:prstClr val="black"/>
                </a:solidFill>
              </a:rPr>
              <a:pPr>
                <a:defRPr/>
              </a:pPr>
              <a:t>10/22/2015</a:t>
            </a:fld>
            <a:endParaRPr lang="en-US">
              <a:solidFill>
                <a:prstClr val="black"/>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C4C4AF0-41B0-468C-989C-7C8C7F8FE61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452780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20825"/>
            <a:ext cx="4038600" cy="4757737"/>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20825"/>
            <a:ext cx="4038600" cy="4757737"/>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06A8F636-D492-454F-8569-D9F9B722822E}" type="datetimeFigureOut">
              <a:rPr lang="en-US">
                <a:solidFill>
                  <a:prstClr val="black"/>
                </a:solidFill>
              </a:rPr>
              <a:pPr>
                <a:defRPr/>
              </a:pPr>
              <a:t>10/22/2015</a:t>
            </a:fld>
            <a:endParaRPr lang="en-US">
              <a:solidFill>
                <a:prstClr val="black"/>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F08D269-006E-4F44-88D4-C6D2ABDBC32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418559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900" b="1"/>
            </a:lvl1pPr>
            <a:lvl2pPr marL="548596" indent="0">
              <a:buNone/>
              <a:defRPr sz="2400" b="1"/>
            </a:lvl2pPr>
            <a:lvl3pPr marL="1097192" indent="0">
              <a:buNone/>
              <a:defRPr sz="2200" b="1"/>
            </a:lvl3pPr>
            <a:lvl4pPr marL="1645788" indent="0">
              <a:buNone/>
              <a:defRPr sz="1900" b="1"/>
            </a:lvl4pPr>
            <a:lvl5pPr marL="2194385" indent="0">
              <a:buNone/>
              <a:defRPr sz="1900" b="1"/>
            </a:lvl5pPr>
            <a:lvl6pPr marL="2742982" indent="0">
              <a:buNone/>
              <a:defRPr sz="1900" b="1"/>
            </a:lvl6pPr>
            <a:lvl7pPr marL="3291576" indent="0">
              <a:buNone/>
              <a:defRPr sz="1900" b="1"/>
            </a:lvl7pPr>
            <a:lvl8pPr marL="3840173" indent="0">
              <a:buNone/>
              <a:defRPr sz="1900" b="1"/>
            </a:lvl8pPr>
            <a:lvl9pPr marL="4388770"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1" y="1535117"/>
            <a:ext cx="4041775" cy="639763"/>
          </a:xfrm>
        </p:spPr>
        <p:txBody>
          <a:bodyPr anchor="b"/>
          <a:lstStyle>
            <a:lvl1pPr marL="0" indent="0">
              <a:buNone/>
              <a:defRPr sz="2900" b="1"/>
            </a:lvl1pPr>
            <a:lvl2pPr marL="548596" indent="0">
              <a:buNone/>
              <a:defRPr sz="2400" b="1"/>
            </a:lvl2pPr>
            <a:lvl3pPr marL="1097192" indent="0">
              <a:buNone/>
              <a:defRPr sz="2200" b="1"/>
            </a:lvl3pPr>
            <a:lvl4pPr marL="1645788" indent="0">
              <a:buNone/>
              <a:defRPr sz="1900" b="1"/>
            </a:lvl4pPr>
            <a:lvl5pPr marL="2194385" indent="0">
              <a:buNone/>
              <a:defRPr sz="1900" b="1"/>
            </a:lvl5pPr>
            <a:lvl6pPr marL="2742982" indent="0">
              <a:buNone/>
              <a:defRPr sz="1900" b="1"/>
            </a:lvl6pPr>
            <a:lvl7pPr marL="3291576" indent="0">
              <a:buNone/>
              <a:defRPr sz="1900" b="1"/>
            </a:lvl7pPr>
            <a:lvl8pPr marL="3840173" indent="0">
              <a:buNone/>
              <a:defRPr sz="1900" b="1"/>
            </a:lvl8pPr>
            <a:lvl9pPr marL="4388770"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4645051" y="2174875"/>
            <a:ext cx="4041775"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81DB6BB3-DE07-4DB8-B4AC-AE57374D03D4}" type="datetimeFigureOut">
              <a:rPr lang="en-US">
                <a:solidFill>
                  <a:prstClr val="black"/>
                </a:solidFill>
              </a:rPr>
              <a:pPr>
                <a:defRPr/>
              </a:pPr>
              <a:t>10/22/2015</a:t>
            </a:fld>
            <a:endParaRPr lang="en-US">
              <a:solidFill>
                <a:prstClr val="black"/>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916DD327-1CF5-4B70-948E-362B98654A3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28551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FE73D9-BE9E-4E7F-842D-4FA275C0E9AD}"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A95FC-7EC7-4081-8F88-882830E67BF9}" type="slidenum">
              <a:rPr lang="en-US" smtClean="0"/>
              <a:pPr/>
              <a:t>‹#›</a:t>
            </a:fld>
            <a:endParaRPr lang="en-US"/>
          </a:p>
        </p:txBody>
      </p:sp>
    </p:spTree>
    <p:extLst>
      <p:ext uri="{BB962C8B-B14F-4D97-AF65-F5344CB8AC3E}">
        <p14:creationId xmlns:p14="http://schemas.microsoft.com/office/powerpoint/2010/main" val="765904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vl1pPr>
          </a:lstStyle>
          <a:p>
            <a:r>
              <a:rPr lang="en-US" dirty="0" smtClean="0"/>
              <a:t>Click to edit Master title style</a:t>
            </a:r>
            <a:endParaRPr lang="en-US" dirty="0"/>
          </a:p>
        </p:txBody>
      </p:sp>
      <p:sp>
        <p:nvSpPr>
          <p:cNvPr id="3" name="Rectangle 5"/>
          <p:cNvSpPr>
            <a:spLocks noGrp="1" noChangeArrowheads="1"/>
          </p:cNvSpPr>
          <p:nvPr>
            <p:ph type="dt" sz="half" idx="10"/>
          </p:nvPr>
        </p:nvSpPr>
        <p:spPr>
          <a:ln/>
        </p:spPr>
        <p:txBody>
          <a:bodyPr/>
          <a:lstStyle>
            <a:lvl1pPr>
              <a:defRPr/>
            </a:lvl1pPr>
          </a:lstStyle>
          <a:p>
            <a:pPr>
              <a:defRPr/>
            </a:pPr>
            <a:fld id="{4E707A0A-FE11-41B2-95E8-AE67D4871EC0}" type="datetimeFigureOut">
              <a:rPr lang="en-US">
                <a:solidFill>
                  <a:prstClr val="black"/>
                </a:solidFill>
              </a:rPr>
              <a:pPr>
                <a:defRPr/>
              </a:pPr>
              <a:t>10/22/2015</a:t>
            </a:fld>
            <a:endParaRPr lang="en-US">
              <a:solidFill>
                <a:prstClr val="black"/>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3AC350F7-0307-4AAB-9980-78FA88D60ED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127365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693FA309-096C-4A15-8853-D6041EF1F2C0}" type="datetimeFigureOut">
              <a:rPr lang="en-US">
                <a:solidFill>
                  <a:prstClr val="black"/>
                </a:solidFill>
              </a:rPr>
              <a:pPr>
                <a:defRPr/>
              </a:pPr>
              <a:t>10/22/2015</a:t>
            </a:fld>
            <a:endParaRPr lang="en-US">
              <a:solidFill>
                <a:prstClr val="black"/>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90DA7C89-BC19-4667-830E-21C510E9443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35291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66"/>
            <a:ext cx="3008313" cy="1162051"/>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3575050" y="273067"/>
            <a:ext cx="5111750" cy="5853113"/>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700"/>
            </a:lvl1pPr>
            <a:lvl2pPr marL="548596" indent="0">
              <a:buNone/>
              <a:defRPr sz="1400"/>
            </a:lvl2pPr>
            <a:lvl3pPr marL="1097192" indent="0">
              <a:buNone/>
              <a:defRPr sz="1200"/>
            </a:lvl3pPr>
            <a:lvl4pPr marL="1645788" indent="0">
              <a:buNone/>
              <a:defRPr sz="1100"/>
            </a:lvl4pPr>
            <a:lvl5pPr marL="2194385" indent="0">
              <a:buNone/>
              <a:defRPr sz="1100"/>
            </a:lvl5pPr>
            <a:lvl6pPr marL="2742982" indent="0">
              <a:buNone/>
              <a:defRPr sz="1100"/>
            </a:lvl6pPr>
            <a:lvl7pPr marL="3291576" indent="0">
              <a:buNone/>
              <a:defRPr sz="1100"/>
            </a:lvl7pPr>
            <a:lvl8pPr marL="3840173" indent="0">
              <a:buNone/>
              <a:defRPr sz="1100"/>
            </a:lvl8pPr>
            <a:lvl9pPr marL="4388770" indent="0">
              <a:buNone/>
              <a:defRPr sz="11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13B7CBA0-1AF2-464B-9152-512B381B187D}" type="datetimeFigureOut">
              <a:rPr lang="en-US">
                <a:solidFill>
                  <a:prstClr val="black"/>
                </a:solidFill>
              </a:rPr>
              <a:pPr>
                <a:defRPr/>
              </a:pPr>
              <a:t>10/22/2015</a:t>
            </a:fld>
            <a:endParaRPr lang="en-US">
              <a:solidFill>
                <a:prstClr val="black"/>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108C3E25-42E7-4CAE-8AAD-72D4A1472E4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67505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46"/>
            <a:ext cx="5486400" cy="566739"/>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800"/>
            </a:lvl1pPr>
            <a:lvl2pPr marL="548596" indent="0">
              <a:buNone/>
              <a:defRPr sz="3400"/>
            </a:lvl2pPr>
            <a:lvl3pPr marL="1097192" indent="0">
              <a:buNone/>
              <a:defRPr sz="2900"/>
            </a:lvl3pPr>
            <a:lvl4pPr marL="1645788" indent="0">
              <a:buNone/>
              <a:defRPr sz="2400"/>
            </a:lvl4pPr>
            <a:lvl5pPr marL="2194385" indent="0">
              <a:buNone/>
              <a:defRPr sz="2400"/>
            </a:lvl5pPr>
            <a:lvl6pPr marL="2742982" indent="0">
              <a:buNone/>
              <a:defRPr sz="2400"/>
            </a:lvl6pPr>
            <a:lvl7pPr marL="3291576" indent="0">
              <a:buNone/>
              <a:defRPr sz="2400"/>
            </a:lvl7pPr>
            <a:lvl8pPr marL="3840173" indent="0">
              <a:buNone/>
              <a:defRPr sz="2400"/>
            </a:lvl8pPr>
            <a:lvl9pPr marL="4388770" indent="0">
              <a:buNone/>
              <a:defRPr sz="2400"/>
            </a:lvl9pPr>
          </a:lstStyle>
          <a:p>
            <a:pPr lvl="0"/>
            <a:endParaRPr lang="en-US" noProof="0" smtClean="0"/>
          </a:p>
        </p:txBody>
      </p:sp>
      <p:sp>
        <p:nvSpPr>
          <p:cNvPr id="4" name="Text Placeholder 3"/>
          <p:cNvSpPr>
            <a:spLocks noGrp="1"/>
          </p:cNvSpPr>
          <p:nvPr>
            <p:ph type="body" sz="half" idx="2"/>
          </p:nvPr>
        </p:nvSpPr>
        <p:spPr>
          <a:xfrm>
            <a:off x="1792288" y="5367386"/>
            <a:ext cx="5486400" cy="804863"/>
          </a:xfrm>
        </p:spPr>
        <p:txBody>
          <a:bodyPr/>
          <a:lstStyle>
            <a:lvl1pPr marL="0" indent="0">
              <a:buNone/>
              <a:defRPr sz="1700"/>
            </a:lvl1pPr>
            <a:lvl2pPr marL="548596" indent="0">
              <a:buNone/>
              <a:defRPr sz="1400"/>
            </a:lvl2pPr>
            <a:lvl3pPr marL="1097192" indent="0">
              <a:buNone/>
              <a:defRPr sz="1200"/>
            </a:lvl3pPr>
            <a:lvl4pPr marL="1645788" indent="0">
              <a:buNone/>
              <a:defRPr sz="1100"/>
            </a:lvl4pPr>
            <a:lvl5pPr marL="2194385" indent="0">
              <a:buNone/>
              <a:defRPr sz="1100"/>
            </a:lvl5pPr>
            <a:lvl6pPr marL="2742982" indent="0">
              <a:buNone/>
              <a:defRPr sz="1100"/>
            </a:lvl6pPr>
            <a:lvl7pPr marL="3291576" indent="0">
              <a:buNone/>
              <a:defRPr sz="1100"/>
            </a:lvl7pPr>
            <a:lvl8pPr marL="3840173" indent="0">
              <a:buNone/>
              <a:defRPr sz="1100"/>
            </a:lvl8pPr>
            <a:lvl9pPr marL="4388770" indent="0">
              <a:buNone/>
              <a:defRPr sz="11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71756203-59C3-4865-9B33-E51ADDA01CB3}" type="datetimeFigureOut">
              <a:rPr lang="en-US">
                <a:solidFill>
                  <a:prstClr val="black"/>
                </a:solidFill>
              </a:rPr>
              <a:pPr>
                <a:defRPr/>
              </a:pPr>
              <a:t>10/22/2015</a:t>
            </a:fld>
            <a:endParaRPr lang="en-US">
              <a:solidFill>
                <a:prstClr val="black"/>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7D1C7FE-E8AF-4D73-8E0C-FB7506C3C3D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91422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C0F55D3B-A5C0-405D-8DAC-56807B8A4C23}" type="datetimeFigureOut">
              <a:rPr lang="en-US">
                <a:solidFill>
                  <a:prstClr val="black"/>
                </a:solidFill>
              </a:rPr>
              <a:pPr>
                <a:defRPr/>
              </a:pPr>
              <a:t>10/22/2015</a:t>
            </a:fld>
            <a:endParaRPr lang="en-US">
              <a:solidFill>
                <a:prstClr val="black"/>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BCB8300-BEE9-49EF-A1B6-AF3E33B6DB1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97379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16"/>
            <a:ext cx="2057400" cy="60261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16"/>
            <a:ext cx="6019800" cy="60261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99049305-EAF3-47F7-947F-27D962776D54}" type="datetimeFigureOut">
              <a:rPr lang="en-US">
                <a:solidFill>
                  <a:prstClr val="black"/>
                </a:solidFill>
              </a:rPr>
              <a:pPr>
                <a:defRPr/>
              </a:pPr>
              <a:t>10/22/2015</a:t>
            </a:fld>
            <a:endParaRPr lang="en-US">
              <a:solidFill>
                <a:prstClr val="black"/>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16A2D37-C68C-4FE1-BF1A-3195CF6F0AD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01649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9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5688" indent="0" algn="ctr">
              <a:buNone/>
              <a:defRPr>
                <a:solidFill>
                  <a:schemeClr val="tx1">
                    <a:tint val="75000"/>
                  </a:schemeClr>
                </a:solidFill>
              </a:defRPr>
            </a:lvl2pPr>
            <a:lvl3pPr marL="911376" indent="0" algn="ctr">
              <a:buNone/>
              <a:defRPr>
                <a:solidFill>
                  <a:schemeClr val="tx1">
                    <a:tint val="75000"/>
                  </a:schemeClr>
                </a:solidFill>
              </a:defRPr>
            </a:lvl3pPr>
            <a:lvl4pPr marL="1367062" indent="0" algn="ctr">
              <a:buNone/>
              <a:defRPr>
                <a:solidFill>
                  <a:schemeClr val="tx1">
                    <a:tint val="75000"/>
                  </a:schemeClr>
                </a:solidFill>
              </a:defRPr>
            </a:lvl4pPr>
            <a:lvl5pPr marL="1822690" indent="0" algn="ctr">
              <a:buNone/>
              <a:defRPr>
                <a:solidFill>
                  <a:schemeClr val="tx1">
                    <a:tint val="75000"/>
                  </a:schemeClr>
                </a:solidFill>
              </a:defRPr>
            </a:lvl5pPr>
            <a:lvl6pPr marL="2278337" indent="0" algn="ctr">
              <a:buNone/>
              <a:defRPr>
                <a:solidFill>
                  <a:schemeClr val="tx1">
                    <a:tint val="75000"/>
                  </a:schemeClr>
                </a:solidFill>
              </a:defRPr>
            </a:lvl6pPr>
            <a:lvl7pPr marL="2734006" indent="0" algn="ctr">
              <a:buNone/>
              <a:defRPr>
                <a:solidFill>
                  <a:schemeClr val="tx1">
                    <a:tint val="75000"/>
                  </a:schemeClr>
                </a:solidFill>
              </a:defRPr>
            </a:lvl7pPr>
            <a:lvl8pPr marL="3189668" indent="0" algn="ctr">
              <a:buNone/>
              <a:defRPr>
                <a:solidFill>
                  <a:schemeClr val="tx1">
                    <a:tint val="75000"/>
                  </a:schemeClr>
                </a:solidFill>
              </a:defRPr>
            </a:lvl8pPr>
            <a:lvl9pPr marL="36453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E07BA21-3B3D-44D0-9DF3-69CD29C36A5F}" type="datetime1">
              <a:rPr lang="en-US">
                <a:solidFill>
                  <a:prstClr val="black"/>
                </a:solidFill>
              </a:rPr>
              <a:pPr>
                <a:defRPr/>
              </a:pPr>
              <a:t>10/22/2015</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07FB8416-EE94-4E6D-93D3-59D096E009E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043104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FE73D9-BE9E-4E7F-842D-4FA275C0E9AD}" type="datetimeFigureOut">
              <a:rPr lang="en-US" smtClean="0"/>
              <a:pPr/>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A95FC-7EC7-4081-8F88-882830E67BF9}" type="slidenum">
              <a:rPr lang="en-US" smtClean="0"/>
              <a:pPr/>
              <a:t>‹#›</a:t>
            </a:fld>
            <a:endParaRPr lang="en-US"/>
          </a:p>
        </p:txBody>
      </p:sp>
    </p:spTree>
    <p:extLst>
      <p:ext uri="{BB962C8B-B14F-4D97-AF65-F5344CB8AC3E}">
        <p14:creationId xmlns:p14="http://schemas.microsoft.com/office/powerpoint/2010/main" val="1682582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FE73D9-BE9E-4E7F-842D-4FA275C0E9AD}" type="datetimeFigureOut">
              <a:rPr lang="en-US" smtClean="0"/>
              <a:pPr/>
              <a:t>10/22/2015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EA95FC-7EC7-4081-8F88-882830E67BF9}" type="slidenum">
              <a:rPr lang="en-US" smtClean="0"/>
              <a:pPr/>
              <a:t>‹#›</a:t>
            </a:fld>
            <a:endParaRPr lang="en-US"/>
          </a:p>
        </p:txBody>
      </p:sp>
    </p:spTree>
    <p:extLst>
      <p:ext uri="{BB962C8B-B14F-4D97-AF65-F5344CB8AC3E}">
        <p14:creationId xmlns:p14="http://schemas.microsoft.com/office/powerpoint/2010/main" val="539362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FE73D9-BE9E-4E7F-842D-4FA275C0E9AD}" type="datetimeFigureOut">
              <a:rPr lang="en-US" smtClean="0"/>
              <a:pPr/>
              <a:t>10/22/2015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EA95FC-7EC7-4081-8F88-882830E67BF9}" type="slidenum">
              <a:rPr lang="en-US" smtClean="0"/>
              <a:pPr/>
              <a:t>‹#›</a:t>
            </a:fld>
            <a:endParaRPr lang="en-US"/>
          </a:p>
        </p:txBody>
      </p:sp>
      <p:sp>
        <p:nvSpPr>
          <p:cNvPr id="6" name="Line 26"/>
          <p:cNvSpPr>
            <a:spLocks noChangeShapeType="1"/>
          </p:cNvSpPr>
          <p:nvPr userDrawn="1"/>
        </p:nvSpPr>
        <p:spPr bwMode="auto">
          <a:xfrm>
            <a:off x="-7308" y="1447800"/>
            <a:ext cx="9151308" cy="0"/>
          </a:xfrm>
          <a:prstGeom prst="line">
            <a:avLst/>
          </a:prstGeom>
          <a:noFill/>
          <a:ln w="76200">
            <a:solidFill>
              <a:srgbClr val="FF0000"/>
            </a:solidFill>
            <a:round/>
            <a:headEnd/>
            <a:tailEnd/>
          </a:ln>
          <a:scene3d>
            <a:camera prst="orthographicFront"/>
            <a:lightRig rig="threePt" dir="t"/>
          </a:scene3d>
          <a:sp3d>
            <a:bevelT/>
          </a:sp3d>
        </p:spPr>
        <p:txBody>
          <a:bodyPr wrap="none" anchor="ctr"/>
          <a:lstStyle/>
          <a:p>
            <a:pPr algn="ctr" defTabSz="457200" fontAlgn="auto">
              <a:lnSpc>
                <a:spcPct val="85000"/>
              </a:lnSpc>
              <a:spcBef>
                <a:spcPts val="0"/>
              </a:spcBef>
              <a:spcAft>
                <a:spcPts val="0"/>
              </a:spcAft>
              <a:defRPr/>
            </a:pPr>
            <a:endParaRPr lang="en-US" sz="3600" dirty="0">
              <a:solidFill>
                <a:srgbClr val="FFFFFF"/>
              </a:solidFill>
              <a:latin typeface="Corbel" panose="020B0503020204020204" pitchFamily="34" charset="0"/>
              <a:ea typeface="Osaka" charset="-128"/>
            </a:endParaRPr>
          </a:p>
        </p:txBody>
      </p:sp>
    </p:spTree>
    <p:extLst>
      <p:ext uri="{BB962C8B-B14F-4D97-AF65-F5344CB8AC3E}">
        <p14:creationId xmlns:p14="http://schemas.microsoft.com/office/powerpoint/2010/main" val="34892141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FE73D9-BE9E-4E7F-842D-4FA275C0E9AD}" type="datetimeFigureOut">
              <a:rPr lang="en-US" smtClean="0"/>
              <a:pPr/>
              <a:t>10/22/2015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EA95FC-7EC7-4081-8F88-882830E67BF9}" type="slidenum">
              <a:rPr lang="en-US" smtClean="0"/>
              <a:pPr/>
              <a:t>‹#›</a:t>
            </a:fld>
            <a:endParaRPr lang="en-US"/>
          </a:p>
        </p:txBody>
      </p:sp>
    </p:spTree>
    <p:extLst>
      <p:ext uri="{BB962C8B-B14F-4D97-AF65-F5344CB8AC3E}">
        <p14:creationId xmlns:p14="http://schemas.microsoft.com/office/powerpoint/2010/main" val="2826615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FE73D9-BE9E-4E7F-842D-4FA275C0E9AD}" type="datetimeFigureOut">
              <a:rPr lang="en-US" smtClean="0"/>
              <a:pPr/>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A95FC-7EC7-4081-8F88-882830E67BF9}" type="slidenum">
              <a:rPr lang="en-US" smtClean="0"/>
              <a:pPr/>
              <a:t>‹#›</a:t>
            </a:fld>
            <a:endParaRPr lang="en-US"/>
          </a:p>
        </p:txBody>
      </p:sp>
    </p:spTree>
    <p:extLst>
      <p:ext uri="{BB962C8B-B14F-4D97-AF65-F5344CB8AC3E}">
        <p14:creationId xmlns:p14="http://schemas.microsoft.com/office/powerpoint/2010/main" val="14779839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FE73D9-BE9E-4E7F-842D-4FA275C0E9AD}" type="datetimeFigureOut">
              <a:rPr lang="en-US" smtClean="0"/>
              <a:pPr/>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A95FC-7EC7-4081-8F88-882830E67BF9}" type="slidenum">
              <a:rPr lang="en-US" smtClean="0"/>
              <a:pPr/>
              <a:t>‹#›</a:t>
            </a:fld>
            <a:endParaRPr lang="en-US"/>
          </a:p>
        </p:txBody>
      </p:sp>
    </p:spTree>
    <p:extLst>
      <p:ext uri="{BB962C8B-B14F-4D97-AF65-F5344CB8AC3E}">
        <p14:creationId xmlns:p14="http://schemas.microsoft.com/office/powerpoint/2010/main" val="832319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7.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8.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fld id="{B4FE73D9-BE9E-4E7F-842D-4FA275C0E9AD}" type="datetimeFigureOut">
              <a:rPr lang="en-US" smtClean="0"/>
              <a:pPr/>
              <a:t>10/22/2015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rbel" panose="020B0503020204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rbel" panose="020B0503020204020204" pitchFamily="34" charset="0"/>
              </a:defRPr>
            </a:lvl1pPr>
          </a:lstStyle>
          <a:p>
            <a:fld id="{27EA95FC-7EC7-4081-8F88-882830E67BF9}" type="slidenum">
              <a:rPr lang="en-US" smtClean="0"/>
              <a:pPr/>
              <a:t>‹#›</a:t>
            </a:fld>
            <a:endParaRPr lang="en-US"/>
          </a:p>
        </p:txBody>
      </p:sp>
    </p:spTree>
    <p:extLst>
      <p:ext uri="{BB962C8B-B14F-4D97-AF65-F5344CB8AC3E}">
        <p14:creationId xmlns:p14="http://schemas.microsoft.com/office/powerpoint/2010/main" val="1011411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defTabSz="914400" rtl="0" eaLnBrk="1" latinLnBrk="0" hangingPunct="1">
        <a:spcBef>
          <a:spcPct val="0"/>
        </a:spcBef>
        <a:buNone/>
        <a:defRPr sz="4400" kern="1200">
          <a:solidFill>
            <a:schemeClr val="tx1"/>
          </a:solidFill>
          <a:latin typeface="Corbel" panose="020B0503020204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1A105269-6C86-4D10-9C89-782DC98797BB}"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4" r:id="rId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1A105269-6C86-4D10-9C89-782DC98797BB}"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0" r:id="rId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7"/>
            <a:ext cx="8229600" cy="1143000"/>
          </a:xfrm>
          <a:prstGeom prst="rect">
            <a:avLst/>
          </a:prstGeom>
          <a:noFill/>
          <a:ln w="9525">
            <a:noFill/>
            <a:miter lim="800000"/>
            <a:headEnd/>
            <a:tailEnd/>
          </a:ln>
        </p:spPr>
        <p:txBody>
          <a:bodyPr vert="horz" wrap="square" lIns="91385" tIns="45695" rIns="91385" bIns="45695"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385" tIns="45695" rIns="91385" bIns="4569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8176"/>
            <a:ext cx="2133600" cy="365125"/>
          </a:xfrm>
          <a:prstGeom prst="rect">
            <a:avLst/>
          </a:prstGeom>
        </p:spPr>
        <p:txBody>
          <a:bodyPr vert="horz" lIns="91385" tIns="45695" rIns="91385" bIns="45695"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7B1B3C5-FB4A-4E8E-A7D5-556096D2095B}" type="datetime1">
              <a:rPr lang="en-US">
                <a:solidFill>
                  <a:prstClr val="white">
                    <a:tint val="75000"/>
                  </a:prstClr>
                </a:solidFill>
                <a:ea typeface="ＭＳ Ｐゴシック" charset="-128"/>
              </a:rPr>
              <a:pPr>
                <a:defRPr/>
              </a:pPr>
              <a:t>10/22/2015</a:t>
            </a:fld>
            <a:endParaRPr lang="en-US" dirty="0">
              <a:solidFill>
                <a:prstClr val="white">
                  <a:tint val="75000"/>
                </a:prstClr>
              </a:solidFill>
              <a:ea typeface="ＭＳ Ｐゴシック" charset="-128"/>
            </a:endParaRPr>
          </a:p>
        </p:txBody>
      </p:sp>
      <p:sp>
        <p:nvSpPr>
          <p:cNvPr id="5" name="Footer Placeholder 4"/>
          <p:cNvSpPr>
            <a:spLocks noGrp="1"/>
          </p:cNvSpPr>
          <p:nvPr>
            <p:ph type="ftr" sz="quarter" idx="3"/>
          </p:nvPr>
        </p:nvSpPr>
        <p:spPr>
          <a:xfrm>
            <a:off x="3124200" y="6358176"/>
            <a:ext cx="2895600" cy="365125"/>
          </a:xfrm>
          <a:prstGeom prst="rect">
            <a:avLst/>
          </a:prstGeom>
        </p:spPr>
        <p:txBody>
          <a:bodyPr vert="horz" lIns="91385" tIns="45695" rIns="91385" bIns="45695"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solidFill>
                <a:prstClr val="white">
                  <a:tint val="75000"/>
                </a:prstClr>
              </a:solidFill>
              <a:ea typeface="ＭＳ Ｐゴシック" charset="-128"/>
            </a:endParaRPr>
          </a:p>
        </p:txBody>
      </p:sp>
      <p:sp>
        <p:nvSpPr>
          <p:cNvPr id="6" name="Slide Number Placeholder 5"/>
          <p:cNvSpPr>
            <a:spLocks noGrp="1"/>
          </p:cNvSpPr>
          <p:nvPr>
            <p:ph type="sldNum" sz="quarter" idx="4"/>
          </p:nvPr>
        </p:nvSpPr>
        <p:spPr>
          <a:xfrm>
            <a:off x="6553200" y="6358176"/>
            <a:ext cx="2133600" cy="365125"/>
          </a:xfrm>
          <a:prstGeom prst="rect">
            <a:avLst/>
          </a:prstGeom>
        </p:spPr>
        <p:txBody>
          <a:bodyPr vert="horz" lIns="91385" tIns="45695" rIns="91385" bIns="45695"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267ABB0-DA63-4FE5-880D-4A0A331A72DE}" type="slidenum">
              <a:rPr lang="en-US">
                <a:solidFill>
                  <a:prstClr val="white">
                    <a:tint val="75000"/>
                  </a:prstClr>
                </a:solidFill>
                <a:ea typeface="ＭＳ Ｐゴシック" charset="-128"/>
              </a:rPr>
              <a:pPr>
                <a:defRPr/>
              </a:pPr>
              <a:t>‹#›</a:t>
            </a:fld>
            <a:endParaRPr lang="en-US" dirty="0">
              <a:solidFill>
                <a:prstClr val="white">
                  <a:tint val="75000"/>
                </a:prstClr>
              </a:solidFill>
              <a:ea typeface="ＭＳ Ｐゴシック" charset="-128"/>
            </a:endParaRPr>
          </a:p>
        </p:txBody>
      </p:sp>
    </p:spTree>
    <p:extLst>
      <p:ext uri="{BB962C8B-B14F-4D97-AF65-F5344CB8AC3E}">
        <p14:creationId xmlns:p14="http://schemas.microsoft.com/office/powerpoint/2010/main" val="3608763626"/>
      </p:ext>
    </p:extLst>
  </p:cSld>
  <p:clrMap bg1="dk1" tx1="lt1" bg2="dk2" tx2="lt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6929" algn="ctr" rtl="0" fontAlgn="base">
        <a:spcBef>
          <a:spcPct val="0"/>
        </a:spcBef>
        <a:spcAft>
          <a:spcPct val="0"/>
        </a:spcAft>
        <a:defRPr sz="4400">
          <a:solidFill>
            <a:schemeClr val="tx1"/>
          </a:solidFill>
          <a:latin typeface="Calibri" pitchFamily="34" charset="0"/>
        </a:defRPr>
      </a:lvl6pPr>
      <a:lvl7pPr marL="913858" algn="ctr" rtl="0" fontAlgn="base">
        <a:spcBef>
          <a:spcPct val="0"/>
        </a:spcBef>
        <a:spcAft>
          <a:spcPct val="0"/>
        </a:spcAft>
        <a:defRPr sz="4400">
          <a:solidFill>
            <a:schemeClr val="tx1"/>
          </a:solidFill>
          <a:latin typeface="Calibri" pitchFamily="34" charset="0"/>
        </a:defRPr>
      </a:lvl7pPr>
      <a:lvl8pPr marL="1370786" algn="ctr" rtl="0" fontAlgn="base">
        <a:spcBef>
          <a:spcPct val="0"/>
        </a:spcBef>
        <a:spcAft>
          <a:spcPct val="0"/>
        </a:spcAft>
        <a:defRPr sz="4400">
          <a:solidFill>
            <a:schemeClr val="tx1"/>
          </a:solidFill>
          <a:latin typeface="Calibri" pitchFamily="34" charset="0"/>
        </a:defRPr>
      </a:lvl8pPr>
      <a:lvl9pPr marL="1827719" algn="ctr" rtl="0" fontAlgn="base">
        <a:spcBef>
          <a:spcPct val="0"/>
        </a:spcBef>
        <a:spcAft>
          <a:spcPct val="0"/>
        </a:spcAft>
        <a:defRPr sz="4400">
          <a:solidFill>
            <a:schemeClr val="tx1"/>
          </a:solidFill>
          <a:latin typeface="Calibri" pitchFamily="34" charset="0"/>
        </a:defRPr>
      </a:lvl9pPr>
    </p:titleStyle>
    <p:bodyStyle>
      <a:lvl1pPr marL="342696" indent="-342696"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507" indent="-285583"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2330" indent="-228467"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599252" indent="-228467"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6182" indent="-228467"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3117" indent="-228467" algn="l" defTabSz="9138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39" indent="-228467" algn="l" defTabSz="9138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973" indent="-228467" algn="l" defTabSz="9138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05" indent="-228467" algn="l" defTabSz="91385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58" rtl="0" eaLnBrk="1" latinLnBrk="0" hangingPunct="1">
        <a:defRPr sz="1800" kern="1200">
          <a:solidFill>
            <a:schemeClr val="tx1"/>
          </a:solidFill>
          <a:latin typeface="+mn-lt"/>
          <a:ea typeface="+mn-ea"/>
          <a:cs typeface="+mn-cs"/>
        </a:defRPr>
      </a:lvl1pPr>
      <a:lvl2pPr marL="456929" algn="l" defTabSz="913858" rtl="0" eaLnBrk="1" latinLnBrk="0" hangingPunct="1">
        <a:defRPr sz="1800" kern="1200">
          <a:solidFill>
            <a:schemeClr val="tx1"/>
          </a:solidFill>
          <a:latin typeface="+mn-lt"/>
          <a:ea typeface="+mn-ea"/>
          <a:cs typeface="+mn-cs"/>
        </a:defRPr>
      </a:lvl2pPr>
      <a:lvl3pPr marL="913858" algn="l" defTabSz="913858" rtl="0" eaLnBrk="1" latinLnBrk="0" hangingPunct="1">
        <a:defRPr sz="1800" kern="1200">
          <a:solidFill>
            <a:schemeClr val="tx1"/>
          </a:solidFill>
          <a:latin typeface="+mn-lt"/>
          <a:ea typeface="+mn-ea"/>
          <a:cs typeface="+mn-cs"/>
        </a:defRPr>
      </a:lvl3pPr>
      <a:lvl4pPr marL="1370786" algn="l" defTabSz="913858" rtl="0" eaLnBrk="1" latinLnBrk="0" hangingPunct="1">
        <a:defRPr sz="1800" kern="1200">
          <a:solidFill>
            <a:schemeClr val="tx1"/>
          </a:solidFill>
          <a:latin typeface="+mn-lt"/>
          <a:ea typeface="+mn-ea"/>
          <a:cs typeface="+mn-cs"/>
        </a:defRPr>
      </a:lvl4pPr>
      <a:lvl5pPr marL="1827719" algn="l" defTabSz="913858" rtl="0" eaLnBrk="1" latinLnBrk="0" hangingPunct="1">
        <a:defRPr sz="1800" kern="1200">
          <a:solidFill>
            <a:schemeClr val="tx1"/>
          </a:solidFill>
          <a:latin typeface="+mn-lt"/>
          <a:ea typeface="+mn-ea"/>
          <a:cs typeface="+mn-cs"/>
        </a:defRPr>
      </a:lvl5pPr>
      <a:lvl6pPr marL="2284649" algn="l" defTabSz="913858" rtl="0" eaLnBrk="1" latinLnBrk="0" hangingPunct="1">
        <a:defRPr sz="1800" kern="1200">
          <a:solidFill>
            <a:schemeClr val="tx1"/>
          </a:solidFill>
          <a:latin typeface="+mn-lt"/>
          <a:ea typeface="+mn-ea"/>
          <a:cs typeface="+mn-cs"/>
        </a:defRPr>
      </a:lvl6pPr>
      <a:lvl7pPr marL="2741573" algn="l" defTabSz="913858" rtl="0" eaLnBrk="1" latinLnBrk="0" hangingPunct="1">
        <a:defRPr sz="1800" kern="1200">
          <a:solidFill>
            <a:schemeClr val="tx1"/>
          </a:solidFill>
          <a:latin typeface="+mn-lt"/>
          <a:ea typeface="+mn-ea"/>
          <a:cs typeface="+mn-cs"/>
        </a:defRPr>
      </a:lvl7pPr>
      <a:lvl8pPr marL="3198506" algn="l" defTabSz="913858" rtl="0" eaLnBrk="1" latinLnBrk="0" hangingPunct="1">
        <a:defRPr sz="1800" kern="1200">
          <a:solidFill>
            <a:schemeClr val="tx1"/>
          </a:solidFill>
          <a:latin typeface="+mn-lt"/>
          <a:ea typeface="+mn-ea"/>
          <a:cs typeface="+mn-cs"/>
        </a:defRPr>
      </a:lvl8pPr>
      <a:lvl9pPr marL="3655435" algn="l" defTabSz="91385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FFFFFF"/>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57200" y="3"/>
            <a:ext cx="8229600" cy="927100"/>
          </a:xfrm>
          <a:prstGeom prst="rect">
            <a:avLst/>
          </a:prstGeom>
          <a:noFill/>
          <a:ln w="9525">
            <a:noFill/>
            <a:miter lim="800000"/>
            <a:headEnd/>
            <a:tailEnd/>
          </a:ln>
        </p:spPr>
        <p:txBody>
          <a:bodyPr vert="horz" wrap="square" lIns="0" tIns="91290" rIns="0" bIns="0" numCol="1" anchor="ctr" anchorCtr="1" compatLnSpc="1">
            <a:prstTxWarp prst="textNoShape">
              <a:avLst/>
            </a:prstTxWarp>
          </a:bodyPr>
          <a:lstStyle/>
          <a:p>
            <a:pPr lvl="0"/>
            <a:r>
              <a:rPr lang="en-US" smtClean="0"/>
              <a:t>Click to edit Master title style</a:t>
            </a:r>
          </a:p>
        </p:txBody>
      </p:sp>
      <p:sp>
        <p:nvSpPr>
          <p:cNvPr id="57347" name="Rectangle 3"/>
          <p:cNvSpPr>
            <a:spLocks noGrp="1" noChangeArrowheads="1"/>
          </p:cNvSpPr>
          <p:nvPr>
            <p:ph type="body" idx="1"/>
          </p:nvPr>
        </p:nvSpPr>
        <p:spPr bwMode="auto">
          <a:xfrm>
            <a:off x="566739" y="1470025"/>
            <a:ext cx="8012112" cy="4840288"/>
          </a:xfrm>
          <a:prstGeom prst="rect">
            <a:avLst/>
          </a:prstGeom>
          <a:noFill/>
          <a:ln w="9525">
            <a:noFill/>
            <a:miter lim="800000"/>
            <a:headEnd/>
            <a:tailEnd/>
          </a:ln>
        </p:spPr>
        <p:txBody>
          <a:bodyPr vert="horz" wrap="square" lIns="91290" tIns="45647" rIns="91290" bIns="456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726950903"/>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lnSpc>
          <a:spcPct val="90000"/>
        </a:lnSpc>
        <a:spcBef>
          <a:spcPct val="0"/>
        </a:spcBef>
        <a:spcAft>
          <a:spcPct val="0"/>
        </a:spcAft>
        <a:defRPr sz="2400" b="1">
          <a:solidFill>
            <a:schemeClr val="tx1"/>
          </a:solidFill>
          <a:latin typeface="+mj-lt"/>
          <a:ea typeface="+mj-ea"/>
          <a:cs typeface="+mj-cs"/>
        </a:defRPr>
      </a:lvl1pPr>
      <a:lvl2pPr algn="ctr" rtl="0" eaLnBrk="0" fontAlgn="base" hangingPunct="0">
        <a:lnSpc>
          <a:spcPct val="90000"/>
        </a:lnSpc>
        <a:spcBef>
          <a:spcPct val="0"/>
        </a:spcBef>
        <a:spcAft>
          <a:spcPct val="0"/>
        </a:spcAft>
        <a:defRPr sz="2400" b="1">
          <a:solidFill>
            <a:schemeClr val="tx1"/>
          </a:solidFill>
          <a:latin typeface="Times New Roman" pitchFamily="18" charset="0"/>
        </a:defRPr>
      </a:lvl2pPr>
      <a:lvl3pPr algn="ctr" rtl="0" eaLnBrk="0" fontAlgn="base" hangingPunct="0">
        <a:lnSpc>
          <a:spcPct val="90000"/>
        </a:lnSpc>
        <a:spcBef>
          <a:spcPct val="0"/>
        </a:spcBef>
        <a:spcAft>
          <a:spcPct val="0"/>
        </a:spcAft>
        <a:defRPr sz="2400" b="1">
          <a:solidFill>
            <a:schemeClr val="tx1"/>
          </a:solidFill>
          <a:latin typeface="Times New Roman" pitchFamily="18" charset="0"/>
        </a:defRPr>
      </a:lvl3pPr>
      <a:lvl4pPr algn="ctr" rtl="0" eaLnBrk="0" fontAlgn="base" hangingPunct="0">
        <a:lnSpc>
          <a:spcPct val="90000"/>
        </a:lnSpc>
        <a:spcBef>
          <a:spcPct val="0"/>
        </a:spcBef>
        <a:spcAft>
          <a:spcPct val="0"/>
        </a:spcAft>
        <a:defRPr sz="2400" b="1">
          <a:solidFill>
            <a:schemeClr val="tx1"/>
          </a:solidFill>
          <a:latin typeface="Times New Roman" pitchFamily="18" charset="0"/>
        </a:defRPr>
      </a:lvl4pPr>
      <a:lvl5pPr algn="ctr" rtl="0" eaLnBrk="0" fontAlgn="base" hangingPunct="0">
        <a:lnSpc>
          <a:spcPct val="90000"/>
        </a:lnSpc>
        <a:spcBef>
          <a:spcPct val="0"/>
        </a:spcBef>
        <a:spcAft>
          <a:spcPct val="0"/>
        </a:spcAft>
        <a:defRPr sz="2400" b="1">
          <a:solidFill>
            <a:schemeClr val="tx1"/>
          </a:solidFill>
          <a:latin typeface="Times New Roman" pitchFamily="18" charset="0"/>
        </a:defRPr>
      </a:lvl5pPr>
      <a:lvl6pPr marL="456451" algn="ctr" rtl="0" eaLnBrk="0" fontAlgn="base" hangingPunct="0">
        <a:lnSpc>
          <a:spcPct val="90000"/>
        </a:lnSpc>
        <a:spcBef>
          <a:spcPct val="0"/>
        </a:spcBef>
        <a:spcAft>
          <a:spcPct val="0"/>
        </a:spcAft>
        <a:defRPr sz="2400" b="1">
          <a:solidFill>
            <a:schemeClr val="tx1"/>
          </a:solidFill>
          <a:latin typeface="Times New Roman" pitchFamily="18" charset="0"/>
        </a:defRPr>
      </a:lvl6pPr>
      <a:lvl7pPr marL="912894" algn="ctr" rtl="0" eaLnBrk="0" fontAlgn="base" hangingPunct="0">
        <a:lnSpc>
          <a:spcPct val="90000"/>
        </a:lnSpc>
        <a:spcBef>
          <a:spcPct val="0"/>
        </a:spcBef>
        <a:spcAft>
          <a:spcPct val="0"/>
        </a:spcAft>
        <a:defRPr sz="2400" b="1">
          <a:solidFill>
            <a:schemeClr val="tx1"/>
          </a:solidFill>
          <a:latin typeface="Times New Roman" pitchFamily="18" charset="0"/>
        </a:defRPr>
      </a:lvl7pPr>
      <a:lvl8pPr marL="1369346" algn="ctr" rtl="0" eaLnBrk="0" fontAlgn="base" hangingPunct="0">
        <a:lnSpc>
          <a:spcPct val="90000"/>
        </a:lnSpc>
        <a:spcBef>
          <a:spcPct val="0"/>
        </a:spcBef>
        <a:spcAft>
          <a:spcPct val="0"/>
        </a:spcAft>
        <a:defRPr sz="2400" b="1">
          <a:solidFill>
            <a:schemeClr val="tx1"/>
          </a:solidFill>
          <a:latin typeface="Times New Roman" pitchFamily="18" charset="0"/>
        </a:defRPr>
      </a:lvl8pPr>
      <a:lvl9pPr marL="1825795" algn="ctr" rtl="0" eaLnBrk="0" fontAlgn="base" hangingPunct="0">
        <a:lnSpc>
          <a:spcPct val="90000"/>
        </a:lnSpc>
        <a:spcBef>
          <a:spcPct val="0"/>
        </a:spcBef>
        <a:spcAft>
          <a:spcPct val="0"/>
        </a:spcAft>
        <a:defRPr sz="2400" b="1">
          <a:solidFill>
            <a:schemeClr val="tx1"/>
          </a:solidFill>
          <a:latin typeface="Times New Roman" pitchFamily="18" charset="0"/>
        </a:defRPr>
      </a:lvl9pPr>
    </p:titleStyle>
    <p:bodyStyle>
      <a:lvl1pPr marL="342335" indent="-342335" algn="l" rtl="0" eaLnBrk="0" fontAlgn="base" hangingPunct="0">
        <a:lnSpc>
          <a:spcPct val="90000"/>
        </a:lnSpc>
        <a:spcBef>
          <a:spcPct val="50000"/>
        </a:spcBef>
        <a:spcAft>
          <a:spcPct val="0"/>
        </a:spcAft>
        <a:buFont typeface="Times New Roman" pitchFamily="18" charset="0"/>
        <a:buChar char="•"/>
        <a:defRPr sz="2800" b="1">
          <a:solidFill>
            <a:schemeClr val="tx1"/>
          </a:solidFill>
          <a:latin typeface="+mn-lt"/>
          <a:ea typeface="+mn-ea"/>
          <a:cs typeface="+mn-cs"/>
        </a:defRPr>
      </a:lvl1pPr>
      <a:lvl2pPr marL="741724" indent="-285282" algn="l" rtl="0" eaLnBrk="0" fontAlgn="base" hangingPunct="0">
        <a:lnSpc>
          <a:spcPct val="90000"/>
        </a:lnSpc>
        <a:spcBef>
          <a:spcPct val="50000"/>
        </a:spcBef>
        <a:spcAft>
          <a:spcPct val="0"/>
        </a:spcAft>
        <a:buFont typeface="Times New Roman" pitchFamily="18" charset="0"/>
        <a:buChar char="•"/>
        <a:defRPr sz="2400" b="1">
          <a:solidFill>
            <a:schemeClr val="tx1"/>
          </a:solidFill>
          <a:latin typeface="+mn-lt"/>
        </a:defRPr>
      </a:lvl2pPr>
      <a:lvl3pPr marL="1141130" indent="-228226" algn="l" rtl="0" eaLnBrk="0" fontAlgn="base" hangingPunct="0">
        <a:lnSpc>
          <a:spcPct val="90000"/>
        </a:lnSpc>
        <a:spcBef>
          <a:spcPct val="50000"/>
        </a:spcBef>
        <a:spcAft>
          <a:spcPct val="0"/>
        </a:spcAft>
        <a:buFont typeface="Times New Roman" pitchFamily="18" charset="0"/>
        <a:buChar char="•"/>
        <a:defRPr sz="2000" b="1">
          <a:solidFill>
            <a:schemeClr val="tx1"/>
          </a:solidFill>
          <a:latin typeface="+mn-lt"/>
        </a:defRPr>
      </a:lvl3pPr>
      <a:lvl4pPr marL="1597569" indent="-228226" algn="l" rtl="0" eaLnBrk="0" fontAlgn="base" hangingPunct="0">
        <a:lnSpc>
          <a:spcPct val="90000"/>
        </a:lnSpc>
        <a:spcBef>
          <a:spcPct val="50000"/>
        </a:spcBef>
        <a:spcAft>
          <a:spcPct val="0"/>
        </a:spcAft>
        <a:buFont typeface="Times New Roman" pitchFamily="18" charset="0"/>
        <a:buChar char="•"/>
        <a:defRPr b="1">
          <a:solidFill>
            <a:schemeClr val="tx1"/>
          </a:solidFill>
          <a:latin typeface="+mn-lt"/>
        </a:defRPr>
      </a:lvl4pPr>
      <a:lvl5pPr marL="2054017" indent="-228226" algn="l" rtl="0" eaLnBrk="0" fontAlgn="base" hangingPunct="0">
        <a:lnSpc>
          <a:spcPct val="90000"/>
        </a:lnSpc>
        <a:spcBef>
          <a:spcPct val="50000"/>
        </a:spcBef>
        <a:spcAft>
          <a:spcPct val="0"/>
        </a:spcAft>
        <a:buChar char="»"/>
        <a:defRPr b="1">
          <a:solidFill>
            <a:schemeClr val="tx1"/>
          </a:solidFill>
          <a:latin typeface="+mn-lt"/>
        </a:defRPr>
      </a:lvl5pPr>
      <a:lvl6pPr marL="2510474" indent="-228226" algn="l" rtl="0" eaLnBrk="0" fontAlgn="base" hangingPunct="0">
        <a:lnSpc>
          <a:spcPct val="90000"/>
        </a:lnSpc>
        <a:spcBef>
          <a:spcPct val="50000"/>
        </a:spcBef>
        <a:spcAft>
          <a:spcPct val="0"/>
        </a:spcAft>
        <a:buChar char="»"/>
        <a:defRPr b="1">
          <a:solidFill>
            <a:schemeClr val="tx1"/>
          </a:solidFill>
          <a:latin typeface="+mn-lt"/>
        </a:defRPr>
      </a:lvl6pPr>
      <a:lvl7pPr marL="2966918" indent="-228226" algn="l" rtl="0" eaLnBrk="0" fontAlgn="base" hangingPunct="0">
        <a:lnSpc>
          <a:spcPct val="90000"/>
        </a:lnSpc>
        <a:spcBef>
          <a:spcPct val="50000"/>
        </a:spcBef>
        <a:spcAft>
          <a:spcPct val="0"/>
        </a:spcAft>
        <a:buChar char="»"/>
        <a:defRPr b="1">
          <a:solidFill>
            <a:schemeClr val="tx1"/>
          </a:solidFill>
          <a:latin typeface="+mn-lt"/>
        </a:defRPr>
      </a:lvl7pPr>
      <a:lvl8pPr marL="3423366" indent="-228226" algn="l" rtl="0" eaLnBrk="0" fontAlgn="base" hangingPunct="0">
        <a:lnSpc>
          <a:spcPct val="90000"/>
        </a:lnSpc>
        <a:spcBef>
          <a:spcPct val="50000"/>
        </a:spcBef>
        <a:spcAft>
          <a:spcPct val="0"/>
        </a:spcAft>
        <a:buChar char="»"/>
        <a:defRPr b="1">
          <a:solidFill>
            <a:schemeClr val="tx1"/>
          </a:solidFill>
          <a:latin typeface="+mn-lt"/>
        </a:defRPr>
      </a:lvl8pPr>
      <a:lvl9pPr marL="3879815" indent="-228226" algn="l" rtl="0" eaLnBrk="0" fontAlgn="base" hangingPunct="0">
        <a:lnSpc>
          <a:spcPct val="90000"/>
        </a:lnSpc>
        <a:spcBef>
          <a:spcPct val="50000"/>
        </a:spcBef>
        <a:spcAft>
          <a:spcPct val="0"/>
        </a:spcAft>
        <a:buChar char="»"/>
        <a:defRPr b="1">
          <a:solidFill>
            <a:schemeClr val="tx1"/>
          </a:solidFill>
          <a:latin typeface="+mn-lt"/>
        </a:defRPr>
      </a:lvl9pPr>
    </p:bodyStyle>
    <p:otherStyle>
      <a:defPPr>
        <a:defRPr lang="en-US"/>
      </a:defPPr>
      <a:lvl1pPr marL="0" algn="l" defTabSz="912894" rtl="0" eaLnBrk="1" latinLnBrk="0" hangingPunct="1">
        <a:defRPr sz="1800" kern="1200">
          <a:solidFill>
            <a:schemeClr val="tx1"/>
          </a:solidFill>
          <a:latin typeface="+mn-lt"/>
          <a:ea typeface="+mn-ea"/>
          <a:cs typeface="+mn-cs"/>
        </a:defRPr>
      </a:lvl1pPr>
      <a:lvl2pPr marL="456451" algn="l" defTabSz="912894" rtl="0" eaLnBrk="1" latinLnBrk="0" hangingPunct="1">
        <a:defRPr sz="1800" kern="1200">
          <a:solidFill>
            <a:schemeClr val="tx1"/>
          </a:solidFill>
          <a:latin typeface="+mn-lt"/>
          <a:ea typeface="+mn-ea"/>
          <a:cs typeface="+mn-cs"/>
        </a:defRPr>
      </a:lvl2pPr>
      <a:lvl3pPr marL="912894" algn="l" defTabSz="912894" rtl="0" eaLnBrk="1" latinLnBrk="0" hangingPunct="1">
        <a:defRPr sz="1800" kern="1200">
          <a:solidFill>
            <a:schemeClr val="tx1"/>
          </a:solidFill>
          <a:latin typeface="+mn-lt"/>
          <a:ea typeface="+mn-ea"/>
          <a:cs typeface="+mn-cs"/>
        </a:defRPr>
      </a:lvl3pPr>
      <a:lvl4pPr marL="1369346" algn="l" defTabSz="912894" rtl="0" eaLnBrk="1" latinLnBrk="0" hangingPunct="1">
        <a:defRPr sz="1800" kern="1200">
          <a:solidFill>
            <a:schemeClr val="tx1"/>
          </a:solidFill>
          <a:latin typeface="+mn-lt"/>
          <a:ea typeface="+mn-ea"/>
          <a:cs typeface="+mn-cs"/>
        </a:defRPr>
      </a:lvl4pPr>
      <a:lvl5pPr marL="1825795" algn="l" defTabSz="912894" rtl="0" eaLnBrk="1" latinLnBrk="0" hangingPunct="1">
        <a:defRPr sz="1800" kern="1200">
          <a:solidFill>
            <a:schemeClr val="tx1"/>
          </a:solidFill>
          <a:latin typeface="+mn-lt"/>
          <a:ea typeface="+mn-ea"/>
          <a:cs typeface="+mn-cs"/>
        </a:defRPr>
      </a:lvl5pPr>
      <a:lvl6pPr marL="2282246" algn="l" defTabSz="912894" rtl="0" eaLnBrk="1" latinLnBrk="0" hangingPunct="1">
        <a:defRPr sz="1800" kern="1200">
          <a:solidFill>
            <a:schemeClr val="tx1"/>
          </a:solidFill>
          <a:latin typeface="+mn-lt"/>
          <a:ea typeface="+mn-ea"/>
          <a:cs typeface="+mn-cs"/>
        </a:defRPr>
      </a:lvl6pPr>
      <a:lvl7pPr marL="2738688" algn="l" defTabSz="912894" rtl="0" eaLnBrk="1" latinLnBrk="0" hangingPunct="1">
        <a:defRPr sz="1800" kern="1200">
          <a:solidFill>
            <a:schemeClr val="tx1"/>
          </a:solidFill>
          <a:latin typeface="+mn-lt"/>
          <a:ea typeface="+mn-ea"/>
          <a:cs typeface="+mn-cs"/>
        </a:defRPr>
      </a:lvl7pPr>
      <a:lvl8pPr marL="3195140" algn="l" defTabSz="912894" rtl="0" eaLnBrk="1" latinLnBrk="0" hangingPunct="1">
        <a:defRPr sz="1800" kern="1200">
          <a:solidFill>
            <a:schemeClr val="tx1"/>
          </a:solidFill>
          <a:latin typeface="+mn-lt"/>
          <a:ea typeface="+mn-ea"/>
          <a:cs typeface="+mn-cs"/>
        </a:defRPr>
      </a:lvl8pPr>
      <a:lvl9pPr marL="3651591" algn="l" defTabSz="91289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FFFFFF"/>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57200" y="2"/>
            <a:ext cx="8229600" cy="927100"/>
          </a:xfrm>
          <a:prstGeom prst="rect">
            <a:avLst/>
          </a:prstGeom>
          <a:noFill/>
          <a:ln w="9525">
            <a:noFill/>
            <a:miter lim="800000"/>
            <a:headEnd/>
            <a:tailEnd/>
          </a:ln>
        </p:spPr>
        <p:txBody>
          <a:bodyPr vert="horz" wrap="square" lIns="0" tIns="91344" rIns="0" bIns="0" numCol="1" anchor="ctr" anchorCtr="1" compatLnSpc="1">
            <a:prstTxWarp prst="textNoShape">
              <a:avLst/>
            </a:prstTxWarp>
          </a:bodyPr>
          <a:lstStyle/>
          <a:p>
            <a:pPr lvl="0"/>
            <a:r>
              <a:rPr lang="en-US" smtClean="0"/>
              <a:t>Click to edit Master title style</a:t>
            </a:r>
          </a:p>
        </p:txBody>
      </p:sp>
      <p:sp>
        <p:nvSpPr>
          <p:cNvPr id="57347" name="Rectangle 3"/>
          <p:cNvSpPr>
            <a:spLocks noGrp="1" noChangeArrowheads="1"/>
          </p:cNvSpPr>
          <p:nvPr>
            <p:ph type="body" idx="1"/>
          </p:nvPr>
        </p:nvSpPr>
        <p:spPr bwMode="auto">
          <a:xfrm>
            <a:off x="566739" y="1470025"/>
            <a:ext cx="8012112" cy="4840288"/>
          </a:xfrm>
          <a:prstGeom prst="rect">
            <a:avLst/>
          </a:prstGeom>
          <a:noFill/>
          <a:ln w="9525">
            <a:noFill/>
            <a:miter lim="800000"/>
            <a:headEnd/>
            <a:tailEnd/>
          </a:ln>
        </p:spPr>
        <p:txBody>
          <a:bodyPr vert="horz" wrap="square" lIns="91344" tIns="45672" rIns="91344" bIns="4567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677869302"/>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lnSpc>
          <a:spcPct val="90000"/>
        </a:lnSpc>
        <a:spcBef>
          <a:spcPct val="0"/>
        </a:spcBef>
        <a:spcAft>
          <a:spcPct val="0"/>
        </a:spcAft>
        <a:defRPr sz="2400" b="1">
          <a:solidFill>
            <a:schemeClr val="tx1"/>
          </a:solidFill>
          <a:latin typeface="+mj-lt"/>
          <a:ea typeface="+mj-ea"/>
          <a:cs typeface="+mj-cs"/>
        </a:defRPr>
      </a:lvl1pPr>
      <a:lvl2pPr algn="ctr" rtl="0" eaLnBrk="0" fontAlgn="base" hangingPunct="0">
        <a:lnSpc>
          <a:spcPct val="90000"/>
        </a:lnSpc>
        <a:spcBef>
          <a:spcPct val="0"/>
        </a:spcBef>
        <a:spcAft>
          <a:spcPct val="0"/>
        </a:spcAft>
        <a:defRPr sz="2400" b="1">
          <a:solidFill>
            <a:schemeClr val="tx1"/>
          </a:solidFill>
          <a:latin typeface="Times New Roman" pitchFamily="18" charset="0"/>
        </a:defRPr>
      </a:lvl2pPr>
      <a:lvl3pPr algn="ctr" rtl="0" eaLnBrk="0" fontAlgn="base" hangingPunct="0">
        <a:lnSpc>
          <a:spcPct val="90000"/>
        </a:lnSpc>
        <a:spcBef>
          <a:spcPct val="0"/>
        </a:spcBef>
        <a:spcAft>
          <a:spcPct val="0"/>
        </a:spcAft>
        <a:defRPr sz="2400" b="1">
          <a:solidFill>
            <a:schemeClr val="tx1"/>
          </a:solidFill>
          <a:latin typeface="Times New Roman" pitchFamily="18" charset="0"/>
        </a:defRPr>
      </a:lvl3pPr>
      <a:lvl4pPr algn="ctr" rtl="0" eaLnBrk="0" fontAlgn="base" hangingPunct="0">
        <a:lnSpc>
          <a:spcPct val="90000"/>
        </a:lnSpc>
        <a:spcBef>
          <a:spcPct val="0"/>
        </a:spcBef>
        <a:spcAft>
          <a:spcPct val="0"/>
        </a:spcAft>
        <a:defRPr sz="2400" b="1">
          <a:solidFill>
            <a:schemeClr val="tx1"/>
          </a:solidFill>
          <a:latin typeface="Times New Roman" pitchFamily="18" charset="0"/>
        </a:defRPr>
      </a:lvl4pPr>
      <a:lvl5pPr algn="ctr" rtl="0" eaLnBrk="0" fontAlgn="base" hangingPunct="0">
        <a:lnSpc>
          <a:spcPct val="90000"/>
        </a:lnSpc>
        <a:spcBef>
          <a:spcPct val="0"/>
        </a:spcBef>
        <a:spcAft>
          <a:spcPct val="0"/>
        </a:spcAft>
        <a:defRPr sz="2400" b="1">
          <a:solidFill>
            <a:schemeClr val="tx1"/>
          </a:solidFill>
          <a:latin typeface="Times New Roman" pitchFamily="18" charset="0"/>
        </a:defRPr>
      </a:lvl5pPr>
      <a:lvl6pPr marL="456721" algn="ctr" rtl="0" eaLnBrk="0" fontAlgn="base" hangingPunct="0">
        <a:lnSpc>
          <a:spcPct val="90000"/>
        </a:lnSpc>
        <a:spcBef>
          <a:spcPct val="0"/>
        </a:spcBef>
        <a:spcAft>
          <a:spcPct val="0"/>
        </a:spcAft>
        <a:defRPr sz="2400" b="1">
          <a:solidFill>
            <a:schemeClr val="tx1"/>
          </a:solidFill>
          <a:latin typeface="Times New Roman" pitchFamily="18" charset="0"/>
        </a:defRPr>
      </a:lvl6pPr>
      <a:lvl7pPr marL="913437" algn="ctr" rtl="0" eaLnBrk="0" fontAlgn="base" hangingPunct="0">
        <a:lnSpc>
          <a:spcPct val="90000"/>
        </a:lnSpc>
        <a:spcBef>
          <a:spcPct val="0"/>
        </a:spcBef>
        <a:spcAft>
          <a:spcPct val="0"/>
        </a:spcAft>
        <a:defRPr sz="2400" b="1">
          <a:solidFill>
            <a:schemeClr val="tx1"/>
          </a:solidFill>
          <a:latin typeface="Times New Roman" pitchFamily="18" charset="0"/>
        </a:defRPr>
      </a:lvl7pPr>
      <a:lvl8pPr marL="1370158" algn="ctr" rtl="0" eaLnBrk="0" fontAlgn="base" hangingPunct="0">
        <a:lnSpc>
          <a:spcPct val="90000"/>
        </a:lnSpc>
        <a:spcBef>
          <a:spcPct val="0"/>
        </a:spcBef>
        <a:spcAft>
          <a:spcPct val="0"/>
        </a:spcAft>
        <a:defRPr sz="2400" b="1">
          <a:solidFill>
            <a:schemeClr val="tx1"/>
          </a:solidFill>
          <a:latin typeface="Times New Roman" pitchFamily="18" charset="0"/>
        </a:defRPr>
      </a:lvl8pPr>
      <a:lvl9pPr marL="1826876" algn="ctr" rtl="0" eaLnBrk="0" fontAlgn="base" hangingPunct="0">
        <a:lnSpc>
          <a:spcPct val="90000"/>
        </a:lnSpc>
        <a:spcBef>
          <a:spcPct val="0"/>
        </a:spcBef>
        <a:spcAft>
          <a:spcPct val="0"/>
        </a:spcAft>
        <a:defRPr sz="2400" b="1">
          <a:solidFill>
            <a:schemeClr val="tx1"/>
          </a:solidFill>
          <a:latin typeface="Times New Roman" pitchFamily="18" charset="0"/>
        </a:defRPr>
      </a:lvl9pPr>
    </p:titleStyle>
    <p:bodyStyle>
      <a:lvl1pPr marL="342539" indent="-342539" algn="l" rtl="0" eaLnBrk="0" fontAlgn="base" hangingPunct="0">
        <a:lnSpc>
          <a:spcPct val="90000"/>
        </a:lnSpc>
        <a:spcBef>
          <a:spcPct val="50000"/>
        </a:spcBef>
        <a:spcAft>
          <a:spcPct val="0"/>
        </a:spcAft>
        <a:buFont typeface="Times New Roman" pitchFamily="18" charset="0"/>
        <a:buChar char="•"/>
        <a:defRPr sz="2800" b="1">
          <a:solidFill>
            <a:schemeClr val="tx1"/>
          </a:solidFill>
          <a:latin typeface="+mn-lt"/>
          <a:ea typeface="+mn-ea"/>
          <a:cs typeface="+mn-cs"/>
        </a:defRPr>
      </a:lvl1pPr>
      <a:lvl2pPr marL="742167" indent="-285449" algn="l" rtl="0" eaLnBrk="0" fontAlgn="base" hangingPunct="0">
        <a:lnSpc>
          <a:spcPct val="90000"/>
        </a:lnSpc>
        <a:spcBef>
          <a:spcPct val="50000"/>
        </a:spcBef>
        <a:spcAft>
          <a:spcPct val="0"/>
        </a:spcAft>
        <a:buFont typeface="Times New Roman" pitchFamily="18" charset="0"/>
        <a:buChar char="•"/>
        <a:defRPr sz="2400" b="1">
          <a:solidFill>
            <a:schemeClr val="tx1"/>
          </a:solidFill>
          <a:latin typeface="+mn-lt"/>
        </a:defRPr>
      </a:lvl2pPr>
      <a:lvl3pPr marL="1141799" indent="-228360" algn="l" rtl="0" eaLnBrk="0" fontAlgn="base" hangingPunct="0">
        <a:lnSpc>
          <a:spcPct val="90000"/>
        </a:lnSpc>
        <a:spcBef>
          <a:spcPct val="50000"/>
        </a:spcBef>
        <a:spcAft>
          <a:spcPct val="0"/>
        </a:spcAft>
        <a:buFont typeface="Times New Roman" pitchFamily="18" charset="0"/>
        <a:buChar char="•"/>
        <a:defRPr sz="2000" b="1">
          <a:solidFill>
            <a:schemeClr val="tx1"/>
          </a:solidFill>
          <a:latin typeface="+mn-lt"/>
        </a:defRPr>
      </a:lvl3pPr>
      <a:lvl4pPr marL="1598516" indent="-228360" algn="l" rtl="0" eaLnBrk="0" fontAlgn="base" hangingPunct="0">
        <a:lnSpc>
          <a:spcPct val="90000"/>
        </a:lnSpc>
        <a:spcBef>
          <a:spcPct val="50000"/>
        </a:spcBef>
        <a:spcAft>
          <a:spcPct val="0"/>
        </a:spcAft>
        <a:buFont typeface="Times New Roman" pitchFamily="18" charset="0"/>
        <a:buChar char="•"/>
        <a:defRPr b="1">
          <a:solidFill>
            <a:schemeClr val="tx1"/>
          </a:solidFill>
          <a:latin typeface="+mn-lt"/>
        </a:defRPr>
      </a:lvl4pPr>
      <a:lvl5pPr marL="2055235" indent="-228360" algn="l" rtl="0" eaLnBrk="0" fontAlgn="base" hangingPunct="0">
        <a:lnSpc>
          <a:spcPct val="90000"/>
        </a:lnSpc>
        <a:spcBef>
          <a:spcPct val="50000"/>
        </a:spcBef>
        <a:spcAft>
          <a:spcPct val="0"/>
        </a:spcAft>
        <a:buChar char="»"/>
        <a:defRPr b="1">
          <a:solidFill>
            <a:schemeClr val="tx1"/>
          </a:solidFill>
          <a:latin typeface="+mn-lt"/>
        </a:defRPr>
      </a:lvl5pPr>
      <a:lvl6pPr marL="2511955" indent="-228360" algn="l" rtl="0" eaLnBrk="0" fontAlgn="base" hangingPunct="0">
        <a:lnSpc>
          <a:spcPct val="90000"/>
        </a:lnSpc>
        <a:spcBef>
          <a:spcPct val="50000"/>
        </a:spcBef>
        <a:spcAft>
          <a:spcPct val="0"/>
        </a:spcAft>
        <a:buChar char="»"/>
        <a:defRPr b="1">
          <a:solidFill>
            <a:schemeClr val="tx1"/>
          </a:solidFill>
          <a:latin typeface="+mn-lt"/>
        </a:defRPr>
      </a:lvl6pPr>
      <a:lvl7pPr marL="2968675" indent="-228360" algn="l" rtl="0" eaLnBrk="0" fontAlgn="base" hangingPunct="0">
        <a:lnSpc>
          <a:spcPct val="90000"/>
        </a:lnSpc>
        <a:spcBef>
          <a:spcPct val="50000"/>
        </a:spcBef>
        <a:spcAft>
          <a:spcPct val="0"/>
        </a:spcAft>
        <a:buChar char="»"/>
        <a:defRPr b="1">
          <a:solidFill>
            <a:schemeClr val="tx1"/>
          </a:solidFill>
          <a:latin typeface="+mn-lt"/>
        </a:defRPr>
      </a:lvl7pPr>
      <a:lvl8pPr marL="3425393" indent="-228360" algn="l" rtl="0" eaLnBrk="0" fontAlgn="base" hangingPunct="0">
        <a:lnSpc>
          <a:spcPct val="90000"/>
        </a:lnSpc>
        <a:spcBef>
          <a:spcPct val="50000"/>
        </a:spcBef>
        <a:spcAft>
          <a:spcPct val="0"/>
        </a:spcAft>
        <a:buChar char="»"/>
        <a:defRPr b="1">
          <a:solidFill>
            <a:schemeClr val="tx1"/>
          </a:solidFill>
          <a:latin typeface="+mn-lt"/>
        </a:defRPr>
      </a:lvl8pPr>
      <a:lvl9pPr marL="3882110" indent="-228360" algn="l" rtl="0" eaLnBrk="0" fontAlgn="base" hangingPunct="0">
        <a:lnSpc>
          <a:spcPct val="90000"/>
        </a:lnSpc>
        <a:spcBef>
          <a:spcPct val="50000"/>
        </a:spcBef>
        <a:spcAft>
          <a:spcPct val="0"/>
        </a:spcAft>
        <a:buChar char="»"/>
        <a:defRPr b="1">
          <a:solidFill>
            <a:schemeClr val="tx1"/>
          </a:solidFill>
          <a:latin typeface="+mn-lt"/>
        </a:defRPr>
      </a:lvl9pPr>
    </p:bodyStyle>
    <p:otherStyle>
      <a:defPPr>
        <a:defRPr lang="en-US"/>
      </a:defPPr>
      <a:lvl1pPr marL="0" algn="l" defTabSz="913437" rtl="0" eaLnBrk="1" latinLnBrk="0" hangingPunct="1">
        <a:defRPr sz="1800" kern="1200">
          <a:solidFill>
            <a:schemeClr val="tx1"/>
          </a:solidFill>
          <a:latin typeface="+mn-lt"/>
          <a:ea typeface="+mn-ea"/>
          <a:cs typeface="+mn-cs"/>
        </a:defRPr>
      </a:lvl1pPr>
      <a:lvl2pPr marL="456721" algn="l" defTabSz="913437" rtl="0" eaLnBrk="1" latinLnBrk="0" hangingPunct="1">
        <a:defRPr sz="1800" kern="1200">
          <a:solidFill>
            <a:schemeClr val="tx1"/>
          </a:solidFill>
          <a:latin typeface="+mn-lt"/>
          <a:ea typeface="+mn-ea"/>
          <a:cs typeface="+mn-cs"/>
        </a:defRPr>
      </a:lvl2pPr>
      <a:lvl3pPr marL="913437" algn="l" defTabSz="913437" rtl="0" eaLnBrk="1" latinLnBrk="0" hangingPunct="1">
        <a:defRPr sz="1800" kern="1200">
          <a:solidFill>
            <a:schemeClr val="tx1"/>
          </a:solidFill>
          <a:latin typeface="+mn-lt"/>
          <a:ea typeface="+mn-ea"/>
          <a:cs typeface="+mn-cs"/>
        </a:defRPr>
      </a:lvl3pPr>
      <a:lvl4pPr marL="1370158" algn="l" defTabSz="913437" rtl="0" eaLnBrk="1" latinLnBrk="0" hangingPunct="1">
        <a:defRPr sz="1800" kern="1200">
          <a:solidFill>
            <a:schemeClr val="tx1"/>
          </a:solidFill>
          <a:latin typeface="+mn-lt"/>
          <a:ea typeface="+mn-ea"/>
          <a:cs typeface="+mn-cs"/>
        </a:defRPr>
      </a:lvl4pPr>
      <a:lvl5pPr marL="1826876" algn="l" defTabSz="913437" rtl="0" eaLnBrk="1" latinLnBrk="0" hangingPunct="1">
        <a:defRPr sz="1800" kern="1200">
          <a:solidFill>
            <a:schemeClr val="tx1"/>
          </a:solidFill>
          <a:latin typeface="+mn-lt"/>
          <a:ea typeface="+mn-ea"/>
          <a:cs typeface="+mn-cs"/>
        </a:defRPr>
      </a:lvl5pPr>
      <a:lvl6pPr marL="2283597" algn="l" defTabSz="913437" rtl="0" eaLnBrk="1" latinLnBrk="0" hangingPunct="1">
        <a:defRPr sz="1800" kern="1200">
          <a:solidFill>
            <a:schemeClr val="tx1"/>
          </a:solidFill>
          <a:latin typeface="+mn-lt"/>
          <a:ea typeface="+mn-ea"/>
          <a:cs typeface="+mn-cs"/>
        </a:defRPr>
      </a:lvl6pPr>
      <a:lvl7pPr marL="2740313" algn="l" defTabSz="913437" rtl="0" eaLnBrk="1" latinLnBrk="0" hangingPunct="1">
        <a:defRPr sz="1800" kern="1200">
          <a:solidFill>
            <a:schemeClr val="tx1"/>
          </a:solidFill>
          <a:latin typeface="+mn-lt"/>
          <a:ea typeface="+mn-ea"/>
          <a:cs typeface="+mn-cs"/>
        </a:defRPr>
      </a:lvl7pPr>
      <a:lvl8pPr marL="3197034" algn="l" defTabSz="913437" rtl="0" eaLnBrk="1" latinLnBrk="0" hangingPunct="1">
        <a:defRPr sz="1800" kern="1200">
          <a:solidFill>
            <a:schemeClr val="tx1"/>
          </a:solidFill>
          <a:latin typeface="+mn-lt"/>
          <a:ea typeface="+mn-ea"/>
          <a:cs typeface="+mn-cs"/>
        </a:defRPr>
      </a:lvl8pPr>
      <a:lvl9pPr marL="3653752" algn="l" defTabSz="91343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98022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335393"/>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bwMode="auto">
          <a:xfrm>
            <a:off x="457200" y="152403"/>
            <a:ext cx="8229600" cy="1206500"/>
          </a:xfrm>
          <a:prstGeom prst="rect">
            <a:avLst/>
          </a:prstGeom>
          <a:noFill/>
          <a:ln w="9525">
            <a:noFill/>
            <a:miter lim="800000"/>
            <a:headEnd/>
            <a:tailEnd/>
          </a:ln>
        </p:spPr>
        <p:txBody>
          <a:bodyPr vert="horz" wrap="square" lIns="109718" tIns="54860" rIns="109718" bIns="54860" numCol="1" anchor="ctr" anchorCtr="0" compatLnSpc="1">
            <a:prstTxWarp prst="textNoShape">
              <a:avLst/>
            </a:prstTxWarp>
          </a:bodyPr>
          <a:lstStyle/>
          <a:p>
            <a:pPr lvl="0"/>
            <a:r>
              <a:rPr lang="en-US" dirty="0" smtClean="0"/>
              <a:t>Click to edit Master title style</a:t>
            </a:r>
          </a:p>
        </p:txBody>
      </p:sp>
      <p:sp>
        <p:nvSpPr>
          <p:cNvPr id="2051" name="Rectangle 5"/>
          <p:cNvSpPr>
            <a:spLocks noGrp="1" noChangeArrowheads="1"/>
          </p:cNvSpPr>
          <p:nvPr>
            <p:ph type="body" idx="1"/>
          </p:nvPr>
        </p:nvSpPr>
        <p:spPr bwMode="auto">
          <a:xfrm>
            <a:off x="457200" y="1420825"/>
            <a:ext cx="8229600" cy="4757737"/>
          </a:xfrm>
          <a:prstGeom prst="rect">
            <a:avLst/>
          </a:prstGeom>
          <a:noFill/>
          <a:ln w="9525">
            <a:noFill/>
            <a:miter lim="800000"/>
            <a:headEnd/>
            <a:tailEnd/>
          </a:ln>
        </p:spPr>
        <p:txBody>
          <a:bodyPr vert="horz" wrap="square" lIns="109718" tIns="54860" rIns="109718" bIns="5486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Rectangle 5"/>
          <p:cNvSpPr>
            <a:spLocks noGrp="1" noChangeArrowheads="1"/>
          </p:cNvSpPr>
          <p:nvPr>
            <p:ph type="dt" sz="half" idx="2"/>
          </p:nvPr>
        </p:nvSpPr>
        <p:spPr bwMode="auto">
          <a:xfrm>
            <a:off x="457200" y="6245270"/>
            <a:ext cx="2133600" cy="476251"/>
          </a:xfrm>
          <a:prstGeom prst="rect">
            <a:avLst/>
          </a:prstGeom>
          <a:ln>
            <a:miter lim="800000"/>
            <a:headEnd/>
            <a:tailEnd/>
          </a:ln>
        </p:spPr>
        <p:txBody>
          <a:bodyPr vert="horz" wrap="square" lIns="109718" tIns="54860" rIns="109718" bIns="54860" numCol="1" anchor="t" anchorCtr="0" compatLnSpc="1">
            <a:prstTxWarp prst="textNoShape">
              <a:avLst/>
            </a:prstTxWarp>
          </a:bodyPr>
          <a:lstStyle>
            <a:lvl1pPr eaLnBrk="0" hangingPunct="0">
              <a:defRPr sz="1700">
                <a:solidFill>
                  <a:schemeClr val="tx1"/>
                </a:solidFill>
                <a:latin typeface="Arial" charset="0"/>
              </a:defRPr>
            </a:lvl1pPr>
          </a:lstStyle>
          <a:p>
            <a:pPr defTabSz="914328" fontAlgn="base">
              <a:spcBef>
                <a:spcPct val="0"/>
              </a:spcBef>
              <a:spcAft>
                <a:spcPct val="0"/>
              </a:spcAft>
              <a:defRPr/>
            </a:pPr>
            <a:fld id="{1DD99336-281E-4F82-9B57-13F9705F03D0}" type="datetimeFigureOut">
              <a:rPr lang="en-US" smtClean="0">
                <a:solidFill>
                  <a:prstClr val="black"/>
                </a:solidFill>
                <a:ea typeface="ＭＳ Ｐゴシック" pitchFamily="1" charset="-128"/>
              </a:rPr>
              <a:pPr defTabSz="914328" fontAlgn="base">
                <a:spcBef>
                  <a:spcPct val="0"/>
                </a:spcBef>
                <a:spcAft>
                  <a:spcPct val="0"/>
                </a:spcAft>
                <a:defRPr/>
              </a:pPr>
              <a:t>10/22/2015</a:t>
            </a:fld>
            <a:endParaRPr lang="en-US">
              <a:solidFill>
                <a:prstClr val="black"/>
              </a:solidFill>
              <a:ea typeface="ＭＳ Ｐゴシック" pitchFamily="1" charset="-128"/>
            </a:endParaRPr>
          </a:p>
        </p:txBody>
      </p:sp>
      <p:sp>
        <p:nvSpPr>
          <p:cNvPr id="11" name="Rectangle 6"/>
          <p:cNvSpPr>
            <a:spLocks noGrp="1" noChangeArrowheads="1"/>
          </p:cNvSpPr>
          <p:nvPr>
            <p:ph type="ftr" sz="quarter" idx="3"/>
          </p:nvPr>
        </p:nvSpPr>
        <p:spPr bwMode="auto">
          <a:xfrm>
            <a:off x="3124200" y="6245270"/>
            <a:ext cx="2895600" cy="476251"/>
          </a:xfrm>
          <a:prstGeom prst="rect">
            <a:avLst/>
          </a:prstGeom>
          <a:ln>
            <a:miter lim="800000"/>
            <a:headEnd/>
            <a:tailEnd/>
          </a:ln>
        </p:spPr>
        <p:txBody>
          <a:bodyPr vert="horz" wrap="square" lIns="109718" tIns="54860" rIns="109718" bIns="54860" numCol="1" anchor="t" anchorCtr="0" compatLnSpc="1">
            <a:prstTxWarp prst="textNoShape">
              <a:avLst/>
            </a:prstTxWarp>
          </a:bodyPr>
          <a:lstStyle>
            <a:lvl1pPr algn="ctr" eaLnBrk="0" hangingPunct="0">
              <a:defRPr sz="1700">
                <a:solidFill>
                  <a:schemeClr val="tx1"/>
                </a:solidFill>
                <a:latin typeface="Arial" charset="0"/>
              </a:defRPr>
            </a:lvl1pPr>
          </a:lstStyle>
          <a:p>
            <a:pPr defTabSz="914328" fontAlgn="base">
              <a:spcBef>
                <a:spcPct val="0"/>
              </a:spcBef>
              <a:spcAft>
                <a:spcPct val="0"/>
              </a:spcAft>
              <a:defRPr/>
            </a:pPr>
            <a:endParaRPr lang="en-US">
              <a:solidFill>
                <a:prstClr val="black"/>
              </a:solidFill>
              <a:ea typeface="ＭＳ Ｐゴシック" pitchFamily="1" charset="-128"/>
            </a:endParaRPr>
          </a:p>
        </p:txBody>
      </p:sp>
      <p:sp>
        <p:nvSpPr>
          <p:cNvPr id="12" name="Rectangle 7"/>
          <p:cNvSpPr>
            <a:spLocks noGrp="1" noChangeArrowheads="1"/>
          </p:cNvSpPr>
          <p:nvPr>
            <p:ph type="sldNum" sz="quarter" idx="4"/>
          </p:nvPr>
        </p:nvSpPr>
        <p:spPr bwMode="auto">
          <a:xfrm>
            <a:off x="6553200" y="6245270"/>
            <a:ext cx="2133600" cy="476251"/>
          </a:xfrm>
          <a:prstGeom prst="rect">
            <a:avLst/>
          </a:prstGeom>
          <a:ln>
            <a:miter lim="800000"/>
            <a:headEnd/>
            <a:tailEnd/>
          </a:ln>
        </p:spPr>
        <p:txBody>
          <a:bodyPr vert="horz" wrap="square" lIns="109718" tIns="54860" rIns="109718" bIns="54860" numCol="1" anchor="t" anchorCtr="0" compatLnSpc="1">
            <a:prstTxWarp prst="textNoShape">
              <a:avLst/>
            </a:prstTxWarp>
          </a:bodyPr>
          <a:lstStyle>
            <a:lvl1pPr algn="r" eaLnBrk="0" hangingPunct="0">
              <a:defRPr sz="1700">
                <a:solidFill>
                  <a:schemeClr val="tx1"/>
                </a:solidFill>
                <a:latin typeface="Arial" charset="0"/>
              </a:defRPr>
            </a:lvl1pPr>
          </a:lstStyle>
          <a:p>
            <a:pPr defTabSz="914328" fontAlgn="base">
              <a:spcBef>
                <a:spcPct val="0"/>
              </a:spcBef>
              <a:spcAft>
                <a:spcPct val="0"/>
              </a:spcAft>
              <a:defRPr/>
            </a:pPr>
            <a:fld id="{0416BD4E-44EC-4106-8AA0-E17A80EA05B3}" type="slidenum">
              <a:rPr lang="en-US" smtClean="0">
                <a:solidFill>
                  <a:prstClr val="black"/>
                </a:solidFill>
                <a:ea typeface="ＭＳ Ｐゴシック" pitchFamily="1" charset="-128"/>
              </a:rPr>
              <a:pPr defTabSz="914328" fontAlgn="base">
                <a:spcBef>
                  <a:spcPct val="0"/>
                </a:spcBef>
                <a:spcAft>
                  <a:spcPct val="0"/>
                </a:spcAft>
                <a:defRPr/>
              </a:pPr>
              <a:t>‹#›</a:t>
            </a:fld>
            <a:endParaRPr lang="en-US">
              <a:solidFill>
                <a:prstClr val="black"/>
              </a:solidFill>
              <a:ea typeface="ＭＳ Ｐゴシック" pitchFamily="1" charset="-128"/>
            </a:endParaRPr>
          </a:p>
        </p:txBody>
      </p:sp>
    </p:spTree>
    <p:extLst>
      <p:ext uri="{BB962C8B-B14F-4D97-AF65-F5344CB8AC3E}">
        <p14:creationId xmlns:p14="http://schemas.microsoft.com/office/powerpoint/2010/main" val="948748845"/>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3800" b="1">
          <a:solidFill>
            <a:schemeClr val="bg1"/>
          </a:solidFill>
          <a:latin typeface="Arial" charset="0"/>
        </a:defRPr>
      </a:lvl2pPr>
      <a:lvl3pPr algn="l" rtl="0" eaLnBrk="0" fontAlgn="base" hangingPunct="0">
        <a:spcBef>
          <a:spcPct val="0"/>
        </a:spcBef>
        <a:spcAft>
          <a:spcPct val="0"/>
        </a:spcAft>
        <a:defRPr sz="3800" b="1">
          <a:solidFill>
            <a:schemeClr val="bg1"/>
          </a:solidFill>
          <a:latin typeface="Arial" charset="0"/>
        </a:defRPr>
      </a:lvl3pPr>
      <a:lvl4pPr algn="l" rtl="0" eaLnBrk="0" fontAlgn="base" hangingPunct="0">
        <a:spcBef>
          <a:spcPct val="0"/>
        </a:spcBef>
        <a:spcAft>
          <a:spcPct val="0"/>
        </a:spcAft>
        <a:defRPr sz="3800" b="1">
          <a:solidFill>
            <a:schemeClr val="bg1"/>
          </a:solidFill>
          <a:latin typeface="Arial" charset="0"/>
        </a:defRPr>
      </a:lvl4pPr>
      <a:lvl5pPr algn="l" rtl="0" eaLnBrk="0" fontAlgn="base" hangingPunct="0">
        <a:spcBef>
          <a:spcPct val="0"/>
        </a:spcBef>
        <a:spcAft>
          <a:spcPct val="0"/>
        </a:spcAft>
        <a:defRPr sz="3800" b="1">
          <a:solidFill>
            <a:schemeClr val="bg1"/>
          </a:solidFill>
          <a:latin typeface="Arial" charset="0"/>
        </a:defRPr>
      </a:lvl5pPr>
      <a:lvl6pPr marL="548596" algn="l" rtl="0" fontAlgn="base">
        <a:spcBef>
          <a:spcPct val="0"/>
        </a:spcBef>
        <a:spcAft>
          <a:spcPct val="0"/>
        </a:spcAft>
        <a:defRPr sz="3800" b="1">
          <a:solidFill>
            <a:schemeClr val="bg1"/>
          </a:solidFill>
          <a:latin typeface="Arial" charset="0"/>
        </a:defRPr>
      </a:lvl6pPr>
      <a:lvl7pPr marL="1097192" algn="l" rtl="0" fontAlgn="base">
        <a:spcBef>
          <a:spcPct val="0"/>
        </a:spcBef>
        <a:spcAft>
          <a:spcPct val="0"/>
        </a:spcAft>
        <a:defRPr sz="3800" b="1">
          <a:solidFill>
            <a:schemeClr val="bg1"/>
          </a:solidFill>
          <a:latin typeface="Arial" charset="0"/>
        </a:defRPr>
      </a:lvl7pPr>
      <a:lvl8pPr marL="1645788" algn="l" rtl="0" fontAlgn="base">
        <a:spcBef>
          <a:spcPct val="0"/>
        </a:spcBef>
        <a:spcAft>
          <a:spcPct val="0"/>
        </a:spcAft>
        <a:defRPr sz="3800" b="1">
          <a:solidFill>
            <a:schemeClr val="bg1"/>
          </a:solidFill>
          <a:latin typeface="Arial" charset="0"/>
        </a:defRPr>
      </a:lvl8pPr>
      <a:lvl9pPr marL="2194385" algn="l" rtl="0" fontAlgn="base">
        <a:spcBef>
          <a:spcPct val="0"/>
        </a:spcBef>
        <a:spcAft>
          <a:spcPct val="0"/>
        </a:spcAft>
        <a:defRPr sz="3800" b="1">
          <a:solidFill>
            <a:schemeClr val="bg1"/>
          </a:solidFill>
          <a:latin typeface="Arial" charset="0"/>
        </a:defRPr>
      </a:lvl9pPr>
    </p:titleStyle>
    <p:bodyStyle>
      <a:lvl1pPr marL="411446" indent="-411446" algn="l" rtl="0" eaLnBrk="0" fontAlgn="base" hangingPunct="0">
        <a:spcBef>
          <a:spcPct val="20000"/>
        </a:spcBef>
        <a:spcAft>
          <a:spcPct val="0"/>
        </a:spcAft>
        <a:buClr>
          <a:srgbClr val="FFCC00"/>
        </a:buClr>
        <a:buFont typeface="Wingdings" pitchFamily="2" charset="2"/>
        <a:buChar char="§"/>
        <a:defRPr sz="2400">
          <a:solidFill>
            <a:schemeClr val="bg1"/>
          </a:solidFill>
          <a:latin typeface="+mn-lt"/>
          <a:ea typeface="+mn-ea"/>
          <a:cs typeface="+mn-cs"/>
        </a:defRPr>
      </a:lvl1pPr>
      <a:lvl2pPr marL="891468" indent="-342874" algn="l" rtl="0" eaLnBrk="0" fontAlgn="base" hangingPunct="0">
        <a:spcBef>
          <a:spcPct val="20000"/>
        </a:spcBef>
        <a:spcAft>
          <a:spcPct val="0"/>
        </a:spcAft>
        <a:buClr>
          <a:srgbClr val="FFCC00"/>
        </a:buClr>
        <a:buChar char="–"/>
        <a:defRPr sz="2200">
          <a:solidFill>
            <a:schemeClr val="bg1"/>
          </a:solidFill>
          <a:latin typeface="+mn-lt"/>
        </a:defRPr>
      </a:lvl2pPr>
      <a:lvl3pPr marL="1371490" indent="-274298" algn="l" rtl="0" eaLnBrk="0" fontAlgn="base" hangingPunct="0">
        <a:spcBef>
          <a:spcPct val="20000"/>
        </a:spcBef>
        <a:spcAft>
          <a:spcPct val="0"/>
        </a:spcAft>
        <a:buClr>
          <a:srgbClr val="FFCC00"/>
        </a:buClr>
        <a:buChar char="•"/>
        <a:defRPr sz="2200">
          <a:solidFill>
            <a:schemeClr val="bg1"/>
          </a:solidFill>
          <a:latin typeface="+mn-lt"/>
        </a:defRPr>
      </a:lvl3pPr>
      <a:lvl4pPr marL="1920086" indent="-274298" algn="l" rtl="0" eaLnBrk="0" fontAlgn="base" hangingPunct="0">
        <a:spcBef>
          <a:spcPct val="20000"/>
        </a:spcBef>
        <a:spcAft>
          <a:spcPct val="0"/>
        </a:spcAft>
        <a:buClr>
          <a:srgbClr val="FFCC00"/>
        </a:buClr>
        <a:buFont typeface="Arial" pitchFamily="34" charset="0"/>
        <a:buChar char="-"/>
        <a:defRPr sz="2200">
          <a:solidFill>
            <a:schemeClr val="bg1"/>
          </a:solidFill>
          <a:latin typeface="+mn-lt"/>
        </a:defRPr>
      </a:lvl4pPr>
      <a:lvl5pPr marL="2468683" indent="-274298" algn="l" rtl="0" eaLnBrk="0" fontAlgn="base" hangingPunct="0">
        <a:spcBef>
          <a:spcPct val="20000"/>
        </a:spcBef>
        <a:spcAft>
          <a:spcPct val="0"/>
        </a:spcAft>
        <a:buClr>
          <a:srgbClr val="FFCC00"/>
        </a:buClr>
        <a:buChar char="•"/>
        <a:defRPr sz="2200">
          <a:solidFill>
            <a:schemeClr val="bg1"/>
          </a:solidFill>
          <a:latin typeface="+mn-lt"/>
        </a:defRPr>
      </a:lvl5pPr>
      <a:lvl6pPr marL="3017279" indent="-274298" algn="l" rtl="0" fontAlgn="base">
        <a:spcBef>
          <a:spcPct val="20000"/>
        </a:spcBef>
        <a:spcAft>
          <a:spcPct val="0"/>
        </a:spcAft>
        <a:buClr>
          <a:srgbClr val="FFCC00"/>
        </a:buClr>
        <a:buChar char="•"/>
        <a:defRPr sz="2400">
          <a:solidFill>
            <a:schemeClr val="bg1"/>
          </a:solidFill>
          <a:latin typeface="+mn-lt"/>
        </a:defRPr>
      </a:lvl6pPr>
      <a:lvl7pPr marL="3565874" indent="-274298" algn="l" rtl="0" fontAlgn="base">
        <a:spcBef>
          <a:spcPct val="20000"/>
        </a:spcBef>
        <a:spcAft>
          <a:spcPct val="0"/>
        </a:spcAft>
        <a:buClr>
          <a:srgbClr val="FFCC00"/>
        </a:buClr>
        <a:buChar char="•"/>
        <a:defRPr sz="2400">
          <a:solidFill>
            <a:schemeClr val="bg1"/>
          </a:solidFill>
          <a:latin typeface="+mn-lt"/>
        </a:defRPr>
      </a:lvl7pPr>
      <a:lvl8pPr marL="4114471" indent="-274298" algn="l" rtl="0" fontAlgn="base">
        <a:spcBef>
          <a:spcPct val="20000"/>
        </a:spcBef>
        <a:spcAft>
          <a:spcPct val="0"/>
        </a:spcAft>
        <a:buClr>
          <a:srgbClr val="FFCC00"/>
        </a:buClr>
        <a:buChar char="•"/>
        <a:defRPr sz="2400">
          <a:solidFill>
            <a:schemeClr val="bg1"/>
          </a:solidFill>
          <a:latin typeface="+mn-lt"/>
        </a:defRPr>
      </a:lvl8pPr>
      <a:lvl9pPr marL="4663068" indent="-274298" algn="l" rtl="0" fontAlgn="base">
        <a:spcBef>
          <a:spcPct val="20000"/>
        </a:spcBef>
        <a:spcAft>
          <a:spcPct val="0"/>
        </a:spcAft>
        <a:buClr>
          <a:srgbClr val="FFCC00"/>
        </a:buClr>
        <a:buChar char="•"/>
        <a:defRPr sz="2400">
          <a:solidFill>
            <a:schemeClr val="bg1"/>
          </a:solidFill>
          <a:latin typeface="+mn-lt"/>
        </a:defRPr>
      </a:lvl9pPr>
    </p:bodyStyle>
    <p:otherStyle>
      <a:defPPr>
        <a:defRPr lang="en-US"/>
      </a:defPPr>
      <a:lvl1pPr marL="0" algn="l" defTabSz="1097192" rtl="0" eaLnBrk="1" latinLnBrk="0" hangingPunct="1">
        <a:defRPr sz="2200" kern="1200">
          <a:solidFill>
            <a:schemeClr val="tx1"/>
          </a:solidFill>
          <a:latin typeface="+mn-lt"/>
          <a:ea typeface="+mn-ea"/>
          <a:cs typeface="+mn-cs"/>
        </a:defRPr>
      </a:lvl1pPr>
      <a:lvl2pPr marL="548596" algn="l" defTabSz="1097192" rtl="0" eaLnBrk="1" latinLnBrk="0" hangingPunct="1">
        <a:defRPr sz="2200" kern="1200">
          <a:solidFill>
            <a:schemeClr val="tx1"/>
          </a:solidFill>
          <a:latin typeface="+mn-lt"/>
          <a:ea typeface="+mn-ea"/>
          <a:cs typeface="+mn-cs"/>
        </a:defRPr>
      </a:lvl2pPr>
      <a:lvl3pPr marL="1097192" algn="l" defTabSz="1097192" rtl="0" eaLnBrk="1" latinLnBrk="0" hangingPunct="1">
        <a:defRPr sz="2200" kern="1200">
          <a:solidFill>
            <a:schemeClr val="tx1"/>
          </a:solidFill>
          <a:latin typeface="+mn-lt"/>
          <a:ea typeface="+mn-ea"/>
          <a:cs typeface="+mn-cs"/>
        </a:defRPr>
      </a:lvl3pPr>
      <a:lvl4pPr marL="1645788" algn="l" defTabSz="1097192" rtl="0" eaLnBrk="1" latinLnBrk="0" hangingPunct="1">
        <a:defRPr sz="2200" kern="1200">
          <a:solidFill>
            <a:schemeClr val="tx1"/>
          </a:solidFill>
          <a:latin typeface="+mn-lt"/>
          <a:ea typeface="+mn-ea"/>
          <a:cs typeface="+mn-cs"/>
        </a:defRPr>
      </a:lvl4pPr>
      <a:lvl5pPr marL="2194385" algn="l" defTabSz="1097192" rtl="0" eaLnBrk="1" latinLnBrk="0" hangingPunct="1">
        <a:defRPr sz="2200" kern="1200">
          <a:solidFill>
            <a:schemeClr val="tx1"/>
          </a:solidFill>
          <a:latin typeface="+mn-lt"/>
          <a:ea typeface="+mn-ea"/>
          <a:cs typeface="+mn-cs"/>
        </a:defRPr>
      </a:lvl5pPr>
      <a:lvl6pPr marL="2742982" algn="l" defTabSz="1097192" rtl="0" eaLnBrk="1" latinLnBrk="0" hangingPunct="1">
        <a:defRPr sz="2200" kern="1200">
          <a:solidFill>
            <a:schemeClr val="tx1"/>
          </a:solidFill>
          <a:latin typeface="+mn-lt"/>
          <a:ea typeface="+mn-ea"/>
          <a:cs typeface="+mn-cs"/>
        </a:defRPr>
      </a:lvl6pPr>
      <a:lvl7pPr marL="3291576" algn="l" defTabSz="1097192" rtl="0" eaLnBrk="1" latinLnBrk="0" hangingPunct="1">
        <a:defRPr sz="2200" kern="1200">
          <a:solidFill>
            <a:schemeClr val="tx1"/>
          </a:solidFill>
          <a:latin typeface="+mn-lt"/>
          <a:ea typeface="+mn-ea"/>
          <a:cs typeface="+mn-cs"/>
        </a:defRPr>
      </a:lvl7pPr>
      <a:lvl8pPr marL="3840173" algn="l" defTabSz="1097192" rtl="0" eaLnBrk="1" latinLnBrk="0" hangingPunct="1">
        <a:defRPr sz="2200" kern="1200">
          <a:solidFill>
            <a:schemeClr val="tx1"/>
          </a:solidFill>
          <a:latin typeface="+mn-lt"/>
          <a:ea typeface="+mn-ea"/>
          <a:cs typeface="+mn-cs"/>
        </a:defRPr>
      </a:lvl8pPr>
      <a:lvl9pPr marL="4388770" algn="l" defTabSz="1097192"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1"/>
          <p:cNvSpPr>
            <a:spLocks noChangeArrowheads="1"/>
          </p:cNvSpPr>
          <p:nvPr/>
        </p:nvSpPr>
        <p:spPr bwMode="auto">
          <a:xfrm>
            <a:off x="609600" y="762000"/>
            <a:ext cx="7717370" cy="181588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r>
              <a:rPr lang="en-US" sz="4000" b="1" dirty="0" smtClean="0">
                <a:solidFill>
                  <a:srgbClr val="000000"/>
                </a:solidFill>
                <a:latin typeface="Corbel" panose="020B0503020204020204" pitchFamily="34" charset="0"/>
                <a:ea typeface="Calibri" pitchFamily="34" charset="0"/>
                <a:cs typeface="Times New Roman" pitchFamily="18" charset="0"/>
              </a:rPr>
              <a:t>Injection Drug Use and Hepatitis C</a:t>
            </a:r>
          </a:p>
          <a:p>
            <a:pPr algn="ctr"/>
            <a:r>
              <a:rPr lang="en-US" sz="3600" b="1" i="1" dirty="0" smtClean="0">
                <a:solidFill>
                  <a:srgbClr val="000000"/>
                </a:solidFill>
                <a:latin typeface="Corbel" panose="020B0503020204020204" pitchFamily="34" charset="0"/>
                <a:ea typeface="Calibri" pitchFamily="34" charset="0"/>
                <a:cs typeface="Times New Roman" pitchFamily="18" charset="0"/>
              </a:rPr>
              <a:t>What Can We Do About It?</a:t>
            </a:r>
            <a:endParaRPr lang="en-US" sz="3600" b="1" i="1" dirty="0" smtClean="0">
              <a:solidFill>
                <a:srgbClr val="000000"/>
              </a:solidFill>
              <a:latin typeface="Corbel" panose="020B0503020204020204" pitchFamily="34" charset="0"/>
            </a:endParaRPr>
          </a:p>
          <a:p>
            <a:pPr algn="ctr" eaLnBrk="0" hangingPunct="0"/>
            <a:endParaRPr lang="en-US" sz="3600" b="1" dirty="0" smtClean="0">
              <a:solidFill>
                <a:srgbClr val="000000"/>
              </a:solidFill>
              <a:latin typeface="Corbel" panose="020B0503020204020204" pitchFamily="34" charset="0"/>
            </a:endParaRPr>
          </a:p>
        </p:txBody>
      </p:sp>
      <p:sp>
        <p:nvSpPr>
          <p:cNvPr id="43" name="Text Box 48"/>
          <p:cNvSpPr txBox="1">
            <a:spLocks noChangeArrowheads="1"/>
          </p:cNvSpPr>
          <p:nvPr/>
        </p:nvSpPr>
        <p:spPr bwMode="auto">
          <a:xfrm>
            <a:off x="2057400" y="2895600"/>
            <a:ext cx="5029200" cy="1292662"/>
          </a:xfrm>
          <a:prstGeom prst="rect">
            <a:avLst/>
          </a:prstGeom>
          <a:noFill/>
          <a:ln w="9525">
            <a:noFill/>
            <a:miter lim="800000"/>
            <a:headEnd/>
            <a:tailEnd/>
          </a:ln>
        </p:spPr>
        <p:txBody>
          <a:bodyPr>
            <a:spAutoFit/>
          </a:bodyPr>
          <a:lstStyle/>
          <a:p>
            <a:pPr algn="ctr" eaLnBrk="0" hangingPunct="0"/>
            <a:r>
              <a:rPr lang="en-US" sz="2400" b="1" dirty="0" smtClean="0">
                <a:solidFill>
                  <a:srgbClr val="000F2E"/>
                </a:solidFill>
                <a:latin typeface="Corbel" panose="020B0503020204020204" pitchFamily="34" charset="0"/>
                <a:ea typeface="ＭＳ Ｐゴシック" pitchFamily="1" charset="-128"/>
                <a:cs typeface="Arial" pitchFamily="34" charset="0"/>
              </a:rPr>
              <a:t>Wilson M. Compton, M.D., M.P.E.</a:t>
            </a:r>
          </a:p>
          <a:p>
            <a:pPr algn="ctr" eaLnBrk="0" hangingPunct="0"/>
            <a:r>
              <a:rPr lang="en-US" b="1" dirty="0" smtClean="0">
                <a:solidFill>
                  <a:srgbClr val="000F2E"/>
                </a:solidFill>
                <a:latin typeface="Corbel" panose="020B0503020204020204" pitchFamily="34" charset="0"/>
                <a:ea typeface="ＭＳ Ｐゴシック" pitchFamily="1" charset="-128"/>
                <a:cs typeface="Arial" pitchFamily="34" charset="0"/>
              </a:rPr>
              <a:t>Deputy Director</a:t>
            </a:r>
          </a:p>
          <a:p>
            <a:pPr algn="ctr" eaLnBrk="0" hangingPunct="0"/>
            <a:r>
              <a:rPr lang="en-US" b="1" dirty="0" smtClean="0">
                <a:solidFill>
                  <a:srgbClr val="000F2E"/>
                </a:solidFill>
                <a:latin typeface="Corbel" panose="020B0503020204020204" pitchFamily="34" charset="0"/>
                <a:ea typeface="ＭＳ Ｐゴシック" pitchFamily="1" charset="-128"/>
                <a:cs typeface="Arial" pitchFamily="34" charset="0"/>
              </a:rPr>
              <a:t>National Institute on Drug Abuse</a:t>
            </a:r>
          </a:p>
          <a:p>
            <a:pPr algn="ctr" eaLnBrk="0" hangingPunct="0"/>
            <a:endParaRPr lang="en-US" sz="1800" b="1" dirty="0" smtClean="0">
              <a:solidFill>
                <a:srgbClr val="000F2E"/>
              </a:solidFill>
              <a:latin typeface="Corbel" panose="020B0503020204020204" pitchFamily="34" charset="0"/>
              <a:ea typeface="ＭＳ Ｐゴシック" pitchFamily="1" charset="-128"/>
              <a:cs typeface="Arial" pitchFamily="34" charset="0"/>
            </a:endParaRPr>
          </a:p>
        </p:txBody>
      </p:sp>
      <p:pic>
        <p:nvPicPr>
          <p:cNvPr id="44" name="Picture 2" descr="C:\Users\dowlingg\AppData\Local\Temp\1\NIH_NIDA_Master_Logo_2Color.png"/>
          <p:cNvPicPr>
            <a:picLocks noChangeAspect="1" noChangeArrowheads="1"/>
          </p:cNvPicPr>
          <p:nvPr/>
        </p:nvPicPr>
        <p:blipFill>
          <a:blip r:embed="rId3" cstate="print">
            <a:lum bright="-40000"/>
          </a:blip>
          <a:srcRect/>
          <a:stretch>
            <a:fillRect/>
          </a:stretch>
        </p:blipFill>
        <p:spPr bwMode="auto">
          <a:xfrm>
            <a:off x="304800" y="5715000"/>
            <a:ext cx="2971800" cy="762000"/>
          </a:xfrm>
          <a:prstGeom prst="rect">
            <a:avLst/>
          </a:prstGeom>
          <a:noFill/>
          <a:ln w="9525">
            <a:noFill/>
            <a:miter lim="800000"/>
            <a:headEnd/>
            <a:tailEnd/>
          </a:ln>
        </p:spPr>
      </p:pic>
      <p:pic>
        <p:nvPicPr>
          <p:cNvPr id="14" name="Picture 8" descr="dhhs logo"/>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500"/>
                    </a14:imgEffect>
                    <a14:imgEffect>
                      <a14:saturation sat="400000"/>
                    </a14:imgEffect>
                    <a14:imgEffect>
                      <a14:brightnessContrast bright="-100000"/>
                    </a14:imgEffect>
                  </a14:imgLayer>
                </a14:imgProps>
              </a:ext>
            </a:extLst>
          </a:blip>
          <a:stretch>
            <a:fillRect/>
          </a:stretch>
        </p:blipFill>
        <p:spPr bwMode="auto">
          <a:xfrm>
            <a:off x="7696200" y="5715000"/>
            <a:ext cx="961220" cy="848411"/>
          </a:xfrm>
          <a:prstGeom prst="rect">
            <a:avLst/>
          </a:prstGeom>
          <a:noFill/>
          <a:ln>
            <a:noFill/>
          </a:ln>
        </p:spPr>
      </p:pic>
    </p:spTree>
    <p:extLst>
      <p:ext uri="{BB962C8B-B14F-4D97-AF65-F5344CB8AC3E}">
        <p14:creationId xmlns:p14="http://schemas.microsoft.com/office/powerpoint/2010/main" val="1626379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b="1" dirty="0" smtClean="0"/>
              <a:t>NIDA: Ongoing Efforts in HCV Research</a:t>
            </a:r>
            <a:endParaRPr lang="en-US" sz="3600" b="1" dirty="0"/>
          </a:p>
        </p:txBody>
      </p:sp>
      <p:sp>
        <p:nvSpPr>
          <p:cNvPr id="3" name="Content Placeholder 2"/>
          <p:cNvSpPr>
            <a:spLocks noGrp="1"/>
          </p:cNvSpPr>
          <p:nvPr>
            <p:ph sz="half" idx="1"/>
          </p:nvPr>
        </p:nvSpPr>
        <p:spPr>
          <a:xfrm>
            <a:off x="152400" y="1143000"/>
            <a:ext cx="4038600" cy="5105400"/>
          </a:xfrm>
        </p:spPr>
        <p:txBody>
          <a:bodyPr>
            <a:normAutofit fontScale="92500" lnSpcReduction="20000"/>
          </a:bodyPr>
          <a:lstStyle/>
          <a:p>
            <a:pPr>
              <a:buClrTx/>
              <a:buSzPct val="100000"/>
              <a:buFont typeface="Arial" panose="020B0604020202020204" pitchFamily="34" charset="0"/>
              <a:buChar char="•"/>
            </a:pPr>
            <a:r>
              <a:rPr lang="en-US" sz="3200" b="0" dirty="0" smtClean="0"/>
              <a:t>Multidisciplinary approach </a:t>
            </a:r>
          </a:p>
          <a:p>
            <a:pPr>
              <a:buClrTx/>
              <a:buSzPct val="100000"/>
              <a:buFont typeface="Arial" panose="020B0604020202020204" pitchFamily="34" charset="0"/>
              <a:buChar char="•"/>
            </a:pPr>
            <a:endParaRPr lang="en-US" sz="3200" b="0" dirty="0" smtClean="0"/>
          </a:p>
          <a:p>
            <a:pPr>
              <a:buClrTx/>
              <a:buSzPct val="100000"/>
              <a:buFont typeface="Arial" panose="020B0604020202020204" pitchFamily="34" charset="0"/>
              <a:buChar char="•"/>
            </a:pPr>
            <a:r>
              <a:rPr lang="en-US" sz="3200" b="0" dirty="0" smtClean="0"/>
              <a:t>2013 Technical </a:t>
            </a:r>
            <a:r>
              <a:rPr lang="en-US" sz="3200" b="0" dirty="0"/>
              <a:t>Consultation </a:t>
            </a:r>
            <a:r>
              <a:rPr lang="en-US" sz="3200" b="0" dirty="0" smtClean="0"/>
              <a:t>Meeting</a:t>
            </a:r>
          </a:p>
          <a:p>
            <a:pPr>
              <a:buClrTx/>
              <a:buSzPct val="100000"/>
              <a:buFont typeface="Arial" panose="020B0604020202020204" pitchFamily="34" charset="0"/>
              <a:buChar char="•"/>
            </a:pPr>
            <a:endParaRPr lang="en-US" sz="3200" b="0" dirty="0" smtClean="0"/>
          </a:p>
          <a:p>
            <a:pPr>
              <a:buClrTx/>
              <a:buSzPct val="100000"/>
              <a:buFont typeface="Arial" panose="020B0604020202020204" pitchFamily="34" charset="0"/>
              <a:buChar char="•"/>
            </a:pPr>
            <a:r>
              <a:rPr lang="en-US" sz="3200" b="0" dirty="0" smtClean="0"/>
              <a:t>NIDA Symposium: “Managing HIV/HCV Infections in Substance Abusing Populations”(ASAM, 2014)</a:t>
            </a:r>
          </a:p>
        </p:txBody>
      </p:sp>
      <p:sp>
        <p:nvSpPr>
          <p:cNvPr id="4" name="Line 26"/>
          <p:cNvSpPr>
            <a:spLocks noChangeShapeType="1"/>
          </p:cNvSpPr>
          <p:nvPr/>
        </p:nvSpPr>
        <p:spPr bwMode="auto">
          <a:xfrm>
            <a:off x="6495" y="838200"/>
            <a:ext cx="9144001" cy="0"/>
          </a:xfrm>
          <a:prstGeom prst="line">
            <a:avLst/>
          </a:prstGeom>
          <a:noFill/>
          <a:ln w="76200">
            <a:solidFill>
              <a:srgbClr val="FF0000"/>
            </a:solidFill>
            <a:round/>
            <a:headEnd/>
            <a:tailEnd/>
          </a:ln>
          <a:scene3d>
            <a:camera prst="orthographicFront"/>
            <a:lightRig rig="threePt" dir="t"/>
          </a:scene3d>
          <a:sp3d>
            <a:bevelT/>
          </a:sp3d>
        </p:spPr>
        <p:txBody>
          <a:bodyPr wrap="none" anchor="ctr"/>
          <a:lstStyle/>
          <a:p>
            <a:pPr algn="ctr" defTabSz="457200" fontAlgn="auto">
              <a:lnSpc>
                <a:spcPct val="85000"/>
              </a:lnSpc>
              <a:spcBef>
                <a:spcPts val="0"/>
              </a:spcBef>
              <a:spcAft>
                <a:spcPts val="0"/>
              </a:spcAft>
              <a:defRPr/>
            </a:pPr>
            <a:endParaRPr lang="en-US" sz="3600" dirty="0">
              <a:solidFill>
                <a:srgbClr val="FFFFFF"/>
              </a:solidFill>
              <a:latin typeface="Corbel" panose="020B0503020204020204" pitchFamily="34" charset="0"/>
              <a:ea typeface="Osaka" charset="-128"/>
            </a:endParaRPr>
          </a:p>
        </p:txBody>
      </p:sp>
      <p:pic>
        <p:nvPicPr>
          <p:cNvPr id="614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191000" y="914400"/>
            <a:ext cx="348943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descr="C:\Users\rankinm\Desktop\ASAM NIDA Sym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3260" y="2362200"/>
            <a:ext cx="3487236"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06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43000"/>
          </a:xfrm>
        </p:spPr>
        <p:txBody>
          <a:bodyPr/>
          <a:lstStyle/>
          <a:p>
            <a:r>
              <a:rPr lang="en-US" b="1" dirty="0" smtClean="0"/>
              <a:t>NIH Efforts: NIDDK and NIAID</a:t>
            </a:r>
            <a:endParaRPr lang="en-US" b="1" dirty="0"/>
          </a:p>
        </p:txBody>
      </p:sp>
      <p:sp>
        <p:nvSpPr>
          <p:cNvPr id="6" name="Content Placeholder 5"/>
          <p:cNvSpPr>
            <a:spLocks noGrp="1"/>
          </p:cNvSpPr>
          <p:nvPr>
            <p:ph idx="1"/>
          </p:nvPr>
        </p:nvSpPr>
        <p:spPr>
          <a:xfrm>
            <a:off x="501794" y="1447800"/>
            <a:ext cx="8489805" cy="4876800"/>
          </a:xfrm>
        </p:spPr>
        <p:txBody>
          <a:bodyPr>
            <a:noAutofit/>
          </a:bodyPr>
          <a:lstStyle/>
          <a:p>
            <a:pPr lvl="1"/>
            <a:r>
              <a:rPr lang="en-US" sz="2400" b="1" dirty="0" smtClean="0"/>
              <a:t>Hepatitis B Research Network</a:t>
            </a:r>
          </a:p>
          <a:p>
            <a:pPr lvl="1"/>
            <a:r>
              <a:rPr lang="en-US" sz="2400" b="1" dirty="0" smtClean="0"/>
              <a:t>Supporting follow-up and ancillary studies to completed HCV clinical trials</a:t>
            </a:r>
          </a:p>
          <a:p>
            <a:pPr lvl="1"/>
            <a:r>
              <a:rPr lang="en-US" sz="2400" b="1" dirty="0" smtClean="0"/>
              <a:t>NIDDK Intramural Program includes research on hepatitis </a:t>
            </a:r>
            <a:br>
              <a:rPr lang="en-US" sz="2400" b="1" dirty="0" smtClean="0"/>
            </a:br>
            <a:r>
              <a:rPr lang="en-US" sz="2400" b="1" dirty="0" smtClean="0"/>
              <a:t>B, C, and D therapy protocols</a:t>
            </a:r>
          </a:p>
          <a:p>
            <a:pPr lvl="1"/>
            <a:endParaRPr lang="en-US" sz="2400" b="1" dirty="0"/>
          </a:p>
          <a:p>
            <a:pPr lvl="1"/>
            <a:endParaRPr lang="en-US" sz="2400" b="1" dirty="0" smtClean="0"/>
          </a:p>
          <a:p>
            <a:pPr lvl="1"/>
            <a:r>
              <a:rPr lang="en-US" sz="2400" b="1" dirty="0" smtClean="0"/>
              <a:t>Supporting development of next generation of HCV antiviral medications</a:t>
            </a:r>
          </a:p>
          <a:p>
            <a:pPr lvl="1"/>
            <a:r>
              <a:rPr lang="en-US" sz="2400" b="1" dirty="0" smtClean="0"/>
              <a:t>Hepatitis C Cooperative Research Centers</a:t>
            </a:r>
          </a:p>
          <a:p>
            <a:pPr lvl="1"/>
            <a:r>
              <a:rPr lang="en-US" sz="2400" b="1" dirty="0" smtClean="0"/>
              <a:t>Launched Phase I/II trial for HCV vaccine</a:t>
            </a:r>
          </a:p>
          <a:p>
            <a:pPr lvl="1"/>
            <a:r>
              <a:rPr lang="en-US" sz="2400" b="1" dirty="0" smtClean="0"/>
              <a:t>NIAID Intramural Program supports  multi-faceted research on viral hepatitis</a:t>
            </a:r>
          </a:p>
        </p:txBody>
      </p:sp>
      <p:sp>
        <p:nvSpPr>
          <p:cNvPr id="7" name="Line 26"/>
          <p:cNvSpPr>
            <a:spLocks noChangeShapeType="1"/>
          </p:cNvSpPr>
          <p:nvPr/>
        </p:nvSpPr>
        <p:spPr bwMode="auto">
          <a:xfrm>
            <a:off x="6495" y="838200"/>
            <a:ext cx="9144001" cy="0"/>
          </a:xfrm>
          <a:prstGeom prst="line">
            <a:avLst/>
          </a:prstGeom>
          <a:noFill/>
          <a:ln w="76200">
            <a:solidFill>
              <a:srgbClr val="FF0000"/>
            </a:solidFill>
            <a:round/>
            <a:headEnd/>
            <a:tailEnd/>
          </a:ln>
          <a:scene3d>
            <a:camera prst="orthographicFront"/>
            <a:lightRig rig="threePt" dir="t"/>
          </a:scene3d>
          <a:sp3d>
            <a:bevelT/>
          </a:sp3d>
        </p:spPr>
        <p:txBody>
          <a:bodyPr wrap="none" anchor="ctr"/>
          <a:lstStyle/>
          <a:p>
            <a:pPr algn="ctr" defTabSz="457200" fontAlgn="auto">
              <a:lnSpc>
                <a:spcPct val="85000"/>
              </a:lnSpc>
              <a:spcBef>
                <a:spcPts val="0"/>
              </a:spcBef>
              <a:spcAft>
                <a:spcPts val="0"/>
              </a:spcAft>
              <a:defRPr/>
            </a:pPr>
            <a:endParaRPr lang="en-US" sz="3600" dirty="0">
              <a:solidFill>
                <a:srgbClr val="FFFFFF"/>
              </a:solidFill>
              <a:latin typeface="Corbel" panose="020B0503020204020204" pitchFamily="34" charset="0"/>
              <a:ea typeface="Osaka" charset="-128"/>
            </a:endParaRPr>
          </a:p>
        </p:txBody>
      </p:sp>
      <p:pic>
        <p:nvPicPr>
          <p:cNvPr id="2050" name="Picture 2" descr="NIDD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75" y="990600"/>
            <a:ext cx="2143125" cy="4762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684037"/>
            <a:ext cx="6553200" cy="735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00241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p:txBody>
          <a:bodyPr/>
          <a:lstStyle/>
          <a:p>
            <a:pPr eaLnBrk="1" hangingPunct="1"/>
            <a:r>
              <a:rPr lang="en-US" altLang="en-US" b="1" i="1" u="sng" dirty="0" smtClean="0">
                <a:effectLst>
                  <a:outerShdw blurRad="38100" dist="38100" dir="2700000" algn="tl">
                    <a:srgbClr val="000000">
                      <a:alpha val="43137"/>
                    </a:srgbClr>
                  </a:outerShdw>
                </a:effectLst>
                <a:latin typeface="Corbel" pitchFamily="34" charset="0"/>
              </a:rPr>
              <a:t>Viral Hepatitis Action Plan</a:t>
            </a:r>
            <a:r>
              <a:rPr lang="en-US" altLang="en-US" dirty="0" smtClean="0">
                <a:latin typeface="Corbel" pitchFamily="34" charset="0"/>
              </a:rPr>
              <a:t>, updated 2014-2016</a:t>
            </a:r>
          </a:p>
        </p:txBody>
      </p:sp>
      <p:pic>
        <p:nvPicPr>
          <p:cNvPr id="51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3768725"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4267200" y="1752528"/>
            <a:ext cx="4800600" cy="6432530"/>
            <a:chOff x="4267200" y="1752528"/>
            <a:chExt cx="4800600" cy="6432530"/>
          </a:xfrm>
        </p:grpSpPr>
        <p:sp>
          <p:nvSpPr>
            <p:cNvPr id="3" name="Rectangle 2"/>
            <p:cNvSpPr/>
            <p:nvPr/>
          </p:nvSpPr>
          <p:spPr>
            <a:xfrm>
              <a:off x="4267200" y="1752528"/>
              <a:ext cx="4800600" cy="6432530"/>
            </a:xfrm>
            <a:prstGeom prst="rect">
              <a:avLst/>
            </a:prstGeom>
          </p:spPr>
          <p:txBody>
            <a:bodyPr wrap="square">
              <a:spAutoFit/>
            </a:bodyPr>
            <a:lstStyle/>
            <a:p>
              <a:r>
                <a:rPr lang="en-US" sz="2200" i="1" dirty="0" smtClean="0"/>
                <a:t>See also:</a:t>
              </a:r>
            </a:p>
            <a:p>
              <a:r>
                <a:rPr lang="en-US" sz="2600" b="1" i="1" dirty="0" smtClean="0"/>
                <a:t>Confronting </a:t>
              </a:r>
              <a:r>
                <a:rPr lang="en-US" sz="2600" b="1" i="1" dirty="0"/>
                <a:t>the Emerging Epidemic of HCV Infection Among Young Injection Drug </a:t>
              </a:r>
              <a:r>
                <a:rPr lang="en-US" sz="2600" b="1" i="1" dirty="0" smtClean="0"/>
                <a:t>Users</a:t>
              </a:r>
              <a:endParaRPr lang="en-US" sz="2200" b="1" dirty="0"/>
            </a:p>
            <a:p>
              <a:endParaRPr lang="en-US" sz="2200" b="1" dirty="0" smtClean="0"/>
            </a:p>
            <a:p>
              <a:endParaRPr lang="en-US" sz="2200" b="1" dirty="0"/>
            </a:p>
            <a:p>
              <a:endParaRPr lang="en-US" sz="2200" b="1" dirty="0" smtClean="0"/>
            </a:p>
            <a:p>
              <a:r>
                <a:rPr lang="en-US" sz="2200" dirty="0" smtClean="0"/>
                <a:t>American Journal of Public Health May 2014; 104:816-821.</a:t>
              </a:r>
            </a:p>
            <a:p>
              <a:endParaRPr lang="en-US" sz="1200" dirty="0"/>
            </a:p>
            <a:p>
              <a:r>
                <a:rPr lang="en-US" sz="2200" dirty="0" smtClean="0"/>
                <a:t>Authors from </a:t>
              </a:r>
              <a:r>
                <a:rPr lang="en-US" sz="2200" i="1" dirty="0" smtClean="0"/>
                <a:t>HHS Office of HIV/AIDS and Infectious Disease Policy, NIDA, CDC, SAMHSA</a:t>
              </a:r>
              <a:endParaRPr lang="en-US" sz="2200" i="1" dirty="0"/>
            </a:p>
            <a:p>
              <a:r>
                <a:rPr lang="en-US" sz="2200" dirty="0"/>
                <a:t/>
              </a:r>
              <a:br>
                <a:rPr lang="en-US" sz="2200" dirty="0"/>
              </a:br>
              <a:r>
                <a:rPr lang="en-US" sz="2200" dirty="0"/>
                <a:t/>
              </a:r>
              <a:br>
                <a:rPr lang="en-US" sz="2200" dirty="0"/>
              </a:br>
              <a:r>
                <a:rPr lang="en-US" sz="2200" dirty="0"/>
                <a:t/>
              </a:r>
              <a:br>
                <a:rPr lang="en-US" sz="2200" dirty="0"/>
              </a:br>
              <a:endParaRPr lang="en-US" sz="220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348" y="3371850"/>
              <a:ext cx="18669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1"/>
          <p:cNvGrpSpPr>
            <a:grpSpLocks/>
          </p:cNvGrpSpPr>
          <p:nvPr/>
        </p:nvGrpSpPr>
        <p:grpSpPr bwMode="auto">
          <a:xfrm>
            <a:off x="541342" y="98425"/>
            <a:ext cx="7561260" cy="5360988"/>
            <a:chOff x="541338" y="614451"/>
            <a:chExt cx="8270382" cy="6127662"/>
          </a:xfrm>
        </p:grpSpPr>
        <p:pic>
          <p:nvPicPr>
            <p:cNvPr id="3" name="Picture 2" descr="Publication Cover"/>
            <p:cNvPicPr>
              <a:picLocks noChangeAspect="1" noChangeArrowheads="1"/>
            </p:cNvPicPr>
            <p:nvPr/>
          </p:nvPicPr>
          <p:blipFill>
            <a:blip r:embed="rId3"/>
            <a:srcRect/>
            <a:stretch>
              <a:fillRect/>
            </a:stretch>
          </p:blipFill>
          <p:spPr bwMode="auto">
            <a:xfrm>
              <a:off x="4929172" y="1262238"/>
              <a:ext cx="2408361" cy="3708895"/>
            </a:xfrm>
            <a:prstGeom prst="rect">
              <a:avLst/>
            </a:prstGeom>
            <a:noFill/>
            <a:ln w="38100" cap="sq">
              <a:solidFill>
                <a:srgbClr val="000000"/>
              </a:solidFill>
              <a:miter lim="800000"/>
              <a:headEnd/>
              <a:tailEnd/>
            </a:ln>
            <a:effectLst>
              <a:outerShdw blurRad="63500" dist="38100" dir="2700000" algn="tl" rotWithShape="0">
                <a:srgbClr val="000000">
                  <a:alpha val="42998"/>
                </a:srgbClr>
              </a:outerShdw>
            </a:effectLst>
            <a:extLst/>
          </p:spPr>
        </p:pic>
        <p:pic>
          <p:nvPicPr>
            <p:cNvPr id="4" name="Picture 6" descr="Publication Cover"/>
            <p:cNvPicPr>
              <a:picLocks noChangeAspect="1" noChangeArrowheads="1"/>
            </p:cNvPicPr>
            <p:nvPr/>
          </p:nvPicPr>
          <p:blipFill>
            <a:blip r:embed="rId4"/>
            <a:srcRect/>
            <a:stretch>
              <a:fillRect/>
            </a:stretch>
          </p:blipFill>
          <p:spPr bwMode="auto">
            <a:xfrm>
              <a:off x="7250714" y="1474537"/>
              <a:ext cx="1482869" cy="2313524"/>
            </a:xfrm>
            <a:prstGeom prst="rect">
              <a:avLst/>
            </a:prstGeom>
            <a:noFill/>
            <a:ln w="38100" cap="sq">
              <a:solidFill>
                <a:srgbClr val="000000"/>
              </a:solidFill>
              <a:miter lim="800000"/>
              <a:headEnd/>
              <a:tailEnd/>
            </a:ln>
            <a:effectLst>
              <a:outerShdw blurRad="63500" dist="38100" dir="2700000" algn="tl" rotWithShape="0">
                <a:srgbClr val="000000">
                  <a:alpha val="42998"/>
                </a:srgbClr>
              </a:outerShdw>
            </a:effectLst>
            <a:extLst/>
          </p:spPr>
        </p:pic>
        <p:pic>
          <p:nvPicPr>
            <p:cNvPr id="5" name="Picture 8" descr="Publication Cover"/>
            <p:cNvPicPr>
              <a:picLocks noChangeAspect="1" noChangeArrowheads="1"/>
            </p:cNvPicPr>
            <p:nvPr/>
          </p:nvPicPr>
          <p:blipFill>
            <a:blip r:embed="rId5"/>
            <a:srcRect/>
            <a:stretch>
              <a:fillRect/>
            </a:stretch>
          </p:blipFill>
          <p:spPr bwMode="auto">
            <a:xfrm>
              <a:off x="4798944" y="3766287"/>
              <a:ext cx="1703389" cy="2874213"/>
            </a:xfrm>
            <a:prstGeom prst="rect">
              <a:avLst/>
            </a:prstGeom>
            <a:noFill/>
            <a:ln w="38100" cap="sq">
              <a:solidFill>
                <a:srgbClr val="000000"/>
              </a:solidFill>
              <a:miter lim="800000"/>
              <a:headEnd/>
              <a:tailEnd/>
            </a:ln>
            <a:effectLst>
              <a:outerShdw blurRad="63500" dist="38100" dir="2700000" algn="tl" rotWithShape="0">
                <a:srgbClr val="000000">
                  <a:alpha val="42998"/>
                </a:srgbClr>
              </a:outerShdw>
            </a:effectLst>
            <a:extLst/>
          </p:spPr>
        </p:pic>
        <p:pic>
          <p:nvPicPr>
            <p:cNvPr id="6" name="Picture 4" descr="Publication Cover"/>
            <p:cNvPicPr>
              <a:picLocks noChangeAspect="1" noChangeArrowheads="1"/>
            </p:cNvPicPr>
            <p:nvPr/>
          </p:nvPicPr>
          <p:blipFill>
            <a:blip r:embed="rId6"/>
            <a:srcRect/>
            <a:stretch>
              <a:fillRect/>
            </a:stretch>
          </p:blipFill>
          <p:spPr bwMode="auto">
            <a:xfrm>
              <a:off x="6747164" y="3731810"/>
              <a:ext cx="2064556" cy="3010303"/>
            </a:xfrm>
            <a:prstGeom prst="rect">
              <a:avLst/>
            </a:prstGeom>
            <a:noFill/>
            <a:ln w="38100" cap="sq">
              <a:solidFill>
                <a:srgbClr val="000000"/>
              </a:solidFill>
              <a:miter lim="800000"/>
              <a:headEnd/>
              <a:tailEnd/>
            </a:ln>
            <a:effectLst>
              <a:outerShdw blurRad="63500" dist="38100" dir="2700000" algn="tl" rotWithShape="0">
                <a:srgbClr val="000000">
                  <a:alpha val="42998"/>
                </a:srgbClr>
              </a:outerShdw>
            </a:effectLst>
            <a:extLst/>
          </p:spPr>
        </p:pic>
        <p:pic>
          <p:nvPicPr>
            <p:cNvPr id="7" name="Picture 1"/>
            <p:cNvPicPr>
              <a:picLocks noChangeAspect="1" noChangeArrowheads="1"/>
            </p:cNvPicPr>
            <p:nvPr/>
          </p:nvPicPr>
          <p:blipFill>
            <a:blip r:embed="rId7"/>
            <a:srcRect l="648" t="807" r="1949"/>
            <a:stretch>
              <a:fillRect/>
            </a:stretch>
          </p:blipFill>
          <p:spPr bwMode="auto">
            <a:xfrm>
              <a:off x="541338" y="1278568"/>
              <a:ext cx="3872130" cy="5449028"/>
            </a:xfrm>
            <a:prstGeom prst="rect">
              <a:avLst/>
            </a:prstGeom>
            <a:noFill/>
            <a:ln w="38100" cap="sq">
              <a:solidFill>
                <a:srgbClr val="000000"/>
              </a:solidFill>
              <a:miter lim="800000"/>
              <a:headEnd/>
              <a:tailEnd/>
            </a:ln>
            <a:effectLst>
              <a:outerShdw blurRad="63500" dist="38100" dir="2700000" algn="tl" rotWithShape="0">
                <a:srgbClr val="000000">
                  <a:alpha val="42998"/>
                </a:srgbClr>
              </a:outerShdw>
            </a:effectLst>
            <a:extLst/>
          </p:spPr>
        </p:pic>
        <p:sp>
          <p:nvSpPr>
            <p:cNvPr id="12" name="Rectangle 5"/>
            <p:cNvSpPr>
              <a:spLocks noChangeArrowheads="1"/>
            </p:cNvSpPr>
            <p:nvPr/>
          </p:nvSpPr>
          <p:spPr bwMode="auto">
            <a:xfrm>
              <a:off x="1946627" y="676856"/>
              <a:ext cx="5775797" cy="800100"/>
            </a:xfrm>
            <a:prstGeom prst="rect">
              <a:avLst/>
            </a:prstGeom>
            <a:solidFill>
              <a:srgbClr val="000000"/>
            </a:solidFill>
            <a:ln w="38100" cmpd="dbl">
              <a:solidFill>
                <a:srgbClr val="FFFFFF"/>
              </a:solidFill>
              <a:miter lim="800000"/>
              <a:headEnd/>
              <a:tailEnd/>
            </a:ln>
            <a:effectLst>
              <a:outerShdw dist="35921" dir="2700000" algn="ctr" rotWithShape="0">
                <a:srgbClr val="000000"/>
              </a:outerShdw>
            </a:effectLst>
            <a:scene3d>
              <a:camera prst="orthographicFront"/>
              <a:lightRig rig="threePt" dir="t"/>
            </a:scene3d>
            <a:sp3d>
              <a:bevelT prst="angle"/>
            </a:sp3d>
          </p:spPr>
          <p:txBody>
            <a:bodyPr wrap="none" anchor="ctr"/>
            <a:lstStyle/>
            <a:p>
              <a:pPr algn="ctr" eaLnBrk="0" hangingPunct="0">
                <a:defRPr/>
              </a:pPr>
              <a:endParaRPr lang="en-US" sz="4400">
                <a:solidFill>
                  <a:srgbClr val="FFFF00"/>
                </a:solidFill>
                <a:latin typeface="Corbel" pitchFamily="34" charset="0"/>
              </a:endParaRPr>
            </a:p>
          </p:txBody>
        </p:sp>
        <p:sp>
          <p:nvSpPr>
            <p:cNvPr id="13" name="Text Box 6"/>
            <p:cNvSpPr txBox="1">
              <a:spLocks noChangeArrowheads="1"/>
            </p:cNvSpPr>
            <p:nvPr/>
          </p:nvSpPr>
          <p:spPr bwMode="auto">
            <a:xfrm>
              <a:off x="2291609" y="614451"/>
              <a:ext cx="5226422" cy="809121"/>
            </a:xfrm>
            <a:prstGeom prst="rect">
              <a:avLst/>
            </a:prstGeom>
            <a:noFill/>
            <a:ln>
              <a:noFill/>
            </a:ln>
            <a:effectLst>
              <a:outerShdw blurRad="63500" dist="46662" dir="2115817" algn="ctr" rotWithShape="0">
                <a:srgbClr val="000000">
                  <a:alpha val="74997"/>
                </a:srgbClr>
              </a:outerShdw>
            </a:effectLst>
            <a:extLst/>
          </p:spPr>
          <p:txBody>
            <a:bodyPr wrap="none">
              <a:spAutoFit/>
            </a:bodyPr>
            <a:lstStyle/>
            <a:p>
              <a:pPr eaLnBrk="0" hangingPunct="0">
                <a:defRPr/>
              </a:pPr>
              <a:r>
                <a:rPr lang="en-US" sz="4000" b="1" dirty="0">
                  <a:solidFill>
                    <a:srgbClr val="FFFF00"/>
                  </a:solidFill>
                  <a:latin typeface="Corbel" pitchFamily="34" charset="0"/>
                </a:rPr>
                <a:t>www.drugabuse.gov</a:t>
              </a:r>
            </a:p>
          </p:txBody>
        </p:sp>
      </p:grpSp>
      <p:grpSp>
        <p:nvGrpSpPr>
          <p:cNvPr id="14" name="Group 13"/>
          <p:cNvGrpSpPr/>
          <p:nvPr/>
        </p:nvGrpSpPr>
        <p:grpSpPr>
          <a:xfrm>
            <a:off x="2374232" y="5721788"/>
            <a:ext cx="4507832" cy="697287"/>
            <a:chOff x="2374229" y="120860"/>
            <a:chExt cx="4507832" cy="697287"/>
          </a:xfrm>
        </p:grpSpPr>
        <p:sp>
          <p:nvSpPr>
            <p:cNvPr id="15" name="Rectangle 14"/>
            <p:cNvSpPr/>
            <p:nvPr/>
          </p:nvSpPr>
          <p:spPr>
            <a:xfrm>
              <a:off x="2374229" y="120860"/>
              <a:ext cx="4507832" cy="697287"/>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orbel" pitchFamily="34" charset="0"/>
              </a:endParaRPr>
            </a:p>
          </p:txBody>
        </p:sp>
        <p:pic>
          <p:nvPicPr>
            <p:cNvPr id="16" name="Picture 2"/>
            <p:cNvPicPr>
              <a:picLocks noChangeAspect="1" noChangeArrowheads="1"/>
            </p:cNvPicPr>
            <p:nvPr/>
          </p:nvPicPr>
          <p:blipFill>
            <a:blip r:embed="rId8" cstate="print">
              <a:clrChange>
                <a:clrFrom>
                  <a:srgbClr val="FCFEFC"/>
                </a:clrFrom>
                <a:clrTo>
                  <a:srgbClr val="FCFEFC">
                    <a:alpha val="0"/>
                  </a:srgbClr>
                </a:clrTo>
              </a:clrChange>
            </a:blip>
            <a:srcRect l="14508" t="85639" r="68617" b="10041"/>
            <a:stretch>
              <a:fillRect/>
            </a:stretch>
          </p:blipFill>
          <p:spPr bwMode="auto">
            <a:xfrm>
              <a:off x="2428822" y="120860"/>
              <a:ext cx="4358044" cy="697287"/>
            </a:xfrm>
            <a:prstGeom prst="rect">
              <a:avLst/>
            </a:prstGeom>
            <a:noFill/>
            <a:ln w="9525">
              <a:noFill/>
              <a:miter lim="800000"/>
              <a:headEnd/>
              <a:tailEnd/>
            </a:ln>
          </p:spPr>
        </p:pic>
      </p:grpSp>
    </p:spTree>
    <p:extLst>
      <p:ext uri="{BB962C8B-B14F-4D97-AF65-F5344CB8AC3E}">
        <p14:creationId xmlns:p14="http://schemas.microsoft.com/office/powerpoint/2010/main" val="952589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1143000"/>
          </a:xfrm>
        </p:spPr>
        <p:txBody>
          <a:bodyPr>
            <a:normAutofit fontScale="90000"/>
          </a:bodyPr>
          <a:lstStyle/>
          <a:p>
            <a:r>
              <a:rPr lang="en-US" b="1" dirty="0" smtClean="0"/>
              <a:t>Reported </a:t>
            </a:r>
            <a:r>
              <a:rPr lang="en-US" b="1" dirty="0"/>
              <a:t>Number of Acute </a:t>
            </a:r>
            <a:r>
              <a:rPr lang="en-US" b="1" dirty="0" smtClean="0"/>
              <a:t>HCV Infections by Sex in USA, 2000–2013</a:t>
            </a:r>
            <a:endParaRPr lang="en-US" b="1" dirty="0"/>
          </a:p>
        </p:txBody>
      </p:sp>
      <p:sp>
        <p:nvSpPr>
          <p:cNvPr id="4" name="Line 26"/>
          <p:cNvSpPr>
            <a:spLocks noChangeShapeType="1"/>
          </p:cNvSpPr>
          <p:nvPr/>
        </p:nvSpPr>
        <p:spPr bwMode="auto">
          <a:xfrm>
            <a:off x="6495" y="1371600"/>
            <a:ext cx="9144001" cy="0"/>
          </a:xfrm>
          <a:prstGeom prst="line">
            <a:avLst/>
          </a:prstGeom>
          <a:noFill/>
          <a:ln w="76200">
            <a:solidFill>
              <a:srgbClr val="FF0000"/>
            </a:solidFill>
            <a:round/>
            <a:headEnd/>
            <a:tailEnd/>
          </a:ln>
          <a:scene3d>
            <a:camera prst="orthographicFront"/>
            <a:lightRig rig="threePt" dir="t"/>
          </a:scene3d>
          <a:sp3d>
            <a:bevelT/>
          </a:sp3d>
        </p:spPr>
        <p:txBody>
          <a:bodyPr wrap="none" anchor="ctr"/>
          <a:lstStyle/>
          <a:p>
            <a:pPr algn="ctr" defTabSz="457200" fontAlgn="auto">
              <a:lnSpc>
                <a:spcPct val="85000"/>
              </a:lnSpc>
              <a:spcBef>
                <a:spcPts val="0"/>
              </a:spcBef>
              <a:spcAft>
                <a:spcPts val="0"/>
              </a:spcAft>
              <a:defRPr/>
            </a:pPr>
            <a:endParaRPr lang="en-US" sz="3600" dirty="0">
              <a:solidFill>
                <a:srgbClr val="FFFFFF"/>
              </a:solidFill>
              <a:latin typeface="Corbel" panose="020B0503020204020204" pitchFamily="34" charset="0"/>
              <a:ea typeface="Osaka" charset="-128"/>
            </a:endParaRPr>
          </a:p>
        </p:txBody>
      </p:sp>
      <p:sp>
        <p:nvSpPr>
          <p:cNvPr id="16" name="Rectangle 4"/>
          <p:cNvSpPr>
            <a:spLocks noChangeArrowheads="1"/>
          </p:cNvSpPr>
          <p:nvPr/>
        </p:nvSpPr>
        <p:spPr bwMode="auto">
          <a:xfrm>
            <a:off x="990600" y="6412468"/>
            <a:ext cx="716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a:latin typeface="Myriad Web Pro"/>
                <a:cs typeface="Arial" pitchFamily="34" charset="0"/>
              </a:rPr>
              <a:t>Source: National Notifiable Diseases Surveillance System (NNDSS</a:t>
            </a:r>
            <a:r>
              <a:rPr lang="en-US" altLang="en-US" dirty="0" smtClean="0">
                <a:latin typeface="Myriad Web Pro"/>
                <a:cs typeface="Arial" pitchFamily="34" charset="0"/>
              </a:rPr>
              <a:t>)</a:t>
            </a:r>
            <a:endParaRPr lang="en-US" altLang="en-US" dirty="0">
              <a:latin typeface="Myriad Web Pro"/>
              <a:cs typeface="Arial" pitchFamily="34" charset="0"/>
            </a:endParaRPr>
          </a:p>
        </p:txBody>
      </p:sp>
      <p:graphicFrame>
        <p:nvGraphicFramePr>
          <p:cNvPr id="10" name="Chart 9"/>
          <p:cNvGraphicFramePr/>
          <p:nvPr>
            <p:extLst>
              <p:ext uri="{D42A27DB-BD31-4B8C-83A1-F6EECF244321}">
                <p14:modId xmlns:p14="http://schemas.microsoft.com/office/powerpoint/2010/main" val="2577328784"/>
              </p:ext>
            </p:extLst>
          </p:nvPr>
        </p:nvGraphicFramePr>
        <p:xfrm>
          <a:off x="609600" y="1607979"/>
          <a:ext cx="8915400" cy="454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2980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nSpc>
                <a:spcPct val="90000"/>
              </a:lnSpc>
            </a:pPr>
            <a:r>
              <a:rPr lang="en-US" sz="3600" u="sng" dirty="0" smtClean="0">
                <a:solidFill>
                  <a:srgbClr val="7030A0"/>
                </a:solidFill>
                <a:effectLst>
                  <a:outerShdw blurRad="38100" dist="38100" dir="2700000" algn="tl">
                    <a:srgbClr val="000000">
                      <a:alpha val="43137"/>
                    </a:srgbClr>
                  </a:outerShdw>
                </a:effectLst>
              </a:rPr>
              <a:t>Injection Drug Use</a:t>
            </a:r>
            <a:r>
              <a:rPr lang="en-US" sz="3600" dirty="0" smtClean="0"/>
              <a:t> Is Driving new HCV Infections</a:t>
            </a:r>
            <a:endParaRPr lang="en-US" sz="3600" dirty="0"/>
          </a:p>
        </p:txBody>
      </p:sp>
      <p:sp>
        <p:nvSpPr>
          <p:cNvPr id="3" name="Content Placeholder 2"/>
          <p:cNvSpPr>
            <a:spLocks noGrp="1"/>
          </p:cNvSpPr>
          <p:nvPr>
            <p:ph idx="1"/>
          </p:nvPr>
        </p:nvSpPr>
        <p:spPr>
          <a:xfrm>
            <a:off x="304800" y="1371601"/>
            <a:ext cx="8686800" cy="4648199"/>
          </a:xfrm>
        </p:spPr>
        <p:txBody>
          <a:bodyPr>
            <a:noAutofit/>
          </a:bodyPr>
          <a:lstStyle/>
          <a:p>
            <a:pPr marL="0" indent="0">
              <a:lnSpc>
                <a:spcPct val="90000"/>
              </a:lnSpc>
              <a:buClrTx/>
              <a:buNone/>
            </a:pPr>
            <a:r>
              <a:rPr lang="en-US" sz="2800" i="1" dirty="0" smtClean="0">
                <a:solidFill>
                  <a:srgbClr val="FF0000"/>
                </a:solidFill>
              </a:rPr>
              <a:t>IDUs are most vulnerable for acquiring HCV</a:t>
            </a:r>
          </a:p>
          <a:p>
            <a:pPr>
              <a:lnSpc>
                <a:spcPct val="90000"/>
              </a:lnSpc>
              <a:spcBef>
                <a:spcPts val="0"/>
              </a:spcBef>
              <a:buClrTx/>
              <a:buFont typeface="Arial" panose="020B0604020202020204" pitchFamily="34" charset="0"/>
              <a:buChar char="•"/>
            </a:pPr>
            <a:r>
              <a:rPr lang="en-US" sz="2800" dirty="0" smtClean="0"/>
              <a:t>70% of IDUs test positive for HCV</a:t>
            </a:r>
          </a:p>
          <a:p>
            <a:pPr>
              <a:lnSpc>
                <a:spcPct val="90000"/>
              </a:lnSpc>
              <a:spcBef>
                <a:spcPts val="0"/>
              </a:spcBef>
              <a:buClrTx/>
              <a:buFont typeface="Arial" panose="020B0604020202020204" pitchFamily="34" charset="0"/>
              <a:buChar char="•"/>
            </a:pPr>
            <a:r>
              <a:rPr lang="en-US" sz="2800" dirty="0" smtClean="0"/>
              <a:t>90% of HIV-infected IDUs become co-infected with HCV</a:t>
            </a:r>
            <a:endParaRPr lang="en-US" sz="2800" dirty="0"/>
          </a:p>
          <a:p>
            <a:pPr marL="0" indent="0">
              <a:lnSpc>
                <a:spcPct val="90000"/>
              </a:lnSpc>
              <a:spcBef>
                <a:spcPts val="1200"/>
              </a:spcBef>
              <a:buClrTx/>
              <a:buNone/>
            </a:pPr>
            <a:r>
              <a:rPr lang="en-US" sz="2800" i="1" dirty="0" smtClean="0">
                <a:solidFill>
                  <a:srgbClr val="FF0000"/>
                </a:solidFill>
              </a:rPr>
              <a:t>Increased IDU due to switch from Rx opioids to heroin</a:t>
            </a:r>
          </a:p>
          <a:p>
            <a:pPr>
              <a:lnSpc>
                <a:spcPct val="90000"/>
              </a:lnSpc>
              <a:spcBef>
                <a:spcPts val="0"/>
              </a:spcBef>
              <a:buClrTx/>
              <a:buFont typeface="Arial" panose="020B0604020202020204" pitchFamily="34" charset="0"/>
              <a:buChar char="•"/>
            </a:pPr>
            <a:r>
              <a:rPr lang="en-US" sz="2800" dirty="0" smtClean="0"/>
              <a:t>There is a surge in HCV infection within young IDUs (18-25 year old) who transition from Rx opioids to heroin </a:t>
            </a:r>
          </a:p>
          <a:p>
            <a:pPr marL="0" indent="0">
              <a:lnSpc>
                <a:spcPct val="90000"/>
              </a:lnSpc>
              <a:spcBef>
                <a:spcPts val="1200"/>
              </a:spcBef>
              <a:buClrTx/>
              <a:buNone/>
            </a:pPr>
            <a:r>
              <a:rPr lang="en-US" sz="2800" i="1" dirty="0" smtClean="0">
                <a:solidFill>
                  <a:srgbClr val="FF0000"/>
                </a:solidFill>
              </a:rPr>
              <a:t>Most HCV-infected IDUs unaware of infection status</a:t>
            </a:r>
          </a:p>
          <a:p>
            <a:pPr>
              <a:lnSpc>
                <a:spcPct val="90000"/>
              </a:lnSpc>
              <a:spcBef>
                <a:spcPts val="0"/>
              </a:spcBef>
              <a:buClrTx/>
              <a:buFont typeface="Arial" panose="020B0604020202020204" pitchFamily="34" charset="0"/>
              <a:buChar char="•"/>
            </a:pPr>
            <a:r>
              <a:rPr lang="en-US" sz="2800" dirty="0" smtClean="0"/>
              <a:t>Infected people may be asymptomatic </a:t>
            </a:r>
            <a:r>
              <a:rPr lang="en-US" sz="2800" dirty="0"/>
              <a:t>for many years after the initial infection until signs of cirrhosis or liver cancer </a:t>
            </a:r>
            <a:r>
              <a:rPr lang="en-US" sz="2800" dirty="0" smtClean="0"/>
              <a:t>develop, increasing their risk of transmitting HCV to others.</a:t>
            </a:r>
          </a:p>
        </p:txBody>
      </p:sp>
      <p:sp>
        <p:nvSpPr>
          <p:cNvPr id="4" name="Line 26"/>
          <p:cNvSpPr>
            <a:spLocks noChangeShapeType="1"/>
          </p:cNvSpPr>
          <p:nvPr/>
        </p:nvSpPr>
        <p:spPr bwMode="auto">
          <a:xfrm>
            <a:off x="6495" y="1295400"/>
            <a:ext cx="9144001" cy="0"/>
          </a:xfrm>
          <a:prstGeom prst="line">
            <a:avLst/>
          </a:prstGeom>
          <a:noFill/>
          <a:ln w="76200">
            <a:solidFill>
              <a:srgbClr val="FF0000"/>
            </a:solidFill>
            <a:round/>
            <a:headEnd/>
            <a:tailEnd/>
          </a:ln>
          <a:scene3d>
            <a:camera prst="orthographicFront"/>
            <a:lightRig rig="threePt" dir="t"/>
          </a:scene3d>
          <a:sp3d>
            <a:bevelT/>
          </a:sp3d>
        </p:spPr>
        <p:txBody>
          <a:bodyPr wrap="none" anchor="ctr"/>
          <a:lstStyle/>
          <a:p>
            <a:pPr algn="ctr" defTabSz="457200" fontAlgn="auto">
              <a:lnSpc>
                <a:spcPct val="85000"/>
              </a:lnSpc>
              <a:spcBef>
                <a:spcPts val="0"/>
              </a:spcBef>
              <a:spcAft>
                <a:spcPts val="0"/>
              </a:spcAft>
              <a:defRPr/>
            </a:pPr>
            <a:endParaRPr lang="en-US" sz="3600" dirty="0">
              <a:solidFill>
                <a:srgbClr val="FFFFFF"/>
              </a:solidFill>
              <a:latin typeface="Corbel" panose="020B0503020204020204" pitchFamily="34" charset="0"/>
              <a:ea typeface="Osaka" charset="-128"/>
            </a:endParaRPr>
          </a:p>
        </p:txBody>
      </p:sp>
    </p:spTree>
    <p:extLst>
      <p:ext uri="{BB962C8B-B14F-4D97-AF65-F5344CB8AC3E}">
        <p14:creationId xmlns:p14="http://schemas.microsoft.com/office/powerpoint/2010/main" val="3871261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Line 4"/>
          <p:cNvSpPr>
            <a:spLocks noChangeShapeType="1"/>
          </p:cNvSpPr>
          <p:nvPr/>
        </p:nvSpPr>
        <p:spPr bwMode="auto">
          <a:xfrm>
            <a:off x="0" y="968796"/>
            <a:ext cx="9144000" cy="1588"/>
          </a:xfrm>
          <a:prstGeom prst="line">
            <a:avLst/>
          </a:prstGeom>
          <a:noFill/>
          <a:ln w="57150">
            <a:solidFill>
              <a:srgbClr val="FF0000"/>
            </a:solidFill>
            <a:round/>
            <a:headEnd/>
            <a:tailEnd/>
          </a:ln>
        </p:spPr>
        <p:txBody>
          <a:bodyPr lIns="91344" tIns="45672" rIns="91344" bIns="45672"/>
          <a:lstStyle/>
          <a:p>
            <a:endParaRPr lang="en-US">
              <a:solidFill>
                <a:prstClr val="black"/>
              </a:solidFill>
              <a:latin typeface="Corbel" pitchFamily="34" charset="0"/>
            </a:endParaRPr>
          </a:p>
        </p:txBody>
      </p:sp>
      <p:sp>
        <p:nvSpPr>
          <p:cNvPr id="54" name="Oval 53"/>
          <p:cNvSpPr/>
          <p:nvPr/>
        </p:nvSpPr>
        <p:spPr>
          <a:xfrm>
            <a:off x="3366134" y="1894883"/>
            <a:ext cx="551216" cy="4844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457200" fontAlgn="auto">
              <a:spcBef>
                <a:spcPts val="0"/>
              </a:spcBef>
              <a:spcAft>
                <a:spcPts val="0"/>
              </a:spcAft>
            </a:pPr>
            <a:endParaRPr lang="en-US">
              <a:solidFill>
                <a:prstClr val="white"/>
              </a:solidFill>
              <a:latin typeface="Corbel" panose="020B0503020204020204" pitchFamily="34" charset="0"/>
            </a:endParaRPr>
          </a:p>
        </p:txBody>
      </p:sp>
      <p:sp>
        <p:nvSpPr>
          <p:cNvPr id="3" name="Rectangle 2"/>
          <p:cNvSpPr/>
          <p:nvPr/>
        </p:nvSpPr>
        <p:spPr>
          <a:xfrm>
            <a:off x="167794" y="-480353"/>
            <a:ext cx="6278132" cy="1430131"/>
          </a:xfrm>
          <a:prstGeom prst="rect">
            <a:avLst/>
          </a:prstGeom>
        </p:spPr>
        <p:txBody>
          <a:bodyPr wrap="square" lIns="91436" tIns="45718" rIns="91436" bIns="45718">
            <a:spAutoFit/>
          </a:bodyPr>
          <a:lstStyle/>
          <a:p>
            <a:pPr algn="ctr" defTabSz="457200" fontAlgn="auto">
              <a:lnSpc>
                <a:spcPct val="90000"/>
              </a:lnSpc>
              <a:spcBef>
                <a:spcPts val="0"/>
              </a:spcBef>
              <a:spcAft>
                <a:spcPts val="0"/>
              </a:spcAft>
            </a:pPr>
            <a:endParaRPr lang="en-US" sz="3200" dirty="0">
              <a:solidFill>
                <a:prstClr val="black"/>
              </a:solidFill>
              <a:latin typeface="Corbel" panose="020B0503020204020204" pitchFamily="34" charset="0"/>
              <a:ea typeface="+mn-ea"/>
              <a:cs typeface="Times New Roman" panose="02020603050405020304" pitchFamily="18" charset="0"/>
            </a:endParaRPr>
          </a:p>
          <a:p>
            <a:pPr algn="ctr" defTabSz="457200" fontAlgn="auto">
              <a:lnSpc>
                <a:spcPct val="90000"/>
              </a:lnSpc>
              <a:spcBef>
                <a:spcPts val="0"/>
              </a:spcBef>
              <a:spcAft>
                <a:spcPts val="0"/>
              </a:spcAft>
            </a:pPr>
            <a:r>
              <a:rPr lang="en-US" sz="3200" b="1" dirty="0" smtClean="0">
                <a:solidFill>
                  <a:prstClr val="black"/>
                </a:solidFill>
                <a:latin typeface="Corbel" panose="020B0503020204020204" pitchFamily="34" charset="0"/>
                <a:ea typeface="+mn-ea"/>
                <a:cs typeface="Times New Roman" panose="02020603050405020304" pitchFamily="18" charset="0"/>
              </a:rPr>
              <a:t>Outbreak </a:t>
            </a:r>
            <a:r>
              <a:rPr lang="en-US" sz="3200" b="1" dirty="0">
                <a:solidFill>
                  <a:prstClr val="black"/>
                </a:solidFill>
                <a:latin typeface="Corbel" panose="020B0503020204020204" pitchFamily="34" charset="0"/>
                <a:ea typeface="+mn-ea"/>
                <a:cs typeface="Times New Roman" panose="02020603050405020304" pitchFamily="18" charset="0"/>
              </a:rPr>
              <a:t>of HIV Linked to IDU of </a:t>
            </a:r>
            <a:r>
              <a:rPr lang="en-US" sz="3200" b="1" dirty="0" err="1">
                <a:solidFill>
                  <a:prstClr val="black"/>
                </a:solidFill>
                <a:latin typeface="Corbel" panose="020B0503020204020204" pitchFamily="34" charset="0"/>
                <a:ea typeface="+mn-ea"/>
                <a:cs typeface="Times New Roman" panose="02020603050405020304" pitchFamily="18" charset="0"/>
              </a:rPr>
              <a:t>Oxymorphone</a:t>
            </a:r>
            <a:r>
              <a:rPr lang="en-US" sz="3200" b="1" dirty="0">
                <a:solidFill>
                  <a:prstClr val="black"/>
                </a:solidFill>
                <a:latin typeface="Corbel" panose="020B0503020204020204" pitchFamily="34" charset="0"/>
                <a:ea typeface="+mn-ea"/>
                <a:cs typeface="Times New Roman" panose="02020603050405020304" pitchFamily="18" charset="0"/>
              </a:rPr>
              <a:t> Indiana, 2015</a:t>
            </a:r>
            <a:endParaRPr lang="en-US" sz="3200" dirty="0">
              <a:solidFill>
                <a:prstClr val="black"/>
              </a:solidFill>
              <a:latin typeface="Corbel" panose="020B0503020204020204" pitchFamily="34" charset="0"/>
              <a:ea typeface="+mn-ea"/>
              <a:cs typeface="Times New Roman" panose="02020603050405020304" pitchFamily="18" charset="0"/>
            </a:endParaRPr>
          </a:p>
        </p:txBody>
      </p:sp>
      <p:graphicFrame>
        <p:nvGraphicFramePr>
          <p:cNvPr id="9" name="Chart 8"/>
          <p:cNvGraphicFramePr/>
          <p:nvPr>
            <p:extLst>
              <p:ext uri="{D42A27DB-BD31-4B8C-83A1-F6EECF244321}">
                <p14:modId xmlns:p14="http://schemas.microsoft.com/office/powerpoint/2010/main" val="3506910586"/>
              </p:ext>
            </p:extLst>
          </p:nvPr>
        </p:nvGraphicFramePr>
        <p:xfrm>
          <a:off x="-470758" y="1611667"/>
          <a:ext cx="5691212" cy="436531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6021" y="5747648"/>
            <a:ext cx="3213559" cy="757126"/>
          </a:xfrm>
          <a:prstGeom prst="rect">
            <a:avLst/>
          </a:prstGeom>
          <a:noFill/>
        </p:spPr>
        <p:txBody>
          <a:bodyPr wrap="square" lIns="91436" tIns="45718" rIns="91436" bIns="45718" rtlCol="0">
            <a:spAutoFit/>
          </a:bodyPr>
          <a:lstStyle/>
          <a:p>
            <a:pPr defTabSz="457200" fontAlgn="auto">
              <a:lnSpc>
                <a:spcPct val="80000"/>
              </a:lnSpc>
              <a:spcBef>
                <a:spcPts val="0"/>
              </a:spcBef>
              <a:spcAft>
                <a:spcPts val="0"/>
              </a:spcAft>
            </a:pPr>
            <a:r>
              <a:rPr lang="en-US" b="1" dirty="0" smtClean="0">
                <a:solidFill>
                  <a:prstClr val="black"/>
                </a:solidFill>
                <a:latin typeface="Corbel" panose="020B0503020204020204" pitchFamily="34" charset="0"/>
                <a:ea typeface="+mn-ea"/>
                <a:cs typeface="Times New Roman" panose="02020603050405020304" pitchFamily="18" charset="0"/>
              </a:rPr>
              <a:t>All reported injecting tablets of </a:t>
            </a:r>
            <a:r>
              <a:rPr lang="en-US" b="1" dirty="0" err="1" smtClean="0">
                <a:solidFill>
                  <a:prstClr val="black"/>
                </a:solidFill>
                <a:latin typeface="Corbel" panose="020B0503020204020204" pitchFamily="34" charset="0"/>
                <a:ea typeface="+mn-ea"/>
                <a:cs typeface="Times New Roman" panose="02020603050405020304" pitchFamily="18" charset="0"/>
              </a:rPr>
              <a:t>oxymorphone</a:t>
            </a:r>
            <a:r>
              <a:rPr lang="en-US" b="1" dirty="0" smtClean="0">
                <a:solidFill>
                  <a:prstClr val="black"/>
                </a:solidFill>
                <a:latin typeface="Corbel" panose="020B0503020204020204" pitchFamily="34" charset="0"/>
                <a:ea typeface="+mn-ea"/>
                <a:cs typeface="Times New Roman" panose="02020603050405020304" pitchFamily="18" charset="0"/>
              </a:rPr>
              <a:t> As drug of choice </a:t>
            </a:r>
            <a:endParaRPr lang="en-US" b="1" dirty="0">
              <a:solidFill>
                <a:prstClr val="black"/>
              </a:solidFill>
              <a:latin typeface="Corbel" panose="020B0503020204020204" pitchFamily="34" charset="0"/>
              <a:ea typeface="+mn-ea"/>
              <a:cs typeface="Times New Roman" panose="02020603050405020304" pitchFamily="18" charset="0"/>
            </a:endParaRPr>
          </a:p>
        </p:txBody>
      </p:sp>
      <p:cxnSp>
        <p:nvCxnSpPr>
          <p:cNvPr id="12" name="Straight Arrow Connector 11"/>
          <p:cNvCxnSpPr/>
          <p:nvPr/>
        </p:nvCxnSpPr>
        <p:spPr>
          <a:xfrm flipH="1">
            <a:off x="1032293" y="4045024"/>
            <a:ext cx="12903" cy="1649375"/>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1" idx="0"/>
          </p:cNvCxnSpPr>
          <p:nvPr/>
        </p:nvCxnSpPr>
        <p:spPr>
          <a:xfrm flipH="1" flipV="1">
            <a:off x="4857771" y="4972010"/>
            <a:ext cx="1550583" cy="1236256"/>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55956" y="1952180"/>
            <a:ext cx="4759244" cy="400105"/>
          </a:xfrm>
          <a:prstGeom prst="rect">
            <a:avLst/>
          </a:prstGeom>
          <a:noFill/>
        </p:spPr>
        <p:txBody>
          <a:bodyPr wrap="none" lIns="91436" tIns="45718" rIns="91436" bIns="45718" rtlCol="0">
            <a:spAutoFit/>
          </a:bodyPr>
          <a:lstStyle/>
          <a:p>
            <a:pPr defTabSz="457200" fontAlgn="auto">
              <a:spcBef>
                <a:spcPts val="0"/>
              </a:spcBef>
              <a:spcAft>
                <a:spcPts val="0"/>
              </a:spcAft>
            </a:pPr>
            <a:r>
              <a:rPr lang="en-US" sz="2000" b="1" dirty="0">
                <a:solidFill>
                  <a:prstClr val="black"/>
                </a:solidFill>
                <a:latin typeface="Corbel" panose="020B0503020204020204" pitchFamily="34" charset="0"/>
                <a:ea typeface="+mn-ea"/>
                <a:cs typeface="Times New Roman" panose="02020603050405020304" pitchFamily="18" charset="0"/>
              </a:rPr>
              <a:t>84.4% </a:t>
            </a:r>
            <a:r>
              <a:rPr lang="en-US" sz="2000" b="1" dirty="0" smtClean="0">
                <a:solidFill>
                  <a:prstClr val="black"/>
                </a:solidFill>
                <a:latin typeface="Corbel" panose="020B0503020204020204" pitchFamily="34" charset="0"/>
                <a:ea typeface="+mn-ea"/>
                <a:cs typeface="Times New Roman" panose="02020603050405020304" pitchFamily="18" charset="0"/>
              </a:rPr>
              <a:t>  </a:t>
            </a:r>
            <a:r>
              <a:rPr lang="en-US" sz="2000" b="1" dirty="0" smtClean="0">
                <a:solidFill>
                  <a:srgbClr val="FFFF00"/>
                </a:solidFill>
                <a:latin typeface="Corbel" panose="020B0503020204020204" pitchFamily="34" charset="0"/>
                <a:ea typeface="+mn-ea"/>
                <a:cs typeface="Times New Roman" panose="02020603050405020304" pitchFamily="18" charset="0"/>
              </a:rPr>
              <a:t>114</a:t>
            </a:r>
            <a:r>
              <a:rPr lang="en-US" sz="2000" b="1" dirty="0" smtClean="0">
                <a:solidFill>
                  <a:prstClr val="black"/>
                </a:solidFill>
                <a:latin typeface="Corbel" panose="020B0503020204020204" pitchFamily="34" charset="0"/>
                <a:ea typeface="+mn-ea"/>
                <a:cs typeface="Times New Roman" panose="02020603050405020304" pitchFamily="18" charset="0"/>
              </a:rPr>
              <a:t>   </a:t>
            </a:r>
            <a:r>
              <a:rPr lang="en-US" sz="2000" b="1" dirty="0">
                <a:solidFill>
                  <a:prstClr val="black"/>
                </a:solidFill>
                <a:latin typeface="Corbel" panose="020B0503020204020204" pitchFamily="34" charset="0"/>
                <a:ea typeface="+mn-ea"/>
                <a:cs typeface="Times New Roman" panose="02020603050405020304" pitchFamily="18" charset="0"/>
              </a:rPr>
              <a:t>co-infected with Hepatitis C </a:t>
            </a:r>
          </a:p>
        </p:txBody>
      </p:sp>
      <p:cxnSp>
        <p:nvCxnSpPr>
          <p:cNvPr id="20" name="Straight Arrow Connector 19"/>
          <p:cNvCxnSpPr/>
          <p:nvPr/>
        </p:nvCxnSpPr>
        <p:spPr>
          <a:xfrm>
            <a:off x="1032291" y="3941499"/>
            <a:ext cx="1904962" cy="1247245"/>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22286" y="5292196"/>
            <a:ext cx="6418380" cy="1874355"/>
          </a:xfrm>
          <a:prstGeom prst="rect">
            <a:avLst/>
          </a:prstGeom>
          <a:noFill/>
        </p:spPr>
        <p:txBody>
          <a:bodyPr wrap="square" lIns="91436" tIns="45718" rIns="91436" bIns="45718" rtlCol="0">
            <a:spAutoFit/>
          </a:bodyPr>
          <a:lstStyle/>
          <a:p>
            <a:pPr defTabSz="457200" fontAlgn="auto">
              <a:lnSpc>
                <a:spcPct val="80000"/>
              </a:lnSpc>
              <a:spcBef>
                <a:spcPts val="0"/>
              </a:spcBef>
              <a:spcAft>
                <a:spcPts val="0"/>
              </a:spcAft>
            </a:pPr>
            <a:r>
              <a:rPr lang="en-US" b="1" dirty="0" smtClean="0">
                <a:solidFill>
                  <a:prstClr val="black"/>
                </a:solidFill>
                <a:latin typeface="Corbel" panose="020B0503020204020204" pitchFamily="34" charset="0"/>
                <a:ea typeface="+mn-ea"/>
                <a:cs typeface="Times New Roman" panose="02020603050405020304" pitchFamily="18" charset="0"/>
              </a:rPr>
              <a:t>Reported average</a:t>
            </a:r>
          </a:p>
          <a:p>
            <a:pPr defTabSz="457200" fontAlgn="auto">
              <a:lnSpc>
                <a:spcPct val="80000"/>
              </a:lnSpc>
              <a:spcBef>
                <a:spcPts val="0"/>
              </a:spcBef>
              <a:spcAft>
                <a:spcPts val="0"/>
              </a:spcAft>
            </a:pPr>
            <a:r>
              <a:rPr lang="en-US" b="1" dirty="0" smtClean="0">
                <a:solidFill>
                  <a:prstClr val="black"/>
                </a:solidFill>
                <a:latin typeface="Corbel" panose="020B0503020204020204" pitchFamily="34" charset="0"/>
                <a:ea typeface="+mn-ea"/>
                <a:cs typeface="Times New Roman" panose="02020603050405020304" pitchFamily="18" charset="0"/>
              </a:rPr>
              <a:t>of 9 syringe-sharing</a:t>
            </a:r>
          </a:p>
          <a:p>
            <a:pPr defTabSz="457200" fontAlgn="auto">
              <a:lnSpc>
                <a:spcPct val="80000"/>
              </a:lnSpc>
              <a:spcBef>
                <a:spcPts val="0"/>
              </a:spcBef>
              <a:spcAft>
                <a:spcPts val="0"/>
              </a:spcAft>
            </a:pPr>
            <a:r>
              <a:rPr lang="en-US" b="1" dirty="0" smtClean="0">
                <a:solidFill>
                  <a:prstClr val="black"/>
                </a:solidFill>
                <a:latin typeface="Corbel" panose="020B0503020204020204" pitchFamily="34" charset="0"/>
                <a:ea typeface="+mn-ea"/>
                <a:cs typeface="Times New Roman" panose="02020603050405020304" pitchFamily="18" charset="0"/>
              </a:rPr>
              <a:t>partners, sex partners, </a:t>
            </a:r>
          </a:p>
          <a:p>
            <a:pPr defTabSz="457200" fontAlgn="auto">
              <a:lnSpc>
                <a:spcPct val="80000"/>
              </a:lnSpc>
              <a:spcBef>
                <a:spcPts val="0"/>
              </a:spcBef>
              <a:spcAft>
                <a:spcPts val="0"/>
              </a:spcAft>
            </a:pPr>
            <a:r>
              <a:rPr lang="en-US" b="1" dirty="0" smtClean="0">
                <a:solidFill>
                  <a:prstClr val="black"/>
                </a:solidFill>
                <a:latin typeface="Corbel" panose="020B0503020204020204" pitchFamily="34" charset="0"/>
                <a:ea typeface="+mn-ea"/>
                <a:cs typeface="Times New Roman" panose="02020603050405020304" pitchFamily="18" charset="0"/>
              </a:rPr>
              <a:t>or other social contacts</a:t>
            </a:r>
          </a:p>
          <a:p>
            <a:pPr defTabSz="457200" fontAlgn="auto">
              <a:lnSpc>
                <a:spcPct val="80000"/>
              </a:lnSpc>
              <a:spcBef>
                <a:spcPts val="0"/>
              </a:spcBef>
              <a:spcAft>
                <a:spcPts val="0"/>
              </a:spcAft>
            </a:pPr>
            <a:r>
              <a:rPr lang="en-US" b="1" dirty="0" smtClean="0">
                <a:solidFill>
                  <a:prstClr val="black"/>
                </a:solidFill>
                <a:latin typeface="Corbel" panose="020B0503020204020204" pitchFamily="34" charset="0"/>
                <a:ea typeface="+mn-ea"/>
                <a:cs typeface="Times New Roman" panose="02020603050405020304" pitchFamily="18" charset="0"/>
              </a:rPr>
              <a:t>at </a:t>
            </a:r>
            <a:r>
              <a:rPr lang="en-US" b="1" dirty="0">
                <a:solidFill>
                  <a:prstClr val="black"/>
                </a:solidFill>
                <a:latin typeface="Corbel" panose="020B0503020204020204" pitchFamily="34" charset="0"/>
                <a:ea typeface="+mn-ea"/>
                <a:cs typeface="Times New Roman" panose="02020603050405020304" pitchFamily="18" charset="0"/>
              </a:rPr>
              <a:t>risk </a:t>
            </a:r>
            <a:endParaRPr lang="en-US" b="1" dirty="0" smtClean="0">
              <a:solidFill>
                <a:prstClr val="black"/>
              </a:solidFill>
              <a:latin typeface="Corbel" panose="020B0503020204020204" pitchFamily="34" charset="0"/>
              <a:ea typeface="+mn-ea"/>
              <a:cs typeface="Times New Roman" panose="02020603050405020304" pitchFamily="18" charset="0"/>
            </a:endParaRPr>
          </a:p>
          <a:p>
            <a:pPr defTabSz="457200" fontAlgn="auto">
              <a:lnSpc>
                <a:spcPct val="80000"/>
              </a:lnSpc>
              <a:spcBef>
                <a:spcPts val="0"/>
              </a:spcBef>
              <a:spcAft>
                <a:spcPts val="0"/>
              </a:spcAft>
            </a:pPr>
            <a:r>
              <a:rPr lang="en-US" b="1" dirty="0" smtClean="0">
                <a:solidFill>
                  <a:prstClr val="black"/>
                </a:solidFill>
                <a:latin typeface="Corbel" panose="020B0503020204020204" pitchFamily="34" charset="0"/>
                <a:ea typeface="+mn-ea"/>
                <a:cs typeface="Times New Roman" panose="02020603050405020304" pitchFamily="18" charset="0"/>
              </a:rPr>
              <a:t>for </a:t>
            </a:r>
            <a:r>
              <a:rPr lang="en-US" b="1" dirty="0">
                <a:solidFill>
                  <a:prstClr val="black"/>
                </a:solidFill>
                <a:latin typeface="Corbel" panose="020B0503020204020204" pitchFamily="34" charset="0"/>
                <a:ea typeface="+mn-ea"/>
                <a:cs typeface="Times New Roman" panose="02020603050405020304" pitchFamily="18" charset="0"/>
              </a:rPr>
              <a:t>HIV </a:t>
            </a:r>
            <a:r>
              <a:rPr lang="en-US" b="1" dirty="0" smtClean="0">
                <a:solidFill>
                  <a:prstClr val="black"/>
                </a:solidFill>
                <a:latin typeface="Corbel" panose="020B0503020204020204" pitchFamily="34" charset="0"/>
                <a:ea typeface="+mn-ea"/>
                <a:cs typeface="Times New Roman" panose="02020603050405020304" pitchFamily="18" charset="0"/>
              </a:rPr>
              <a:t>infection                                    contacts               </a:t>
            </a:r>
            <a:endParaRPr lang="en-US" b="1" dirty="0">
              <a:solidFill>
                <a:prstClr val="black"/>
              </a:solidFill>
              <a:latin typeface="Corbel" panose="020B0503020204020204" pitchFamily="34" charset="0"/>
              <a:ea typeface="+mn-ea"/>
              <a:cs typeface="Times New Roman" panose="02020603050405020304" pitchFamily="18" charset="0"/>
            </a:endParaRPr>
          </a:p>
          <a:p>
            <a:pPr defTabSz="457200" fontAlgn="auto">
              <a:lnSpc>
                <a:spcPct val="80000"/>
              </a:lnSpc>
              <a:spcBef>
                <a:spcPts val="0"/>
              </a:spcBef>
              <a:spcAft>
                <a:spcPts val="0"/>
              </a:spcAft>
            </a:pPr>
            <a:endParaRPr lang="en-US" dirty="0">
              <a:solidFill>
                <a:prstClr val="black"/>
              </a:solidFill>
              <a:latin typeface="Corbel" panose="020B0503020204020204" pitchFamily="34" charset="0"/>
              <a:ea typeface="+mn-ea"/>
            </a:endParaRPr>
          </a:p>
          <a:p>
            <a:pPr defTabSz="457200" fontAlgn="auto">
              <a:lnSpc>
                <a:spcPct val="80000"/>
              </a:lnSpc>
              <a:spcBef>
                <a:spcPts val="0"/>
              </a:spcBef>
              <a:spcAft>
                <a:spcPts val="0"/>
              </a:spcAft>
            </a:pPr>
            <a:endParaRPr lang="en-US" b="1" dirty="0">
              <a:solidFill>
                <a:prstClr val="black"/>
              </a:solidFill>
              <a:latin typeface="Corbel" panose="020B0503020204020204" pitchFamily="34" charset="0"/>
              <a:ea typeface="+mn-ea"/>
              <a:cs typeface="Times New Roman" panose="02020603050405020304" pitchFamily="18" charset="0"/>
            </a:endParaRPr>
          </a:p>
        </p:txBody>
      </p:sp>
      <p:cxnSp>
        <p:nvCxnSpPr>
          <p:cNvPr id="28" name="Straight Arrow Connector 27"/>
          <p:cNvCxnSpPr/>
          <p:nvPr/>
        </p:nvCxnSpPr>
        <p:spPr>
          <a:xfrm>
            <a:off x="2804343" y="4423200"/>
            <a:ext cx="266033" cy="650403"/>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065897" y="6175563"/>
            <a:ext cx="666973" cy="5328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457200" fontAlgn="auto">
              <a:spcBef>
                <a:spcPts val="0"/>
              </a:spcBef>
              <a:spcAft>
                <a:spcPts val="0"/>
              </a:spcAft>
            </a:pPr>
            <a:endParaRPr lang="en-US">
              <a:solidFill>
                <a:prstClr val="white"/>
              </a:solidFill>
              <a:latin typeface="Corbel" panose="020B0503020204020204" pitchFamily="34" charset="0"/>
            </a:endParaRPr>
          </a:p>
        </p:txBody>
      </p:sp>
      <p:sp>
        <p:nvSpPr>
          <p:cNvPr id="31" name="TextBox 30"/>
          <p:cNvSpPr txBox="1"/>
          <p:nvPr/>
        </p:nvSpPr>
        <p:spPr>
          <a:xfrm>
            <a:off x="6128473" y="6208266"/>
            <a:ext cx="559761" cy="400105"/>
          </a:xfrm>
          <a:prstGeom prst="rect">
            <a:avLst/>
          </a:prstGeom>
          <a:noFill/>
        </p:spPr>
        <p:txBody>
          <a:bodyPr wrap="none" lIns="91436" tIns="45718" rIns="91436" bIns="45718" rtlCol="0">
            <a:spAutoFit/>
          </a:bodyPr>
          <a:lstStyle/>
          <a:p>
            <a:pPr defTabSz="457200" fontAlgn="auto">
              <a:spcBef>
                <a:spcPts val="0"/>
              </a:spcBef>
              <a:spcAft>
                <a:spcPts val="0"/>
              </a:spcAft>
            </a:pPr>
            <a:r>
              <a:rPr lang="en-US" sz="2000" b="1" dirty="0">
                <a:solidFill>
                  <a:prstClr val="white"/>
                </a:solidFill>
                <a:latin typeface="Corbel" panose="020B0503020204020204" pitchFamily="34" charset="0"/>
                <a:ea typeface="+mn-ea"/>
                <a:cs typeface="Times New Roman" panose="02020603050405020304" pitchFamily="18" charset="0"/>
              </a:rPr>
              <a:t>373</a:t>
            </a:r>
          </a:p>
        </p:txBody>
      </p:sp>
      <p:sp>
        <p:nvSpPr>
          <p:cNvPr id="26" name="Oval 25"/>
          <p:cNvSpPr/>
          <p:nvPr/>
        </p:nvSpPr>
        <p:spPr>
          <a:xfrm>
            <a:off x="2501740" y="4130038"/>
            <a:ext cx="551216" cy="4844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457200" fontAlgn="auto">
              <a:spcBef>
                <a:spcPts val="0"/>
              </a:spcBef>
              <a:spcAft>
                <a:spcPts val="0"/>
              </a:spcAft>
            </a:pPr>
            <a:endParaRPr lang="en-US">
              <a:solidFill>
                <a:prstClr val="white"/>
              </a:solidFill>
              <a:latin typeface="Corbel" panose="020B0503020204020204" pitchFamily="34" charset="0"/>
            </a:endParaRPr>
          </a:p>
        </p:txBody>
      </p:sp>
      <p:sp>
        <p:nvSpPr>
          <p:cNvPr id="27" name="TextBox 26"/>
          <p:cNvSpPr txBox="1"/>
          <p:nvPr/>
        </p:nvSpPr>
        <p:spPr>
          <a:xfrm>
            <a:off x="2643978" y="4187401"/>
            <a:ext cx="306486" cy="369328"/>
          </a:xfrm>
          <a:prstGeom prst="rect">
            <a:avLst/>
          </a:prstGeom>
          <a:noFill/>
        </p:spPr>
        <p:txBody>
          <a:bodyPr wrap="none" lIns="91436" tIns="45718" rIns="91436" bIns="45718" rtlCol="0">
            <a:spAutoFit/>
          </a:bodyPr>
          <a:lstStyle/>
          <a:p>
            <a:pPr defTabSz="457200" fontAlgn="auto">
              <a:spcBef>
                <a:spcPts val="0"/>
              </a:spcBef>
              <a:spcAft>
                <a:spcPts val="0"/>
              </a:spcAft>
            </a:pPr>
            <a:r>
              <a:rPr lang="en-US" b="1" dirty="0" smtClean="0">
                <a:solidFill>
                  <a:prstClr val="white"/>
                </a:solidFill>
                <a:latin typeface="Corbel" panose="020B0503020204020204" pitchFamily="34" charset="0"/>
                <a:ea typeface="+mn-ea"/>
                <a:cs typeface="Times New Roman" panose="02020603050405020304" pitchFamily="18" charset="0"/>
              </a:rPr>
              <a:t>4</a:t>
            </a:r>
            <a:endParaRPr lang="en-US" b="1" dirty="0">
              <a:solidFill>
                <a:prstClr val="white"/>
              </a:solidFill>
              <a:latin typeface="Corbel" panose="020B0503020204020204" pitchFamily="34" charset="0"/>
              <a:ea typeface="+mn-ea"/>
              <a:cs typeface="Times New Roman" panose="02020603050405020304" pitchFamily="18" charset="0"/>
            </a:endParaRPr>
          </a:p>
        </p:txBody>
      </p:sp>
      <p:sp>
        <p:nvSpPr>
          <p:cNvPr id="21" name="Oval 20"/>
          <p:cNvSpPr/>
          <p:nvPr/>
        </p:nvSpPr>
        <p:spPr>
          <a:xfrm>
            <a:off x="812977" y="3732209"/>
            <a:ext cx="606338" cy="4403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457200" fontAlgn="auto">
              <a:spcBef>
                <a:spcPts val="0"/>
              </a:spcBef>
              <a:spcAft>
                <a:spcPts val="0"/>
              </a:spcAft>
            </a:pPr>
            <a:endParaRPr lang="en-US">
              <a:solidFill>
                <a:prstClr val="white"/>
              </a:solidFill>
              <a:latin typeface="Corbel" panose="020B0503020204020204" pitchFamily="34" charset="0"/>
            </a:endParaRPr>
          </a:p>
        </p:txBody>
      </p:sp>
      <p:sp>
        <p:nvSpPr>
          <p:cNvPr id="22" name="TextBox 21"/>
          <p:cNvSpPr txBox="1"/>
          <p:nvPr/>
        </p:nvSpPr>
        <p:spPr>
          <a:xfrm>
            <a:off x="838958" y="3776022"/>
            <a:ext cx="545334" cy="369328"/>
          </a:xfrm>
          <a:prstGeom prst="rect">
            <a:avLst/>
          </a:prstGeom>
          <a:noFill/>
        </p:spPr>
        <p:txBody>
          <a:bodyPr wrap="none" lIns="91436" tIns="45718" rIns="91436" bIns="45718" rtlCol="0">
            <a:spAutoFit/>
          </a:bodyPr>
          <a:lstStyle/>
          <a:p>
            <a:pPr defTabSz="457200" fontAlgn="auto">
              <a:spcBef>
                <a:spcPts val="0"/>
              </a:spcBef>
              <a:spcAft>
                <a:spcPts val="0"/>
              </a:spcAft>
            </a:pPr>
            <a:r>
              <a:rPr lang="en-US" b="1" dirty="0" smtClean="0">
                <a:solidFill>
                  <a:prstClr val="white"/>
                </a:solidFill>
                <a:latin typeface="Corbel" panose="020B0503020204020204" pitchFamily="34" charset="0"/>
                <a:ea typeface="+mn-ea"/>
                <a:cs typeface="Times New Roman" panose="02020603050405020304" pitchFamily="18" charset="0"/>
              </a:rPr>
              <a:t>108</a:t>
            </a:r>
            <a:endParaRPr lang="en-US" b="1" dirty="0">
              <a:solidFill>
                <a:prstClr val="white"/>
              </a:solidFill>
              <a:latin typeface="Corbel" panose="020B0503020204020204" pitchFamily="34" charset="0"/>
              <a:ea typeface="+mn-ea"/>
              <a:cs typeface="Times New Roman" panose="02020603050405020304" pitchFamily="18" charset="0"/>
            </a:endParaRPr>
          </a:p>
        </p:txBody>
      </p:sp>
      <p:sp>
        <p:nvSpPr>
          <p:cNvPr id="50" name="Oval 49"/>
          <p:cNvSpPr/>
          <p:nvPr/>
        </p:nvSpPr>
        <p:spPr>
          <a:xfrm>
            <a:off x="619507" y="1279306"/>
            <a:ext cx="974209" cy="849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457200" fontAlgn="auto">
              <a:spcBef>
                <a:spcPts val="0"/>
              </a:spcBef>
              <a:spcAft>
                <a:spcPts val="0"/>
              </a:spcAft>
            </a:pPr>
            <a:endParaRPr lang="en-US">
              <a:solidFill>
                <a:prstClr val="white"/>
              </a:solidFill>
              <a:latin typeface="Corbel" panose="020B0503020204020204" pitchFamily="34" charset="0"/>
            </a:endParaRPr>
          </a:p>
        </p:txBody>
      </p:sp>
      <p:sp>
        <p:nvSpPr>
          <p:cNvPr id="13" name="TextBox 12"/>
          <p:cNvSpPr txBox="1"/>
          <p:nvPr/>
        </p:nvSpPr>
        <p:spPr>
          <a:xfrm>
            <a:off x="740510" y="1319309"/>
            <a:ext cx="6176234" cy="584771"/>
          </a:xfrm>
          <a:prstGeom prst="rect">
            <a:avLst/>
          </a:prstGeom>
          <a:noFill/>
        </p:spPr>
        <p:txBody>
          <a:bodyPr wrap="none" lIns="91436" tIns="45718" rIns="91436" bIns="45718" rtlCol="0">
            <a:spAutoFit/>
          </a:bodyPr>
          <a:lstStyle/>
          <a:p>
            <a:pPr defTabSz="457200" fontAlgn="auto">
              <a:spcBef>
                <a:spcPts val="0"/>
              </a:spcBef>
              <a:spcAft>
                <a:spcPts val="0"/>
              </a:spcAft>
            </a:pPr>
            <a:r>
              <a:rPr lang="en-US" sz="3200" b="1" dirty="0" smtClean="0">
                <a:solidFill>
                  <a:srgbClr val="FFFF00"/>
                </a:solidFill>
                <a:latin typeface="Corbel" panose="020B0503020204020204" pitchFamily="34" charset="0"/>
                <a:ea typeface="+mn-ea"/>
                <a:cs typeface="Times New Roman" panose="02020603050405020304" pitchFamily="18" charset="0"/>
              </a:rPr>
              <a:t>162  </a:t>
            </a:r>
            <a:r>
              <a:rPr lang="en-US" sz="2800" b="1" dirty="0" smtClean="0">
                <a:solidFill>
                  <a:srgbClr val="FFFF00"/>
                </a:solidFill>
                <a:latin typeface="Corbel" panose="020B0503020204020204" pitchFamily="34" charset="0"/>
                <a:ea typeface="+mn-ea"/>
                <a:cs typeface="Times New Roman" panose="02020603050405020304" pitchFamily="18" charset="0"/>
              </a:rPr>
              <a:t> </a:t>
            </a:r>
            <a:r>
              <a:rPr lang="en-US" sz="2400" b="1" dirty="0">
                <a:solidFill>
                  <a:prstClr val="black"/>
                </a:solidFill>
                <a:latin typeface="Corbel" panose="020B0503020204020204" pitchFamily="34" charset="0"/>
                <a:ea typeface="+mn-ea"/>
                <a:cs typeface="Times New Roman" panose="02020603050405020304" pitchFamily="18" charset="0"/>
              </a:rPr>
              <a:t>HIV Infections in a Community of 4200 </a:t>
            </a:r>
            <a:endParaRPr lang="en-US" sz="2800" b="1" dirty="0">
              <a:solidFill>
                <a:prstClr val="black"/>
              </a:solidFill>
              <a:latin typeface="Corbel" panose="020B0503020204020204" pitchFamily="34" charset="0"/>
              <a:ea typeface="+mn-ea"/>
              <a:cs typeface="Times New Roman" panose="02020603050405020304" pitchFamily="18" charset="0"/>
            </a:endParaRPr>
          </a:p>
        </p:txBody>
      </p:sp>
      <p:graphicFrame>
        <p:nvGraphicFramePr>
          <p:cNvPr id="51" name="Chart 50"/>
          <p:cNvGraphicFramePr/>
          <p:nvPr>
            <p:extLst>
              <p:ext uri="{D42A27DB-BD31-4B8C-83A1-F6EECF244321}">
                <p14:modId xmlns:p14="http://schemas.microsoft.com/office/powerpoint/2010/main" val="190197524"/>
              </p:ext>
            </p:extLst>
          </p:nvPr>
        </p:nvGraphicFramePr>
        <p:xfrm>
          <a:off x="4323340" y="3240411"/>
          <a:ext cx="3596537" cy="1850855"/>
        </p:xfrm>
        <a:graphic>
          <a:graphicData uri="http://schemas.openxmlformats.org/drawingml/2006/chart">
            <c:chart xmlns:c="http://schemas.openxmlformats.org/drawingml/2006/chart" xmlns:r="http://schemas.openxmlformats.org/officeDocument/2006/relationships" r:id="rId4"/>
          </a:graphicData>
        </a:graphic>
      </p:graphicFrame>
      <p:cxnSp>
        <p:nvCxnSpPr>
          <p:cNvPr id="61" name="Straight Arrow Connector 60"/>
          <p:cNvCxnSpPr/>
          <p:nvPr/>
        </p:nvCxnSpPr>
        <p:spPr>
          <a:xfrm>
            <a:off x="1151541" y="1860579"/>
            <a:ext cx="1445035" cy="349671"/>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141939" y="1964042"/>
            <a:ext cx="0" cy="810773"/>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4296346" y="4647039"/>
            <a:ext cx="606340" cy="4403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457200" fontAlgn="auto">
              <a:spcBef>
                <a:spcPts val="0"/>
              </a:spcBef>
              <a:spcAft>
                <a:spcPts val="0"/>
              </a:spcAft>
            </a:pPr>
            <a:endParaRPr lang="en-US">
              <a:solidFill>
                <a:prstClr val="white"/>
              </a:solidFill>
              <a:latin typeface="Corbel" panose="020B0503020204020204" pitchFamily="34" charset="0"/>
            </a:endParaRPr>
          </a:p>
        </p:txBody>
      </p:sp>
      <p:sp>
        <p:nvSpPr>
          <p:cNvPr id="66" name="TextBox 65"/>
          <p:cNvSpPr txBox="1"/>
          <p:nvPr/>
        </p:nvSpPr>
        <p:spPr>
          <a:xfrm>
            <a:off x="4354311" y="4684583"/>
            <a:ext cx="1467060" cy="369328"/>
          </a:xfrm>
          <a:prstGeom prst="rect">
            <a:avLst/>
          </a:prstGeom>
          <a:noFill/>
          <a:ln>
            <a:noFill/>
          </a:ln>
        </p:spPr>
        <p:txBody>
          <a:bodyPr wrap="none" lIns="91436" tIns="45718" rIns="91436" bIns="45718" rtlCol="0">
            <a:spAutoFit/>
          </a:bodyPr>
          <a:lstStyle/>
          <a:p>
            <a:pPr defTabSz="457200" fontAlgn="auto">
              <a:spcBef>
                <a:spcPts val="0"/>
              </a:spcBef>
              <a:spcAft>
                <a:spcPts val="0"/>
              </a:spcAft>
            </a:pPr>
            <a:r>
              <a:rPr lang="en-US" b="1" dirty="0" smtClean="0">
                <a:solidFill>
                  <a:prstClr val="white"/>
                </a:solidFill>
                <a:latin typeface="Corbel" panose="020B0503020204020204" pitchFamily="34" charset="0"/>
                <a:ea typeface="+mn-ea"/>
                <a:cs typeface="Times New Roman" panose="02020603050405020304" pitchFamily="18" charset="0"/>
              </a:rPr>
              <a:t>247</a:t>
            </a:r>
            <a:r>
              <a:rPr lang="en-US" b="1" dirty="0" smtClean="0">
                <a:solidFill>
                  <a:prstClr val="black"/>
                </a:solidFill>
                <a:latin typeface="Corbel" panose="020B0503020204020204" pitchFamily="34" charset="0"/>
                <a:ea typeface="+mn-ea"/>
                <a:cs typeface="Times New Roman" panose="02020603050405020304" pitchFamily="18" charset="0"/>
              </a:rPr>
              <a:t>    located</a:t>
            </a:r>
            <a:endParaRPr lang="en-US" b="1" dirty="0">
              <a:solidFill>
                <a:prstClr val="black"/>
              </a:solidFill>
              <a:latin typeface="Corbel" panose="020B0503020204020204" pitchFamily="34" charset="0"/>
              <a:ea typeface="+mn-ea"/>
              <a:cs typeface="Times New Roman" panose="02020603050405020304" pitchFamily="18" charset="0"/>
            </a:endParaRPr>
          </a:p>
        </p:txBody>
      </p:sp>
      <p:sp>
        <p:nvSpPr>
          <p:cNvPr id="68" name="Oval 67"/>
          <p:cNvSpPr/>
          <p:nvPr/>
        </p:nvSpPr>
        <p:spPr>
          <a:xfrm>
            <a:off x="5613868" y="3592671"/>
            <a:ext cx="501472" cy="392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457200" fontAlgn="auto">
              <a:spcBef>
                <a:spcPts val="0"/>
              </a:spcBef>
              <a:spcAft>
                <a:spcPts val="0"/>
              </a:spcAft>
            </a:pPr>
            <a:endParaRPr lang="en-US">
              <a:solidFill>
                <a:prstClr val="white"/>
              </a:solidFill>
              <a:latin typeface="Corbel" panose="020B0503020204020204" pitchFamily="34" charset="0"/>
            </a:endParaRPr>
          </a:p>
        </p:txBody>
      </p:sp>
      <p:cxnSp>
        <p:nvCxnSpPr>
          <p:cNvPr id="70" name="Straight Arrow Connector 69"/>
          <p:cNvCxnSpPr/>
          <p:nvPr/>
        </p:nvCxnSpPr>
        <p:spPr>
          <a:xfrm flipV="1">
            <a:off x="4857538" y="4235180"/>
            <a:ext cx="661340" cy="508976"/>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graphicFrame>
        <p:nvGraphicFramePr>
          <p:cNvPr id="77" name="Chart 76"/>
          <p:cNvGraphicFramePr/>
          <p:nvPr>
            <p:extLst>
              <p:ext uri="{D42A27DB-BD31-4B8C-83A1-F6EECF244321}">
                <p14:modId xmlns:p14="http://schemas.microsoft.com/office/powerpoint/2010/main" val="3897770315"/>
              </p:ext>
            </p:extLst>
          </p:nvPr>
        </p:nvGraphicFramePr>
        <p:xfrm>
          <a:off x="6096079" y="1755778"/>
          <a:ext cx="2683466" cy="2109011"/>
        </p:xfrm>
        <a:graphic>
          <a:graphicData uri="http://schemas.openxmlformats.org/drawingml/2006/chart">
            <c:chart xmlns:c="http://schemas.openxmlformats.org/drawingml/2006/chart" xmlns:r="http://schemas.openxmlformats.org/officeDocument/2006/relationships" r:id="rId5"/>
          </a:graphicData>
        </a:graphic>
      </p:graphicFrame>
      <p:cxnSp>
        <p:nvCxnSpPr>
          <p:cNvPr id="80" name="Straight Arrow Connector 79"/>
          <p:cNvCxnSpPr/>
          <p:nvPr/>
        </p:nvCxnSpPr>
        <p:spPr>
          <a:xfrm flipV="1">
            <a:off x="6446039" y="3280160"/>
            <a:ext cx="491921" cy="308727"/>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7502330" y="2747074"/>
            <a:ext cx="419252" cy="2866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457200" fontAlgn="auto">
              <a:spcBef>
                <a:spcPts val="0"/>
              </a:spcBef>
              <a:spcAft>
                <a:spcPts val="0"/>
              </a:spcAft>
            </a:pPr>
            <a:endParaRPr lang="en-US" dirty="0">
              <a:solidFill>
                <a:prstClr val="white"/>
              </a:solidFill>
              <a:latin typeface="Corbel" panose="020B0503020204020204" pitchFamily="34" charset="0"/>
            </a:endParaRPr>
          </a:p>
        </p:txBody>
      </p:sp>
      <p:sp>
        <p:nvSpPr>
          <p:cNvPr id="83" name="TextBox 82"/>
          <p:cNvSpPr txBox="1"/>
          <p:nvPr/>
        </p:nvSpPr>
        <p:spPr>
          <a:xfrm>
            <a:off x="7460410" y="2714731"/>
            <a:ext cx="543731" cy="369328"/>
          </a:xfrm>
          <a:prstGeom prst="rect">
            <a:avLst/>
          </a:prstGeom>
          <a:noFill/>
        </p:spPr>
        <p:txBody>
          <a:bodyPr wrap="none" lIns="91436" tIns="45718" rIns="91436" bIns="45718" rtlCol="0">
            <a:spAutoFit/>
          </a:bodyPr>
          <a:lstStyle/>
          <a:p>
            <a:pPr defTabSz="457200" fontAlgn="auto">
              <a:spcBef>
                <a:spcPts val="0"/>
              </a:spcBef>
              <a:spcAft>
                <a:spcPts val="0"/>
              </a:spcAft>
            </a:pPr>
            <a:r>
              <a:rPr lang="en-US" b="1" dirty="0" smtClean="0">
                <a:solidFill>
                  <a:srgbClr val="FFFF00"/>
                </a:solidFill>
                <a:latin typeface="Corbel" panose="020B0503020204020204" pitchFamily="34" charset="0"/>
                <a:ea typeface="+mn-ea"/>
                <a:cs typeface="Times New Roman" panose="02020603050405020304" pitchFamily="18" charset="0"/>
              </a:rPr>
              <a:t>109</a:t>
            </a:r>
            <a:endParaRPr lang="en-US" b="1" dirty="0">
              <a:solidFill>
                <a:srgbClr val="FFFF00"/>
              </a:solidFill>
              <a:latin typeface="Corbel" panose="020B0503020204020204" pitchFamily="34" charset="0"/>
              <a:ea typeface="+mn-ea"/>
              <a:cs typeface="Times New Roman" panose="02020603050405020304" pitchFamily="18" charset="0"/>
            </a:endParaRPr>
          </a:p>
        </p:txBody>
      </p:sp>
      <p:sp>
        <p:nvSpPr>
          <p:cNvPr id="85" name="Oval 84"/>
          <p:cNvSpPr/>
          <p:nvPr/>
        </p:nvSpPr>
        <p:spPr>
          <a:xfrm>
            <a:off x="6941122" y="2884960"/>
            <a:ext cx="419252" cy="2866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457200" fontAlgn="auto">
              <a:spcBef>
                <a:spcPts val="0"/>
              </a:spcBef>
              <a:spcAft>
                <a:spcPts val="0"/>
              </a:spcAft>
            </a:pPr>
            <a:endParaRPr lang="en-US" dirty="0">
              <a:solidFill>
                <a:prstClr val="white"/>
              </a:solidFill>
              <a:latin typeface="Corbel" panose="020B0503020204020204" pitchFamily="34" charset="0"/>
            </a:endParaRPr>
          </a:p>
        </p:txBody>
      </p:sp>
      <p:sp>
        <p:nvSpPr>
          <p:cNvPr id="86" name="TextBox 85"/>
          <p:cNvSpPr txBox="1"/>
          <p:nvPr/>
        </p:nvSpPr>
        <p:spPr>
          <a:xfrm>
            <a:off x="6912086" y="2838103"/>
            <a:ext cx="527700" cy="369328"/>
          </a:xfrm>
          <a:prstGeom prst="rect">
            <a:avLst/>
          </a:prstGeom>
          <a:noFill/>
        </p:spPr>
        <p:txBody>
          <a:bodyPr wrap="none" lIns="91436" tIns="45718" rIns="91436" bIns="45718" rtlCol="0">
            <a:spAutoFit/>
          </a:bodyPr>
          <a:lstStyle/>
          <a:p>
            <a:pPr defTabSz="457200" fontAlgn="auto">
              <a:spcBef>
                <a:spcPts val="0"/>
              </a:spcBef>
              <a:spcAft>
                <a:spcPts val="0"/>
              </a:spcAft>
            </a:pPr>
            <a:r>
              <a:rPr lang="en-US" b="1" dirty="0" smtClean="0">
                <a:solidFill>
                  <a:prstClr val="white"/>
                </a:solidFill>
                <a:latin typeface="Corbel" panose="020B0503020204020204" pitchFamily="34" charset="0"/>
                <a:ea typeface="+mn-ea"/>
                <a:cs typeface="Times New Roman" panose="02020603050405020304" pitchFamily="18" charset="0"/>
              </a:rPr>
              <a:t>121</a:t>
            </a:r>
            <a:endParaRPr lang="en-US" b="1" dirty="0">
              <a:solidFill>
                <a:prstClr val="white"/>
              </a:solidFill>
              <a:latin typeface="Corbel" panose="020B0503020204020204" pitchFamily="34" charset="0"/>
              <a:ea typeface="+mn-ea"/>
              <a:cs typeface="Times New Roman" panose="02020603050405020304" pitchFamily="18" charset="0"/>
            </a:endParaRPr>
          </a:p>
        </p:txBody>
      </p:sp>
      <p:sp>
        <p:nvSpPr>
          <p:cNvPr id="87" name="TextBox 86"/>
          <p:cNvSpPr txBox="1"/>
          <p:nvPr/>
        </p:nvSpPr>
        <p:spPr>
          <a:xfrm>
            <a:off x="6347877" y="2881801"/>
            <a:ext cx="635102" cy="369328"/>
          </a:xfrm>
          <a:prstGeom prst="rect">
            <a:avLst/>
          </a:prstGeom>
          <a:noFill/>
        </p:spPr>
        <p:txBody>
          <a:bodyPr wrap="none" lIns="91436" tIns="45718" rIns="91436" bIns="45718" rtlCol="0">
            <a:spAutoFit/>
          </a:bodyPr>
          <a:lstStyle/>
          <a:p>
            <a:pPr defTabSz="457200" fontAlgn="auto">
              <a:spcBef>
                <a:spcPts val="0"/>
              </a:spcBef>
              <a:spcAft>
                <a:spcPts val="0"/>
              </a:spcAft>
            </a:pPr>
            <a:r>
              <a:rPr lang="en-US" b="1" dirty="0" smtClean="0">
                <a:solidFill>
                  <a:prstClr val="black"/>
                </a:solidFill>
                <a:latin typeface="Corbel" panose="020B0503020204020204" pitchFamily="34" charset="0"/>
                <a:ea typeface="+mn-ea"/>
                <a:cs typeface="Times New Roman" panose="02020603050405020304" pitchFamily="18" charset="0"/>
              </a:rPr>
              <a:t>HIV-</a:t>
            </a:r>
            <a:endParaRPr lang="en-US" b="1" dirty="0">
              <a:solidFill>
                <a:prstClr val="black"/>
              </a:solidFill>
              <a:latin typeface="Corbel" panose="020B0503020204020204" pitchFamily="34" charset="0"/>
              <a:ea typeface="+mn-ea"/>
              <a:cs typeface="Times New Roman" panose="02020603050405020304" pitchFamily="18" charset="0"/>
            </a:endParaRPr>
          </a:p>
        </p:txBody>
      </p:sp>
      <p:sp>
        <p:nvSpPr>
          <p:cNvPr id="89" name="TextBox 88"/>
          <p:cNvSpPr txBox="1"/>
          <p:nvPr/>
        </p:nvSpPr>
        <p:spPr>
          <a:xfrm>
            <a:off x="7915412" y="2598781"/>
            <a:ext cx="679986" cy="369328"/>
          </a:xfrm>
          <a:prstGeom prst="rect">
            <a:avLst/>
          </a:prstGeom>
          <a:noFill/>
        </p:spPr>
        <p:txBody>
          <a:bodyPr wrap="none" lIns="91436" tIns="45718" rIns="91436" bIns="45718" rtlCol="0">
            <a:spAutoFit/>
          </a:bodyPr>
          <a:lstStyle/>
          <a:p>
            <a:pPr defTabSz="457200" fontAlgn="auto">
              <a:spcBef>
                <a:spcPts val="0"/>
              </a:spcBef>
              <a:spcAft>
                <a:spcPts val="0"/>
              </a:spcAft>
            </a:pPr>
            <a:r>
              <a:rPr lang="en-US" b="1" dirty="0" smtClean="0">
                <a:solidFill>
                  <a:prstClr val="black"/>
                </a:solidFill>
                <a:latin typeface="Corbel" panose="020B0503020204020204" pitchFamily="34" charset="0"/>
                <a:ea typeface="+mn-ea"/>
                <a:cs typeface="Times New Roman" panose="02020603050405020304" pitchFamily="18" charset="0"/>
              </a:rPr>
              <a:t>HIV+</a:t>
            </a:r>
            <a:endParaRPr lang="en-US" b="1" dirty="0">
              <a:solidFill>
                <a:prstClr val="black"/>
              </a:solidFill>
              <a:latin typeface="Corbel" panose="020B0503020204020204" pitchFamily="34" charset="0"/>
              <a:ea typeface="+mn-ea"/>
              <a:cs typeface="Times New Roman" panose="02020603050405020304" pitchFamily="18" charset="0"/>
            </a:endParaRPr>
          </a:p>
        </p:txBody>
      </p:sp>
      <p:cxnSp>
        <p:nvCxnSpPr>
          <p:cNvPr id="90" name="Straight Arrow Connector 89"/>
          <p:cNvCxnSpPr/>
          <p:nvPr/>
        </p:nvCxnSpPr>
        <p:spPr>
          <a:xfrm flipV="1">
            <a:off x="4941680" y="6544398"/>
            <a:ext cx="1154396" cy="11996"/>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2856529" y="5051956"/>
            <a:ext cx="551216" cy="4844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457200" fontAlgn="auto">
              <a:spcBef>
                <a:spcPts val="0"/>
              </a:spcBef>
              <a:spcAft>
                <a:spcPts val="0"/>
              </a:spcAft>
            </a:pPr>
            <a:endParaRPr lang="en-US">
              <a:solidFill>
                <a:prstClr val="white"/>
              </a:solidFill>
              <a:latin typeface="Corbel" panose="020B0503020204020204" pitchFamily="34" charset="0"/>
            </a:endParaRPr>
          </a:p>
        </p:txBody>
      </p:sp>
      <p:sp>
        <p:nvSpPr>
          <p:cNvPr id="96" name="TextBox 95"/>
          <p:cNvSpPr txBox="1"/>
          <p:nvPr/>
        </p:nvSpPr>
        <p:spPr>
          <a:xfrm>
            <a:off x="2882875" y="5109043"/>
            <a:ext cx="527700" cy="369328"/>
          </a:xfrm>
          <a:prstGeom prst="rect">
            <a:avLst/>
          </a:prstGeom>
          <a:noFill/>
        </p:spPr>
        <p:txBody>
          <a:bodyPr wrap="none" lIns="91436" tIns="45718" rIns="91436" bIns="45718" rtlCol="0">
            <a:spAutoFit/>
          </a:bodyPr>
          <a:lstStyle/>
          <a:p>
            <a:pPr defTabSz="457200" fontAlgn="auto">
              <a:spcBef>
                <a:spcPts val="0"/>
              </a:spcBef>
              <a:spcAft>
                <a:spcPts val="0"/>
              </a:spcAft>
            </a:pPr>
            <a:r>
              <a:rPr lang="en-US" b="1" dirty="0" smtClean="0">
                <a:solidFill>
                  <a:prstClr val="white"/>
                </a:solidFill>
                <a:latin typeface="Corbel" panose="020B0503020204020204" pitchFamily="34" charset="0"/>
                <a:ea typeface="+mn-ea"/>
                <a:cs typeface="Times New Roman" panose="02020603050405020304" pitchFamily="18" charset="0"/>
              </a:rPr>
              <a:t>112</a:t>
            </a:r>
            <a:endParaRPr lang="en-US" b="1" dirty="0">
              <a:solidFill>
                <a:prstClr val="white"/>
              </a:solidFill>
              <a:latin typeface="Corbel" panose="020B0503020204020204" pitchFamily="34" charset="0"/>
              <a:ea typeface="+mn-ea"/>
              <a:cs typeface="Times New Roman" panose="02020603050405020304" pitchFamily="18" charset="0"/>
            </a:endParaRPr>
          </a:p>
        </p:txBody>
      </p:sp>
      <p:sp>
        <p:nvSpPr>
          <p:cNvPr id="69" name="TextBox 68"/>
          <p:cNvSpPr txBox="1"/>
          <p:nvPr/>
        </p:nvSpPr>
        <p:spPr>
          <a:xfrm>
            <a:off x="5625095" y="3603401"/>
            <a:ext cx="1308042" cy="369328"/>
          </a:xfrm>
          <a:prstGeom prst="rect">
            <a:avLst/>
          </a:prstGeom>
          <a:noFill/>
          <a:ln>
            <a:noFill/>
          </a:ln>
        </p:spPr>
        <p:txBody>
          <a:bodyPr wrap="none" lIns="91436" tIns="45718" rIns="91436" bIns="45718" rtlCol="0">
            <a:spAutoFit/>
          </a:bodyPr>
          <a:lstStyle/>
          <a:p>
            <a:pPr defTabSz="457200" fontAlgn="auto">
              <a:spcBef>
                <a:spcPts val="0"/>
              </a:spcBef>
              <a:spcAft>
                <a:spcPts val="0"/>
              </a:spcAft>
            </a:pPr>
            <a:r>
              <a:rPr lang="en-US" b="1" dirty="0" smtClean="0">
                <a:solidFill>
                  <a:prstClr val="white"/>
                </a:solidFill>
                <a:latin typeface="Corbel" panose="020B0503020204020204" pitchFamily="34" charset="0"/>
                <a:ea typeface="+mn-ea"/>
                <a:cs typeface="Times New Roman" panose="02020603050405020304" pitchFamily="18" charset="0"/>
              </a:rPr>
              <a:t>230</a:t>
            </a:r>
            <a:r>
              <a:rPr lang="en-US" b="1" dirty="0" smtClean="0">
                <a:solidFill>
                  <a:prstClr val="black"/>
                </a:solidFill>
                <a:latin typeface="Corbel" panose="020B0503020204020204" pitchFamily="34" charset="0"/>
                <a:ea typeface="+mn-ea"/>
                <a:cs typeface="Times New Roman" panose="02020603050405020304" pitchFamily="18" charset="0"/>
              </a:rPr>
              <a:t>   tested</a:t>
            </a:r>
            <a:endParaRPr lang="en-US" b="1" dirty="0">
              <a:solidFill>
                <a:prstClr val="black"/>
              </a:solidFill>
              <a:latin typeface="Corbel" panose="020B0503020204020204" pitchFamily="34" charset="0"/>
              <a:ea typeface="+mn-ea"/>
              <a:cs typeface="Times New Roman" panose="02020603050405020304" pitchFamily="18" charset="0"/>
            </a:endParaRPr>
          </a:p>
        </p:txBody>
      </p:sp>
      <p:sp>
        <p:nvSpPr>
          <p:cNvPr id="71" name="Oval 70"/>
          <p:cNvSpPr/>
          <p:nvPr/>
        </p:nvSpPr>
        <p:spPr>
          <a:xfrm>
            <a:off x="6805658" y="5519364"/>
            <a:ext cx="606340" cy="387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457200" fontAlgn="auto">
              <a:spcBef>
                <a:spcPts val="0"/>
              </a:spcBef>
              <a:spcAft>
                <a:spcPts val="0"/>
              </a:spcAft>
            </a:pPr>
            <a:endParaRPr lang="en-US">
              <a:solidFill>
                <a:prstClr val="white"/>
              </a:solidFill>
              <a:latin typeface="Corbel" panose="020B0503020204020204" pitchFamily="34" charset="0"/>
            </a:endParaRPr>
          </a:p>
        </p:txBody>
      </p:sp>
      <p:sp>
        <p:nvSpPr>
          <p:cNvPr id="72" name="TextBox 71"/>
          <p:cNvSpPr txBox="1"/>
          <p:nvPr/>
        </p:nvSpPr>
        <p:spPr>
          <a:xfrm>
            <a:off x="6876776" y="5519139"/>
            <a:ext cx="1867811" cy="369328"/>
          </a:xfrm>
          <a:prstGeom prst="rect">
            <a:avLst/>
          </a:prstGeom>
          <a:noFill/>
          <a:ln>
            <a:noFill/>
          </a:ln>
        </p:spPr>
        <p:txBody>
          <a:bodyPr wrap="none" lIns="91436" tIns="45718" rIns="91436" bIns="45718" rtlCol="0">
            <a:spAutoFit/>
          </a:bodyPr>
          <a:lstStyle/>
          <a:p>
            <a:pPr defTabSz="457200" fontAlgn="auto">
              <a:spcBef>
                <a:spcPts val="0"/>
              </a:spcBef>
              <a:spcAft>
                <a:spcPts val="0"/>
              </a:spcAft>
            </a:pPr>
            <a:r>
              <a:rPr lang="en-US" b="1" dirty="0" smtClean="0">
                <a:solidFill>
                  <a:prstClr val="white"/>
                </a:solidFill>
                <a:latin typeface="Corbel" panose="020B0503020204020204" pitchFamily="34" charset="0"/>
                <a:ea typeface="+mn-ea"/>
                <a:cs typeface="Times New Roman" panose="02020603050405020304" pitchFamily="18" charset="0"/>
              </a:rPr>
              <a:t>128</a:t>
            </a:r>
            <a:r>
              <a:rPr lang="en-US" b="1" dirty="0" smtClean="0">
                <a:solidFill>
                  <a:prstClr val="black"/>
                </a:solidFill>
                <a:latin typeface="Corbel" panose="020B0503020204020204" pitchFamily="34" charset="0"/>
                <a:ea typeface="+mn-ea"/>
                <a:cs typeface="Times New Roman" panose="02020603050405020304" pitchFamily="18" charset="0"/>
              </a:rPr>
              <a:t>    not located</a:t>
            </a:r>
            <a:endParaRPr lang="en-US" b="1" dirty="0">
              <a:solidFill>
                <a:prstClr val="black"/>
              </a:solidFill>
              <a:latin typeface="Corbel" panose="020B0503020204020204" pitchFamily="34" charset="0"/>
              <a:ea typeface="+mn-ea"/>
              <a:cs typeface="Times New Roman" panose="02020603050405020304" pitchFamily="18" charset="0"/>
            </a:endParaRPr>
          </a:p>
        </p:txBody>
      </p:sp>
      <p:cxnSp>
        <p:nvCxnSpPr>
          <p:cNvPr id="73" name="Straight Arrow Connector 72"/>
          <p:cNvCxnSpPr/>
          <p:nvPr/>
        </p:nvCxnSpPr>
        <p:spPr>
          <a:xfrm flipV="1">
            <a:off x="6420009" y="5877986"/>
            <a:ext cx="456518" cy="417140"/>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graphicFrame>
        <p:nvGraphicFramePr>
          <p:cNvPr id="49" name="Chart 48"/>
          <p:cNvGraphicFramePr/>
          <p:nvPr>
            <p:extLst>
              <p:ext uri="{D42A27DB-BD31-4B8C-83A1-F6EECF244321}">
                <p14:modId xmlns:p14="http://schemas.microsoft.com/office/powerpoint/2010/main" val="1051793752"/>
              </p:ext>
            </p:extLst>
          </p:nvPr>
        </p:nvGraphicFramePr>
        <p:xfrm>
          <a:off x="5877508" y="3429370"/>
          <a:ext cx="4287737" cy="2046279"/>
        </p:xfrm>
        <a:graphic>
          <a:graphicData uri="http://schemas.openxmlformats.org/drawingml/2006/chart">
            <c:chart xmlns:c="http://schemas.openxmlformats.org/drawingml/2006/chart" xmlns:r="http://schemas.openxmlformats.org/officeDocument/2006/relationships" r:id="rId6"/>
          </a:graphicData>
        </a:graphic>
      </p:graphicFrame>
      <p:cxnSp>
        <p:nvCxnSpPr>
          <p:cNvPr id="76" name="Straight Arrow Connector 75"/>
          <p:cNvCxnSpPr/>
          <p:nvPr/>
        </p:nvCxnSpPr>
        <p:spPr>
          <a:xfrm flipV="1">
            <a:off x="7360603" y="5189027"/>
            <a:ext cx="402335" cy="347353"/>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7566838" y="4332734"/>
            <a:ext cx="391749" cy="2975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457200" fontAlgn="auto">
              <a:spcBef>
                <a:spcPts val="0"/>
              </a:spcBef>
              <a:spcAft>
                <a:spcPts val="0"/>
              </a:spcAft>
            </a:pPr>
            <a:endParaRPr lang="en-US">
              <a:solidFill>
                <a:prstClr val="white"/>
              </a:solidFill>
              <a:latin typeface="Corbel" panose="020B0503020204020204" pitchFamily="34" charset="0"/>
            </a:endParaRPr>
          </a:p>
        </p:txBody>
      </p:sp>
      <p:sp>
        <p:nvSpPr>
          <p:cNvPr id="99" name="TextBox 98"/>
          <p:cNvSpPr txBox="1"/>
          <p:nvPr/>
        </p:nvSpPr>
        <p:spPr>
          <a:xfrm>
            <a:off x="7550550" y="4282250"/>
            <a:ext cx="413054" cy="369328"/>
          </a:xfrm>
          <a:prstGeom prst="rect">
            <a:avLst/>
          </a:prstGeom>
          <a:noFill/>
        </p:spPr>
        <p:txBody>
          <a:bodyPr wrap="none" lIns="91436" tIns="45718" rIns="91436" bIns="45718" rtlCol="0">
            <a:spAutoFit/>
          </a:bodyPr>
          <a:lstStyle/>
          <a:p>
            <a:pPr defTabSz="457200" fontAlgn="auto">
              <a:spcBef>
                <a:spcPts val="0"/>
              </a:spcBef>
              <a:spcAft>
                <a:spcPts val="0"/>
              </a:spcAft>
            </a:pPr>
            <a:r>
              <a:rPr lang="en-US" b="1" dirty="0" smtClean="0">
                <a:solidFill>
                  <a:srgbClr val="FFFF00"/>
                </a:solidFill>
                <a:latin typeface="Corbel" panose="020B0503020204020204" pitchFamily="34" charset="0"/>
                <a:ea typeface="+mn-ea"/>
                <a:cs typeface="Times New Roman" panose="02020603050405020304" pitchFamily="18" charset="0"/>
              </a:rPr>
              <a:t>74</a:t>
            </a:r>
            <a:endParaRPr lang="en-US" b="1" dirty="0">
              <a:solidFill>
                <a:srgbClr val="FFFF00"/>
              </a:solidFill>
              <a:latin typeface="Corbel" panose="020B0503020204020204" pitchFamily="34" charset="0"/>
              <a:ea typeface="+mn-ea"/>
              <a:cs typeface="Times New Roman" panose="02020603050405020304" pitchFamily="18" charset="0"/>
            </a:endParaRPr>
          </a:p>
        </p:txBody>
      </p:sp>
      <p:sp>
        <p:nvSpPr>
          <p:cNvPr id="101" name="Oval 100"/>
          <p:cNvSpPr/>
          <p:nvPr/>
        </p:nvSpPr>
        <p:spPr>
          <a:xfrm>
            <a:off x="8089342" y="4514162"/>
            <a:ext cx="391749" cy="2975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457200" fontAlgn="auto">
              <a:spcBef>
                <a:spcPts val="0"/>
              </a:spcBef>
              <a:spcAft>
                <a:spcPts val="0"/>
              </a:spcAft>
            </a:pPr>
            <a:endParaRPr lang="en-US">
              <a:solidFill>
                <a:prstClr val="white"/>
              </a:solidFill>
              <a:latin typeface="Corbel" panose="020B0503020204020204" pitchFamily="34" charset="0"/>
            </a:endParaRPr>
          </a:p>
        </p:txBody>
      </p:sp>
      <p:sp>
        <p:nvSpPr>
          <p:cNvPr id="97" name="TextBox 96"/>
          <p:cNvSpPr txBox="1"/>
          <p:nvPr/>
        </p:nvSpPr>
        <p:spPr>
          <a:xfrm>
            <a:off x="8098854" y="4449158"/>
            <a:ext cx="418696" cy="369328"/>
          </a:xfrm>
          <a:prstGeom prst="rect">
            <a:avLst/>
          </a:prstGeom>
          <a:noFill/>
        </p:spPr>
        <p:txBody>
          <a:bodyPr wrap="none" lIns="91436" tIns="45718" rIns="91436" bIns="45718" rtlCol="0">
            <a:spAutoFit/>
          </a:bodyPr>
          <a:lstStyle/>
          <a:p>
            <a:pPr defTabSz="457200" fontAlgn="auto">
              <a:spcBef>
                <a:spcPts val="0"/>
              </a:spcBef>
              <a:spcAft>
                <a:spcPts val="0"/>
              </a:spcAft>
            </a:pPr>
            <a:r>
              <a:rPr lang="en-US" b="1" dirty="0" smtClean="0">
                <a:solidFill>
                  <a:srgbClr val="FFFF00"/>
                </a:solidFill>
                <a:latin typeface="Corbel" panose="020B0503020204020204" pitchFamily="34" charset="0"/>
                <a:ea typeface="+mn-ea"/>
                <a:cs typeface="Times New Roman" panose="02020603050405020304" pitchFamily="18" charset="0"/>
              </a:rPr>
              <a:t>54</a:t>
            </a:r>
            <a:endParaRPr lang="en-US" b="1" dirty="0">
              <a:solidFill>
                <a:srgbClr val="FFFF00"/>
              </a:solidFill>
              <a:latin typeface="Corbel" panose="020B0503020204020204" pitchFamily="34" charset="0"/>
              <a:ea typeface="+mn-ea"/>
              <a:cs typeface="Times New Roman" panose="02020603050405020304" pitchFamily="18" charset="0"/>
            </a:endParaRPr>
          </a:p>
        </p:txBody>
      </p:sp>
      <p:sp>
        <p:nvSpPr>
          <p:cNvPr id="92" name="Rectangle 91"/>
          <p:cNvSpPr/>
          <p:nvPr/>
        </p:nvSpPr>
        <p:spPr>
          <a:xfrm>
            <a:off x="6714614" y="4826361"/>
            <a:ext cx="1247449" cy="387794"/>
          </a:xfrm>
          <a:prstGeom prst="rect">
            <a:avLst/>
          </a:prstGeom>
        </p:spPr>
        <p:txBody>
          <a:bodyPr wrap="none" lIns="91436" tIns="45718" rIns="91436" bIns="45718">
            <a:spAutoFit/>
          </a:bodyPr>
          <a:lstStyle/>
          <a:p>
            <a:pPr defTabSz="457200" fontAlgn="auto">
              <a:lnSpc>
                <a:spcPct val="80000"/>
              </a:lnSpc>
              <a:spcBef>
                <a:spcPts val="0"/>
              </a:spcBef>
              <a:spcAft>
                <a:spcPts val="0"/>
              </a:spcAft>
            </a:pPr>
            <a:r>
              <a:rPr lang="en-US" sz="1200" b="1" dirty="0">
                <a:solidFill>
                  <a:prstClr val="black"/>
                </a:solidFill>
                <a:latin typeface="Corbel" panose="020B0503020204020204" pitchFamily="34" charset="0"/>
                <a:ea typeface="+mn-ea"/>
                <a:cs typeface="Times New Roman" panose="02020603050405020304" pitchFamily="18" charset="0"/>
              </a:rPr>
              <a:t>syringe-sharing </a:t>
            </a:r>
          </a:p>
          <a:p>
            <a:pPr defTabSz="457200" fontAlgn="auto">
              <a:lnSpc>
                <a:spcPct val="80000"/>
              </a:lnSpc>
              <a:spcBef>
                <a:spcPts val="0"/>
              </a:spcBef>
              <a:spcAft>
                <a:spcPts val="0"/>
              </a:spcAft>
            </a:pPr>
            <a:r>
              <a:rPr lang="en-US" sz="1200" b="1" dirty="0">
                <a:solidFill>
                  <a:prstClr val="black"/>
                </a:solidFill>
                <a:latin typeface="Corbel" panose="020B0503020204020204" pitchFamily="34" charset="0"/>
                <a:ea typeface="+mn-ea"/>
                <a:cs typeface="Times New Roman" panose="02020603050405020304" pitchFamily="18" charset="0"/>
              </a:rPr>
              <a:t>or sex partners</a:t>
            </a:r>
          </a:p>
        </p:txBody>
      </p:sp>
      <p:sp>
        <p:nvSpPr>
          <p:cNvPr id="111" name="Rectangle 110"/>
          <p:cNvSpPr/>
          <p:nvPr/>
        </p:nvSpPr>
        <p:spPr>
          <a:xfrm>
            <a:off x="8065797" y="3700913"/>
            <a:ext cx="4572000" cy="689415"/>
          </a:xfrm>
          <a:prstGeom prst="rect">
            <a:avLst/>
          </a:prstGeom>
        </p:spPr>
        <p:txBody>
          <a:bodyPr lIns="91436" tIns="45718" rIns="91436" bIns="45718">
            <a:spAutoFit/>
          </a:bodyPr>
          <a:lstStyle/>
          <a:p>
            <a:pPr defTabSz="457200" fontAlgn="auto">
              <a:lnSpc>
                <a:spcPct val="80000"/>
              </a:lnSpc>
              <a:spcBef>
                <a:spcPts val="0"/>
              </a:spcBef>
              <a:spcAft>
                <a:spcPts val="0"/>
              </a:spcAft>
            </a:pPr>
            <a:r>
              <a:rPr lang="en-US" sz="1200" b="1" dirty="0">
                <a:solidFill>
                  <a:prstClr val="black"/>
                </a:solidFill>
                <a:latin typeface="Corbel" panose="020B0503020204020204" pitchFamily="34" charset="0"/>
                <a:ea typeface="+mn-ea"/>
                <a:cs typeface="Times New Roman" panose="02020603050405020304" pitchFamily="18" charset="0"/>
              </a:rPr>
              <a:t>social contacts </a:t>
            </a:r>
          </a:p>
          <a:p>
            <a:pPr defTabSz="457200" fontAlgn="auto">
              <a:lnSpc>
                <a:spcPct val="80000"/>
              </a:lnSpc>
              <a:spcBef>
                <a:spcPts val="0"/>
              </a:spcBef>
              <a:spcAft>
                <a:spcPts val="0"/>
              </a:spcAft>
            </a:pPr>
            <a:r>
              <a:rPr lang="en-US" sz="1200" b="1" dirty="0">
                <a:solidFill>
                  <a:prstClr val="black"/>
                </a:solidFill>
                <a:latin typeface="Corbel" panose="020B0503020204020204" pitchFamily="34" charset="0"/>
                <a:ea typeface="+mn-ea"/>
                <a:cs typeface="Times New Roman" panose="02020603050405020304" pitchFamily="18" charset="0"/>
              </a:rPr>
              <a:t>regarded as at </a:t>
            </a:r>
          </a:p>
          <a:p>
            <a:pPr defTabSz="457200" fontAlgn="auto">
              <a:lnSpc>
                <a:spcPct val="80000"/>
              </a:lnSpc>
              <a:spcBef>
                <a:spcPts val="0"/>
              </a:spcBef>
              <a:spcAft>
                <a:spcPts val="0"/>
              </a:spcAft>
            </a:pPr>
            <a:r>
              <a:rPr lang="en-US" sz="1200" b="1" dirty="0">
                <a:solidFill>
                  <a:prstClr val="black"/>
                </a:solidFill>
                <a:latin typeface="Corbel" panose="020B0503020204020204" pitchFamily="34" charset="0"/>
                <a:ea typeface="+mn-ea"/>
                <a:cs typeface="Times New Roman" panose="02020603050405020304" pitchFamily="18" charset="0"/>
              </a:rPr>
              <a:t>high risk for </a:t>
            </a:r>
          </a:p>
          <a:p>
            <a:pPr defTabSz="457200" fontAlgn="auto">
              <a:lnSpc>
                <a:spcPct val="80000"/>
              </a:lnSpc>
              <a:spcBef>
                <a:spcPts val="0"/>
              </a:spcBef>
              <a:spcAft>
                <a:spcPts val="0"/>
              </a:spcAft>
            </a:pPr>
            <a:r>
              <a:rPr lang="en-US" sz="1200" b="1" dirty="0" smtClean="0">
                <a:solidFill>
                  <a:prstClr val="black"/>
                </a:solidFill>
                <a:latin typeface="Corbel" panose="020B0503020204020204" pitchFamily="34" charset="0"/>
                <a:ea typeface="+mn-ea"/>
                <a:cs typeface="Times New Roman" panose="02020603050405020304" pitchFamily="18" charset="0"/>
              </a:rPr>
              <a:t>HIV</a:t>
            </a:r>
            <a:endParaRPr lang="en-US" sz="1200" b="1" dirty="0">
              <a:solidFill>
                <a:prstClr val="black"/>
              </a:solidFill>
              <a:latin typeface="Corbel" panose="020B0503020204020204" pitchFamily="34" charset="0"/>
              <a:ea typeface="+mn-ea"/>
              <a:cs typeface="Times New Roman" panose="02020603050405020304" pitchFamily="18" charset="0"/>
            </a:endParaRPr>
          </a:p>
        </p:txBody>
      </p:sp>
      <p:grpSp>
        <p:nvGrpSpPr>
          <p:cNvPr id="116" name="Group 115"/>
          <p:cNvGrpSpPr/>
          <p:nvPr/>
        </p:nvGrpSpPr>
        <p:grpSpPr>
          <a:xfrm>
            <a:off x="6763982" y="67251"/>
            <a:ext cx="2403453" cy="1457357"/>
            <a:chOff x="8805382" y="773294"/>
            <a:chExt cx="3297191" cy="1723163"/>
          </a:xfrm>
        </p:grpSpPr>
        <p:pic>
          <p:nvPicPr>
            <p:cNvPr id="7373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53578" t="50000" r="-3578" b="10829"/>
            <a:stretch/>
          </p:blipFill>
          <p:spPr bwMode="auto">
            <a:xfrm>
              <a:off x="8923675" y="1903785"/>
              <a:ext cx="3178898" cy="592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7"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50000" b="10072"/>
            <a:stretch/>
          </p:blipFill>
          <p:spPr bwMode="auto">
            <a:xfrm>
              <a:off x="8805382" y="773294"/>
              <a:ext cx="3065935" cy="1189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Rectangle 1"/>
          <p:cNvSpPr/>
          <p:nvPr/>
        </p:nvSpPr>
        <p:spPr>
          <a:xfrm>
            <a:off x="2634449" y="1851249"/>
            <a:ext cx="4680751" cy="584041"/>
          </a:xfrm>
          <a:prstGeom prst="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306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5095" y="1458219"/>
            <a:ext cx="6241905" cy="980181"/>
          </a:xfrm>
        </p:spPr>
        <p:txBody>
          <a:bodyPr>
            <a:noAutofit/>
          </a:bodyPr>
          <a:lstStyle/>
          <a:p>
            <a:pPr marL="0" indent="0">
              <a:buClrTx/>
              <a:buSzPct val="100000"/>
              <a:buNone/>
            </a:pPr>
            <a:r>
              <a:rPr lang="en-US" b="1" i="1" dirty="0" smtClean="0">
                <a:solidFill>
                  <a:srgbClr val="FF0000"/>
                </a:solidFill>
              </a:rPr>
              <a:t>HCV</a:t>
            </a:r>
            <a:r>
              <a:rPr lang="en-US" b="1" i="1" dirty="0">
                <a:solidFill>
                  <a:srgbClr val="FF0000"/>
                </a:solidFill>
              </a:rPr>
              <a:t>, HIV, and opioid dependence are co-occurring </a:t>
            </a:r>
            <a:r>
              <a:rPr lang="en-US" b="1" i="1" dirty="0" smtClean="0">
                <a:solidFill>
                  <a:srgbClr val="FF0000"/>
                </a:solidFill>
              </a:rPr>
              <a:t>epidemics.</a:t>
            </a:r>
          </a:p>
        </p:txBody>
      </p:sp>
      <p:sp>
        <p:nvSpPr>
          <p:cNvPr id="4" name="Line 26"/>
          <p:cNvSpPr>
            <a:spLocks noChangeShapeType="1"/>
          </p:cNvSpPr>
          <p:nvPr/>
        </p:nvSpPr>
        <p:spPr bwMode="auto">
          <a:xfrm>
            <a:off x="6495" y="1295400"/>
            <a:ext cx="9144001" cy="0"/>
          </a:xfrm>
          <a:prstGeom prst="line">
            <a:avLst/>
          </a:prstGeom>
          <a:noFill/>
          <a:ln w="76200">
            <a:solidFill>
              <a:srgbClr val="FF0000"/>
            </a:solidFill>
            <a:round/>
            <a:headEnd/>
            <a:tailEnd/>
          </a:ln>
          <a:scene3d>
            <a:camera prst="orthographicFront"/>
            <a:lightRig rig="threePt" dir="t"/>
          </a:scene3d>
          <a:sp3d>
            <a:bevelT/>
          </a:sp3d>
        </p:spPr>
        <p:txBody>
          <a:bodyPr wrap="none" anchor="ctr"/>
          <a:lstStyle/>
          <a:p>
            <a:pPr algn="ctr" defTabSz="457200" fontAlgn="auto">
              <a:lnSpc>
                <a:spcPct val="85000"/>
              </a:lnSpc>
              <a:spcBef>
                <a:spcPts val="0"/>
              </a:spcBef>
              <a:spcAft>
                <a:spcPts val="0"/>
              </a:spcAft>
              <a:defRPr/>
            </a:pPr>
            <a:endParaRPr lang="en-US" sz="3600" dirty="0">
              <a:solidFill>
                <a:srgbClr val="FFFFFF"/>
              </a:solidFill>
              <a:latin typeface="Corbel" panose="020B0503020204020204" pitchFamily="34" charset="0"/>
              <a:ea typeface="Osaka" charset="-128"/>
            </a:endParaRPr>
          </a:p>
        </p:txBody>
      </p:sp>
      <p:sp>
        <p:nvSpPr>
          <p:cNvPr id="18" name="Rectangle 17"/>
          <p:cNvSpPr/>
          <p:nvPr/>
        </p:nvSpPr>
        <p:spPr>
          <a:xfrm>
            <a:off x="6127306" y="3374236"/>
            <a:ext cx="1210532" cy="6051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tangle 15"/>
          <p:cNvSpPr/>
          <p:nvPr/>
        </p:nvSpPr>
        <p:spPr>
          <a:xfrm>
            <a:off x="6732776" y="4635169"/>
            <a:ext cx="1210532" cy="6051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1" name="Group 30"/>
          <p:cNvGrpSpPr/>
          <p:nvPr/>
        </p:nvGrpSpPr>
        <p:grpSpPr>
          <a:xfrm>
            <a:off x="6078928" y="1905000"/>
            <a:ext cx="2226872" cy="2226872"/>
            <a:chOff x="2590804" y="685787"/>
            <a:chExt cx="1396811" cy="1396811"/>
          </a:xfrm>
        </p:grpSpPr>
        <p:sp>
          <p:nvSpPr>
            <p:cNvPr id="38" name="Oval 37"/>
            <p:cNvSpPr/>
            <p:nvPr/>
          </p:nvSpPr>
          <p:spPr>
            <a:xfrm>
              <a:off x="2590804" y="685787"/>
              <a:ext cx="1396811" cy="1396811"/>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39" name="Oval 4"/>
            <p:cNvSpPr/>
            <p:nvPr/>
          </p:nvSpPr>
          <p:spPr>
            <a:xfrm>
              <a:off x="2777045" y="930229"/>
              <a:ext cx="1024328" cy="62856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2800" kern="1200" dirty="0" smtClean="0"/>
                <a:t>HIV</a:t>
              </a:r>
              <a:endParaRPr lang="en-US" sz="2800" kern="1200" dirty="0"/>
            </a:p>
          </p:txBody>
        </p:sp>
      </p:grpSp>
      <p:grpSp>
        <p:nvGrpSpPr>
          <p:cNvPr id="32" name="Group 31"/>
          <p:cNvGrpSpPr/>
          <p:nvPr/>
        </p:nvGrpSpPr>
        <p:grpSpPr>
          <a:xfrm>
            <a:off x="6840928" y="3107128"/>
            <a:ext cx="2226872" cy="2226872"/>
            <a:chOff x="3124207" y="1498777"/>
            <a:chExt cx="1396811" cy="1396811"/>
          </a:xfrm>
        </p:grpSpPr>
        <p:sp>
          <p:nvSpPr>
            <p:cNvPr id="36" name="Oval 35"/>
            <p:cNvSpPr/>
            <p:nvPr/>
          </p:nvSpPr>
          <p:spPr>
            <a:xfrm>
              <a:off x="3124207" y="1498777"/>
              <a:ext cx="1396811" cy="1396811"/>
            </a:xfrm>
            <a:prstGeom prst="ellipse">
              <a:avLst/>
            </a:prstGeom>
            <a:solidFill>
              <a:srgbClr val="FFCC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37" name="Oval 6"/>
            <p:cNvSpPr/>
            <p:nvPr/>
          </p:nvSpPr>
          <p:spPr>
            <a:xfrm>
              <a:off x="3551398" y="1859620"/>
              <a:ext cx="838087" cy="76824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2800" kern="1200" dirty="0" smtClean="0"/>
                <a:t>HCV</a:t>
              </a:r>
              <a:endParaRPr lang="en-US" sz="2800" kern="1200" dirty="0"/>
            </a:p>
          </p:txBody>
        </p:sp>
      </p:grpSp>
      <p:grpSp>
        <p:nvGrpSpPr>
          <p:cNvPr id="33" name="Group 32"/>
          <p:cNvGrpSpPr/>
          <p:nvPr/>
        </p:nvGrpSpPr>
        <p:grpSpPr>
          <a:xfrm>
            <a:off x="5257800" y="3107128"/>
            <a:ext cx="2226872" cy="2226872"/>
            <a:chOff x="2133600" y="1524004"/>
            <a:chExt cx="1396811" cy="1396811"/>
          </a:xfrm>
        </p:grpSpPr>
        <p:sp>
          <p:nvSpPr>
            <p:cNvPr id="34" name="Oval 33"/>
            <p:cNvSpPr/>
            <p:nvPr/>
          </p:nvSpPr>
          <p:spPr>
            <a:xfrm>
              <a:off x="2133600" y="1524004"/>
              <a:ext cx="1396811" cy="1396811"/>
            </a:xfrm>
            <a:prstGeom prst="ellipse">
              <a:avLst/>
            </a:prstGeom>
            <a:solidFill>
              <a:schemeClr val="tx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35" name="Oval 8"/>
            <p:cNvSpPr/>
            <p:nvPr/>
          </p:nvSpPr>
          <p:spPr>
            <a:xfrm>
              <a:off x="2292075" y="1817992"/>
              <a:ext cx="1165662" cy="76824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2800" kern="1200" dirty="0" smtClean="0"/>
                <a:t>Opioid Dependence</a:t>
              </a:r>
              <a:endParaRPr lang="en-US" sz="2800" kern="1200" dirty="0"/>
            </a:p>
          </p:txBody>
        </p:sp>
      </p:grpSp>
      <p:sp>
        <p:nvSpPr>
          <p:cNvPr id="40" name="TextBox 39"/>
          <p:cNvSpPr txBox="1"/>
          <p:nvPr/>
        </p:nvSpPr>
        <p:spPr>
          <a:xfrm>
            <a:off x="152400" y="2438400"/>
            <a:ext cx="5850328" cy="3816429"/>
          </a:xfrm>
          <a:prstGeom prst="rect">
            <a:avLst/>
          </a:prstGeom>
          <a:noFill/>
        </p:spPr>
        <p:txBody>
          <a:bodyPr wrap="square" rtlCol="0">
            <a:spAutoFit/>
          </a:bodyPr>
          <a:lstStyle/>
          <a:p>
            <a:pPr marL="285750" indent="-285750">
              <a:buFont typeface="Arial" panose="020B0604020202020204" pitchFamily="34" charset="0"/>
              <a:buChar char="•"/>
            </a:pPr>
            <a:r>
              <a:rPr lang="en-US" sz="2200" b="1" dirty="0" smtClean="0">
                <a:latin typeface="Corbel" panose="020B0503020204020204" pitchFamily="34" charset="0"/>
              </a:rPr>
              <a:t>Treatment of opioid dependence with buprenorphine increases uptake of HAART.</a:t>
            </a:r>
          </a:p>
          <a:p>
            <a:pPr marL="285750" indent="-285750">
              <a:buFont typeface="Arial" panose="020B0604020202020204" pitchFamily="34" charset="0"/>
              <a:buChar char="•"/>
            </a:pPr>
            <a:endParaRPr lang="en-US" sz="2200" b="1" dirty="0">
              <a:latin typeface="Corbel" panose="020B0503020204020204" pitchFamily="34" charset="0"/>
            </a:endParaRPr>
          </a:p>
          <a:p>
            <a:pPr marL="285750" indent="-285750">
              <a:buFont typeface="Arial" panose="020B0604020202020204" pitchFamily="34" charset="0"/>
              <a:buChar char="•"/>
            </a:pPr>
            <a:r>
              <a:rPr lang="en-US" sz="2200" b="1" dirty="0" smtClean="0">
                <a:latin typeface="Corbel" panose="020B0503020204020204" pitchFamily="34" charset="0"/>
              </a:rPr>
              <a:t>Stabilization of patients using buprenorphine + HAART allows for treatment for HCV </a:t>
            </a:r>
            <a:r>
              <a:rPr lang="en-US" sz="2200" b="1" dirty="0" err="1" smtClean="0">
                <a:latin typeface="Corbel" panose="020B0503020204020204" pitchFamily="34" charset="0"/>
              </a:rPr>
              <a:t>coinfection</a:t>
            </a:r>
            <a:r>
              <a:rPr lang="en-US" sz="2200" b="1" dirty="0" smtClean="0">
                <a:latin typeface="Corbel" panose="020B0503020204020204" pitchFamily="34" charset="0"/>
              </a:rPr>
              <a:t>.</a:t>
            </a:r>
          </a:p>
          <a:p>
            <a:pPr marL="285750" indent="-285750">
              <a:buFont typeface="Arial" panose="020B0604020202020204" pitchFamily="34" charset="0"/>
              <a:buChar char="•"/>
            </a:pPr>
            <a:endParaRPr lang="en-US" sz="2200" b="1" dirty="0">
              <a:latin typeface="Corbel" panose="020B0503020204020204" pitchFamily="34" charset="0"/>
            </a:endParaRPr>
          </a:p>
          <a:p>
            <a:pPr marL="285750" indent="-285750">
              <a:buFont typeface="Arial" panose="020B0604020202020204" pitchFamily="34" charset="0"/>
              <a:buChar char="•"/>
            </a:pPr>
            <a:r>
              <a:rPr lang="en-US" sz="2200" b="1" dirty="0" smtClean="0">
                <a:latin typeface="Corbel" panose="020B0503020204020204" pitchFamily="34" charset="0"/>
              </a:rPr>
              <a:t>Withholding HCV treatment in opioid dependent HIV/HCV </a:t>
            </a:r>
            <a:r>
              <a:rPr lang="en-US" sz="2200" b="1" dirty="0" err="1" smtClean="0">
                <a:latin typeface="Corbel" panose="020B0503020204020204" pitchFamily="34" charset="0"/>
              </a:rPr>
              <a:t>coinfected</a:t>
            </a:r>
            <a:r>
              <a:rPr lang="en-US" sz="2200" b="1" dirty="0" smtClean="0">
                <a:latin typeface="Corbel" panose="020B0503020204020204" pitchFamily="34" charset="0"/>
              </a:rPr>
              <a:t> individuals leads to end-stage liver disease, HCC, and liver-related mortality.</a:t>
            </a:r>
            <a:endParaRPr lang="en-US" sz="2200" b="1" dirty="0">
              <a:latin typeface="Corbel" panose="020B0503020204020204" pitchFamily="34" charset="0"/>
            </a:endParaRPr>
          </a:p>
        </p:txBody>
      </p:sp>
      <p:sp>
        <p:nvSpPr>
          <p:cNvPr id="19" name="TextBox 18"/>
          <p:cNvSpPr txBox="1"/>
          <p:nvPr/>
        </p:nvSpPr>
        <p:spPr>
          <a:xfrm>
            <a:off x="6371236" y="5528101"/>
            <a:ext cx="2156360" cy="1200329"/>
          </a:xfrm>
          <a:prstGeom prst="rect">
            <a:avLst/>
          </a:prstGeom>
          <a:noFill/>
        </p:spPr>
        <p:txBody>
          <a:bodyPr wrap="none" rtlCol="0">
            <a:spAutoFit/>
          </a:bodyPr>
          <a:lstStyle/>
          <a:p>
            <a:pPr algn="ctr"/>
            <a:r>
              <a:rPr lang="en-US" sz="3600" i="1" dirty="0" err="1" smtClean="0"/>
              <a:t>Syndemic</a:t>
            </a:r>
            <a:endParaRPr lang="en-US" sz="3600" i="1" dirty="0" smtClean="0"/>
          </a:p>
          <a:p>
            <a:pPr algn="ctr"/>
            <a:r>
              <a:rPr lang="en-US" sz="3600" i="1" dirty="0" smtClean="0"/>
              <a:t>Conditions</a:t>
            </a:r>
            <a:endParaRPr lang="en-US" sz="3600" i="1" dirty="0"/>
          </a:p>
        </p:txBody>
      </p:sp>
      <p:sp>
        <p:nvSpPr>
          <p:cNvPr id="5" name="Title 4"/>
          <p:cNvSpPr>
            <a:spLocks noGrp="1"/>
          </p:cNvSpPr>
          <p:nvPr>
            <p:ph type="title"/>
          </p:nvPr>
        </p:nvSpPr>
        <p:spPr>
          <a:xfrm>
            <a:off x="228600" y="76200"/>
            <a:ext cx="8686800" cy="1143000"/>
          </a:xfrm>
        </p:spPr>
        <p:txBody>
          <a:bodyPr>
            <a:noAutofit/>
          </a:bodyPr>
          <a:lstStyle/>
          <a:p>
            <a:r>
              <a:rPr lang="en-US" sz="3600" b="1" dirty="0" smtClean="0"/>
              <a:t>HCV, HIV and Opioid Addiction are Part of </a:t>
            </a:r>
            <a:r>
              <a:rPr lang="en-US" sz="3600" b="1" u="sng" dirty="0" err="1" smtClean="0">
                <a:solidFill>
                  <a:srgbClr val="7030A0"/>
                </a:solidFill>
                <a:effectLst>
                  <a:outerShdw blurRad="38100" dist="38100" dir="2700000" algn="tl">
                    <a:srgbClr val="000000">
                      <a:alpha val="43137"/>
                    </a:srgbClr>
                  </a:outerShdw>
                </a:effectLst>
              </a:rPr>
              <a:t>Syndemic</a:t>
            </a:r>
            <a:r>
              <a:rPr lang="en-US" sz="3600" b="1" dirty="0" smtClean="0"/>
              <a:t> of Intersecting Epidemics</a:t>
            </a:r>
            <a:endParaRPr lang="en-US" sz="3600" b="1" dirty="0"/>
          </a:p>
        </p:txBody>
      </p:sp>
    </p:spTree>
    <p:extLst>
      <p:ext uri="{BB962C8B-B14F-4D97-AF65-F5344CB8AC3E}">
        <p14:creationId xmlns:p14="http://schemas.microsoft.com/office/powerpoint/2010/main" val="2886512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9244"/>
            <a:ext cx="8915400" cy="1143000"/>
          </a:xfrm>
          <a:effectLst/>
        </p:spPr>
        <p:txBody>
          <a:bodyPr>
            <a:noAutofit/>
          </a:bodyPr>
          <a:lstStyle/>
          <a:p>
            <a:r>
              <a:rPr lang="en-US" sz="3600" b="1" dirty="0" smtClean="0">
                <a:latin typeface="Corbel" panose="020B0503020204020204" pitchFamily="34" charset="0"/>
              </a:rPr>
              <a:t>Upstream Driver of HCV is Rx Drug Abuse: </a:t>
            </a:r>
            <a:r>
              <a:rPr lang="en-US" sz="3600" b="1" i="1" dirty="0" smtClean="0">
                <a:solidFill>
                  <a:srgbClr val="FF0000"/>
                </a:solidFill>
                <a:latin typeface="Corbel" panose="020B0503020204020204" pitchFamily="34" charset="0"/>
              </a:rPr>
              <a:t>What can be done?</a:t>
            </a:r>
            <a:endParaRPr lang="en-US" sz="3600" b="1" i="1" dirty="0">
              <a:solidFill>
                <a:srgbClr val="FF0000"/>
              </a:solidFill>
              <a:latin typeface="Corbel" panose="020B0503020204020204" pitchFamily="34" charset="0"/>
            </a:endParaRPr>
          </a:p>
        </p:txBody>
      </p:sp>
      <p:sp>
        <p:nvSpPr>
          <p:cNvPr id="3" name="Content Placeholder 2"/>
          <p:cNvSpPr>
            <a:spLocks noGrp="1"/>
          </p:cNvSpPr>
          <p:nvPr>
            <p:ph idx="1"/>
          </p:nvPr>
        </p:nvSpPr>
        <p:spPr>
          <a:xfrm>
            <a:off x="762000" y="1388898"/>
            <a:ext cx="6934200" cy="5392902"/>
          </a:xfrm>
          <a:effectLst/>
        </p:spPr>
        <p:txBody>
          <a:bodyPr>
            <a:normAutofit fontScale="85000" lnSpcReduction="20000"/>
          </a:bodyPr>
          <a:lstStyle/>
          <a:p>
            <a:pPr>
              <a:spcBef>
                <a:spcPts val="1200"/>
              </a:spcBef>
              <a:buClr>
                <a:srgbClr val="FF0000"/>
              </a:buClr>
              <a:buSzPct val="150000"/>
            </a:pPr>
            <a:r>
              <a:rPr lang="en-US" b="1" dirty="0" smtClean="0">
                <a:latin typeface="Corbel" panose="020B0503020204020204" pitchFamily="34" charset="0"/>
              </a:rPr>
              <a:t>Better access to effective treatments, especially medications for the underlying opioid addiction</a:t>
            </a:r>
          </a:p>
          <a:p>
            <a:pPr lvl="1">
              <a:spcBef>
                <a:spcPts val="1200"/>
              </a:spcBef>
              <a:buClr>
                <a:srgbClr val="FF0000"/>
              </a:buClr>
              <a:buSzPct val="150000"/>
            </a:pPr>
            <a:r>
              <a:rPr lang="en-US" b="1" i="1" dirty="0" smtClean="0">
                <a:latin typeface="Corbel" panose="020B0503020204020204" pitchFamily="34" charset="0"/>
              </a:rPr>
              <a:t>Buprenorphine, Methadone and Naltrexone</a:t>
            </a:r>
          </a:p>
          <a:p>
            <a:pPr>
              <a:spcBef>
                <a:spcPts val="1200"/>
              </a:spcBef>
              <a:buClr>
                <a:srgbClr val="FF0000"/>
              </a:buClr>
              <a:buSzPct val="150000"/>
            </a:pPr>
            <a:r>
              <a:rPr lang="en-US" b="1" dirty="0" smtClean="0">
                <a:latin typeface="Corbel" panose="020B0503020204020204" pitchFamily="34" charset="0"/>
              </a:rPr>
              <a:t>Less </a:t>
            </a:r>
            <a:r>
              <a:rPr lang="en-US" b="1" dirty="0" err="1" smtClean="0">
                <a:latin typeface="Corbel" panose="020B0503020204020204" pitchFamily="34" charset="0"/>
              </a:rPr>
              <a:t>abusable</a:t>
            </a:r>
            <a:r>
              <a:rPr lang="en-US" b="1" dirty="0" smtClean="0">
                <a:latin typeface="Corbel" panose="020B0503020204020204" pitchFamily="34" charset="0"/>
              </a:rPr>
              <a:t> analgesics</a:t>
            </a:r>
            <a:endParaRPr lang="en-US" b="1" i="1" dirty="0" smtClean="0">
              <a:latin typeface="Corbel" panose="020B0503020204020204" pitchFamily="34" charset="0"/>
            </a:endParaRPr>
          </a:p>
          <a:p>
            <a:pPr>
              <a:spcBef>
                <a:spcPts val="1200"/>
              </a:spcBef>
              <a:buClr>
                <a:srgbClr val="FF0000"/>
              </a:buClr>
              <a:buSzPct val="150000"/>
            </a:pPr>
            <a:r>
              <a:rPr lang="en-US" b="1" dirty="0" smtClean="0">
                <a:latin typeface="Corbel" panose="020B0503020204020204" pitchFamily="34" charset="0"/>
              </a:rPr>
              <a:t>Addressing overdose directly</a:t>
            </a:r>
          </a:p>
          <a:p>
            <a:pPr lvl="1">
              <a:spcBef>
                <a:spcPts val="1200"/>
              </a:spcBef>
              <a:buClr>
                <a:srgbClr val="FF0000"/>
              </a:buClr>
              <a:buSzPct val="150000"/>
            </a:pPr>
            <a:r>
              <a:rPr lang="en-US" b="1" i="1" dirty="0" smtClean="0">
                <a:latin typeface="Corbel" panose="020B0503020204020204" pitchFamily="34" charset="0"/>
              </a:rPr>
              <a:t>Education</a:t>
            </a:r>
          </a:p>
          <a:p>
            <a:pPr lvl="1">
              <a:spcBef>
                <a:spcPts val="1200"/>
              </a:spcBef>
              <a:buClr>
                <a:srgbClr val="FF0000"/>
              </a:buClr>
              <a:buSzPct val="150000"/>
            </a:pPr>
            <a:r>
              <a:rPr lang="en-US" b="1" i="1" dirty="0" smtClean="0">
                <a:latin typeface="Corbel" panose="020B0503020204020204" pitchFamily="34" charset="0"/>
              </a:rPr>
              <a:t>Easy to administer naloxone</a:t>
            </a:r>
          </a:p>
          <a:p>
            <a:pPr>
              <a:spcBef>
                <a:spcPts val="1200"/>
              </a:spcBef>
              <a:buClr>
                <a:srgbClr val="FF0000"/>
              </a:buClr>
              <a:buSzPct val="150000"/>
            </a:pPr>
            <a:r>
              <a:rPr lang="en-US" b="1" dirty="0" smtClean="0">
                <a:latin typeface="Corbel" panose="020B0503020204020204" pitchFamily="34" charset="0"/>
              </a:rPr>
              <a:t>Prevention</a:t>
            </a:r>
          </a:p>
          <a:p>
            <a:pPr lvl="1">
              <a:spcBef>
                <a:spcPts val="1200"/>
              </a:spcBef>
              <a:buClr>
                <a:srgbClr val="FF0000"/>
              </a:buClr>
              <a:buSzPct val="150000"/>
            </a:pPr>
            <a:r>
              <a:rPr lang="en-US" b="1" i="1" dirty="0" smtClean="0">
                <a:latin typeface="Corbel" panose="020B0503020204020204" pitchFamily="34" charset="0"/>
              </a:rPr>
              <a:t>Enhanced PDMP information</a:t>
            </a:r>
          </a:p>
          <a:p>
            <a:pPr lvl="1">
              <a:spcBef>
                <a:spcPts val="1200"/>
              </a:spcBef>
              <a:buClr>
                <a:srgbClr val="FF0000"/>
              </a:buClr>
              <a:buSzPct val="150000"/>
            </a:pPr>
            <a:r>
              <a:rPr lang="en-US" b="1" i="1" dirty="0" smtClean="0">
                <a:latin typeface="Corbel" panose="020B0503020204020204" pitchFamily="34" charset="0"/>
              </a:rPr>
              <a:t>Universal Prevention</a:t>
            </a:r>
          </a:p>
          <a:p>
            <a:pPr lvl="1">
              <a:spcBef>
                <a:spcPts val="1200"/>
              </a:spcBef>
              <a:buClr>
                <a:srgbClr val="FF0000"/>
              </a:buClr>
              <a:buSzPct val="150000"/>
            </a:pPr>
            <a:r>
              <a:rPr lang="en-US" b="1" i="1" dirty="0" smtClean="0">
                <a:latin typeface="Corbel" panose="020B0503020204020204" pitchFamily="34" charset="0"/>
              </a:rPr>
              <a:t>Clinician Education</a:t>
            </a:r>
          </a:p>
          <a:p>
            <a:pPr>
              <a:spcBef>
                <a:spcPts val="1200"/>
              </a:spcBef>
              <a:buClr>
                <a:srgbClr val="FF0000"/>
              </a:buClr>
              <a:buSzPct val="150000"/>
            </a:pPr>
            <a:endParaRPr lang="en-US" b="1" dirty="0">
              <a:latin typeface="Corbel" panose="020B0503020204020204" pitchFamily="34" charset="0"/>
            </a:endParaRPr>
          </a:p>
        </p:txBody>
      </p:sp>
      <p:sp>
        <p:nvSpPr>
          <p:cNvPr id="6" name="Line 26"/>
          <p:cNvSpPr>
            <a:spLocks noChangeShapeType="1"/>
          </p:cNvSpPr>
          <p:nvPr/>
        </p:nvSpPr>
        <p:spPr bwMode="auto">
          <a:xfrm>
            <a:off x="6495" y="1143000"/>
            <a:ext cx="9144001" cy="0"/>
          </a:xfrm>
          <a:prstGeom prst="line">
            <a:avLst/>
          </a:prstGeom>
          <a:noFill/>
          <a:ln w="76200">
            <a:solidFill>
              <a:srgbClr val="FF0000"/>
            </a:solidFill>
            <a:round/>
            <a:headEnd/>
            <a:tailEnd/>
          </a:ln>
          <a:scene3d>
            <a:camera prst="orthographicFront"/>
            <a:lightRig rig="threePt" dir="t"/>
          </a:scene3d>
          <a:sp3d>
            <a:bevelT/>
          </a:sp3d>
        </p:spPr>
        <p:txBody>
          <a:bodyPr wrap="none" anchor="ctr"/>
          <a:lstStyle/>
          <a:p>
            <a:pPr algn="ctr" defTabSz="457200" fontAlgn="auto">
              <a:lnSpc>
                <a:spcPct val="85000"/>
              </a:lnSpc>
              <a:spcBef>
                <a:spcPts val="0"/>
              </a:spcBef>
              <a:spcAft>
                <a:spcPts val="0"/>
              </a:spcAft>
              <a:defRPr/>
            </a:pPr>
            <a:endParaRPr lang="en-US" sz="3600" dirty="0">
              <a:solidFill>
                <a:srgbClr val="FFFFFF"/>
              </a:solidFill>
              <a:latin typeface="Corbel" panose="020B0503020204020204" pitchFamily="34" charset="0"/>
              <a:ea typeface="Osaka" charset="-128"/>
            </a:endParaRPr>
          </a:p>
        </p:txBody>
      </p:sp>
    </p:spTree>
    <p:extLst>
      <p:ext uri="{BB962C8B-B14F-4D97-AF65-F5344CB8AC3E}">
        <p14:creationId xmlns:p14="http://schemas.microsoft.com/office/powerpoint/2010/main" val="13463720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a:xfrm>
            <a:off x="457200" y="274638"/>
            <a:ext cx="8001000" cy="1143000"/>
          </a:xfrm>
        </p:spPr>
        <p:txBody>
          <a:bodyPr/>
          <a:lstStyle/>
          <a:p>
            <a:r>
              <a:rPr lang="en-US" altLang="en-US" sz="3600" b="1" dirty="0" smtClean="0"/>
              <a:t>Some </a:t>
            </a:r>
            <a:r>
              <a:rPr lang="en-US" altLang="en-US" sz="3600" b="1" u="sng" dirty="0" smtClean="0">
                <a:solidFill>
                  <a:srgbClr val="7030A0"/>
                </a:solidFill>
                <a:effectLst>
                  <a:outerShdw blurRad="38100" dist="38100" dir="2700000" algn="tl">
                    <a:srgbClr val="000000">
                      <a:alpha val="43137"/>
                    </a:srgbClr>
                  </a:outerShdw>
                </a:effectLst>
              </a:rPr>
              <a:t>Barriers</a:t>
            </a:r>
            <a:r>
              <a:rPr lang="en-US" altLang="en-US" sz="3600" b="1" dirty="0" smtClean="0"/>
              <a:t> to Improving Our National Response to HCV in Young Non-Urban IDUs</a:t>
            </a:r>
          </a:p>
        </p:txBody>
      </p:sp>
      <p:sp>
        <p:nvSpPr>
          <p:cNvPr id="67587" name="Content Placeholder 2"/>
          <p:cNvSpPr>
            <a:spLocks noGrp="1"/>
          </p:cNvSpPr>
          <p:nvPr>
            <p:ph idx="4294967295"/>
          </p:nvPr>
        </p:nvSpPr>
        <p:spPr>
          <a:xfrm>
            <a:off x="533400" y="1981200"/>
            <a:ext cx="8610600" cy="4114800"/>
          </a:xfrm>
        </p:spPr>
        <p:txBody>
          <a:bodyPr/>
          <a:lstStyle/>
          <a:p>
            <a:r>
              <a:rPr lang="en-US" altLang="en-US" sz="2800" b="1" dirty="0" smtClean="0"/>
              <a:t>Acute HCV infection may be asymptomatic (only 10%-20%); young IDUs tend not to seek treatment</a:t>
            </a:r>
          </a:p>
          <a:p>
            <a:r>
              <a:rPr lang="en-US" altLang="en-US" sz="2800" b="1" dirty="0" smtClean="0"/>
              <a:t>Young and nonurban IDUs hardest to reach (only ~12% success rate in doing interviews in Mass.)</a:t>
            </a:r>
          </a:p>
          <a:p>
            <a:r>
              <a:rPr lang="en-US" altLang="en-US" sz="2800" b="1" dirty="0" smtClean="0"/>
              <a:t>There may be no drug treatment availability</a:t>
            </a:r>
          </a:p>
          <a:p>
            <a:r>
              <a:rPr lang="en-US" altLang="en-US" sz="2800" b="1" dirty="0" smtClean="0"/>
              <a:t>There may be no antiviral treatment availability</a:t>
            </a:r>
          </a:p>
          <a:p>
            <a:r>
              <a:rPr lang="en-US" altLang="en-US" sz="2800" b="1" dirty="0" smtClean="0"/>
              <a:t>There may be no interest by IDU in drug/antiviral treatment</a:t>
            </a:r>
          </a:p>
          <a:p>
            <a:pPr marL="457200" lvl="1" indent="0">
              <a:buFontTx/>
              <a:buNone/>
            </a:pPr>
            <a:endParaRPr lang="en-US" altLang="en-US" b="1" dirty="0" smtClean="0"/>
          </a:p>
        </p:txBody>
      </p:sp>
      <p:sp>
        <p:nvSpPr>
          <p:cNvPr id="4" name="Line 130"/>
          <p:cNvSpPr>
            <a:spLocks noChangeShapeType="1"/>
          </p:cNvSpPr>
          <p:nvPr/>
        </p:nvSpPr>
        <p:spPr bwMode="auto">
          <a:xfrm>
            <a:off x="0" y="1752600"/>
            <a:ext cx="9144000" cy="0"/>
          </a:xfrm>
          <a:prstGeom prst="line">
            <a:avLst/>
          </a:prstGeom>
          <a:noFill/>
          <a:ln w="57150">
            <a:solidFill>
              <a:srgbClr val="FF0000"/>
            </a:solidFill>
            <a:round/>
            <a:headEnd/>
            <a:tailEnd/>
          </a:ln>
        </p:spPr>
        <p:txBody>
          <a:bodyPr/>
          <a:lstStyle/>
          <a:p>
            <a:pPr defTabSz="914144" fontAlgn="auto">
              <a:spcBef>
                <a:spcPts val="0"/>
              </a:spcBef>
              <a:spcAft>
                <a:spcPts val="0"/>
              </a:spcAft>
            </a:pPr>
            <a:endParaRPr lang="en-US" sz="1800">
              <a:solidFill>
                <a:srgbClr val="000000"/>
              </a:solidFill>
              <a:latin typeface="Corbel" pitchFamily="34" charset="0"/>
              <a:ea typeface="+mn-ea"/>
            </a:endParaRPr>
          </a:p>
        </p:txBody>
      </p:sp>
    </p:spTree>
    <p:extLst>
      <p:ext uri="{BB962C8B-B14F-4D97-AF65-F5344CB8AC3E}">
        <p14:creationId xmlns:p14="http://schemas.microsoft.com/office/powerpoint/2010/main" val="1014825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143000"/>
          </a:xfrm>
        </p:spPr>
        <p:txBody>
          <a:bodyPr>
            <a:normAutofit/>
          </a:bodyPr>
          <a:lstStyle/>
          <a:p>
            <a:r>
              <a:rPr lang="en-US" sz="4000" dirty="0" smtClean="0"/>
              <a:t> New NIDA-Supported HCV Research</a:t>
            </a:r>
            <a:endParaRPr lang="en-US" sz="4000" dirty="0"/>
          </a:p>
        </p:txBody>
      </p:sp>
      <p:sp>
        <p:nvSpPr>
          <p:cNvPr id="4" name="Line 26"/>
          <p:cNvSpPr>
            <a:spLocks noChangeShapeType="1"/>
          </p:cNvSpPr>
          <p:nvPr/>
        </p:nvSpPr>
        <p:spPr bwMode="auto">
          <a:xfrm>
            <a:off x="6495" y="1066800"/>
            <a:ext cx="9144001" cy="0"/>
          </a:xfrm>
          <a:prstGeom prst="line">
            <a:avLst/>
          </a:prstGeom>
          <a:noFill/>
          <a:ln w="76200">
            <a:solidFill>
              <a:srgbClr val="FF0000"/>
            </a:solidFill>
            <a:round/>
            <a:headEnd/>
            <a:tailEnd/>
          </a:ln>
          <a:scene3d>
            <a:camera prst="orthographicFront"/>
            <a:lightRig rig="threePt" dir="t"/>
          </a:scene3d>
          <a:sp3d>
            <a:bevelT/>
          </a:sp3d>
        </p:spPr>
        <p:txBody>
          <a:bodyPr wrap="none" anchor="ctr"/>
          <a:lstStyle/>
          <a:p>
            <a:pPr algn="ctr" defTabSz="457200" fontAlgn="auto">
              <a:lnSpc>
                <a:spcPct val="85000"/>
              </a:lnSpc>
              <a:spcBef>
                <a:spcPts val="0"/>
              </a:spcBef>
              <a:spcAft>
                <a:spcPts val="0"/>
              </a:spcAft>
              <a:defRPr/>
            </a:pPr>
            <a:endParaRPr lang="en-US" sz="3600" dirty="0">
              <a:solidFill>
                <a:srgbClr val="FFFFFF"/>
              </a:solidFill>
              <a:latin typeface="Corbel" panose="020B0503020204020204" pitchFamily="34" charset="0"/>
              <a:ea typeface="Osaka" charset="-128"/>
            </a:endParaRPr>
          </a:p>
        </p:txBody>
      </p:sp>
      <p:sp>
        <p:nvSpPr>
          <p:cNvPr id="6" name="Rectangle 5"/>
          <p:cNvSpPr/>
          <p:nvPr/>
        </p:nvSpPr>
        <p:spPr>
          <a:xfrm>
            <a:off x="152400" y="1350526"/>
            <a:ext cx="8998096" cy="3754874"/>
          </a:xfrm>
          <a:prstGeom prst="rect">
            <a:avLst/>
          </a:prstGeom>
        </p:spPr>
        <p:txBody>
          <a:bodyPr wrap="square">
            <a:spAutoFit/>
          </a:bodyPr>
          <a:lstStyle/>
          <a:p>
            <a:pPr>
              <a:buClrTx/>
              <a:buSzPct val="100000"/>
            </a:pPr>
            <a:r>
              <a:rPr lang="en-US" sz="2600" b="1" dirty="0" smtClean="0">
                <a:latin typeface="Corbel" panose="020B0503020204020204" pitchFamily="34" charset="0"/>
              </a:rPr>
              <a:t>NIDA: 2</a:t>
            </a:r>
            <a:r>
              <a:rPr lang="en-US" sz="2600" b="1" baseline="30000" dirty="0" smtClean="0">
                <a:latin typeface="Corbel" panose="020B0503020204020204" pitchFamily="34" charset="0"/>
              </a:rPr>
              <a:t>nd</a:t>
            </a:r>
            <a:r>
              <a:rPr lang="en-US" sz="2600" b="1" dirty="0" smtClean="0">
                <a:latin typeface="Corbel" panose="020B0503020204020204" pitchFamily="34" charset="0"/>
              </a:rPr>
              <a:t> </a:t>
            </a:r>
            <a:r>
              <a:rPr lang="en-US" sz="2600" b="1" dirty="0">
                <a:latin typeface="Corbel" panose="020B0503020204020204" pitchFamily="34" charset="0"/>
              </a:rPr>
              <a:t>largest </a:t>
            </a:r>
            <a:r>
              <a:rPr lang="en-US" sz="2600" b="1" dirty="0" smtClean="0">
                <a:latin typeface="Corbel" panose="020B0503020204020204" pitchFamily="34" charset="0"/>
              </a:rPr>
              <a:t>NIH funder—46 </a:t>
            </a:r>
            <a:r>
              <a:rPr lang="en-US" sz="2600" b="1" dirty="0">
                <a:latin typeface="Corbel" panose="020B0503020204020204" pitchFamily="34" charset="0"/>
              </a:rPr>
              <a:t>projects, $21.3 M </a:t>
            </a:r>
            <a:r>
              <a:rPr lang="en-US" sz="2600" b="1" dirty="0" smtClean="0">
                <a:latin typeface="Corbel" panose="020B0503020204020204" pitchFamily="34" charset="0"/>
              </a:rPr>
              <a:t>(FY2014)</a:t>
            </a:r>
          </a:p>
          <a:p>
            <a:pPr marL="225425" indent="-225425">
              <a:spcAft>
                <a:spcPts val="1200"/>
              </a:spcAft>
              <a:buClrTx/>
              <a:buSzPct val="100000"/>
              <a:buFont typeface="Arial" panose="020B0604020202020204" pitchFamily="34" charset="0"/>
              <a:buChar char="•"/>
            </a:pPr>
            <a:r>
              <a:rPr lang="en-US" sz="2600" b="1" dirty="0" smtClean="0">
                <a:latin typeface="Corbel" panose="020B0503020204020204" pitchFamily="34" charset="0"/>
              </a:rPr>
              <a:t>Interventions </a:t>
            </a:r>
            <a:r>
              <a:rPr lang="en-US" sz="2600" b="1" dirty="0">
                <a:latin typeface="Corbel" panose="020B0503020204020204" pitchFamily="34" charset="0"/>
              </a:rPr>
              <a:t>for rural, at-risk women; support for women in drug </a:t>
            </a:r>
            <a:r>
              <a:rPr lang="en-US" sz="2600" b="1" dirty="0" smtClean="0">
                <a:latin typeface="Corbel" panose="020B0503020204020204" pitchFamily="34" charset="0"/>
              </a:rPr>
              <a:t>court</a:t>
            </a:r>
            <a:r>
              <a:rPr lang="en-US" sz="2600" b="1" dirty="0">
                <a:latin typeface="Corbel" panose="020B0503020204020204" pitchFamily="34" charset="0"/>
              </a:rPr>
              <a:t>; financial literacy &amp; vocational training for at-risk </a:t>
            </a:r>
            <a:r>
              <a:rPr lang="en-US" sz="2600" b="1" dirty="0" smtClean="0">
                <a:latin typeface="Corbel" panose="020B0503020204020204" pitchFamily="34" charset="0"/>
              </a:rPr>
              <a:t>women</a:t>
            </a:r>
          </a:p>
          <a:p>
            <a:pPr marL="225425" indent="-225425">
              <a:spcAft>
                <a:spcPts val="1200"/>
              </a:spcAft>
              <a:buClrTx/>
              <a:buSzPct val="100000"/>
              <a:buFont typeface="Arial" panose="020B0604020202020204" pitchFamily="34" charset="0"/>
              <a:buChar char="•"/>
            </a:pPr>
            <a:r>
              <a:rPr lang="en-US" sz="2600" b="1" dirty="0">
                <a:latin typeface="Corbel" panose="020B0503020204020204" pitchFamily="34" charset="0"/>
              </a:rPr>
              <a:t>R</a:t>
            </a:r>
            <a:r>
              <a:rPr lang="en-US" sz="2600" b="1" dirty="0" smtClean="0">
                <a:latin typeface="Corbel" panose="020B0503020204020204" pitchFamily="34" charset="0"/>
              </a:rPr>
              <a:t>apid </a:t>
            </a:r>
            <a:r>
              <a:rPr lang="en-US" sz="2600" b="1" dirty="0">
                <a:latin typeface="Corbel" panose="020B0503020204020204" pitchFamily="34" charset="0"/>
              </a:rPr>
              <a:t>HCV testing in care settings</a:t>
            </a:r>
          </a:p>
          <a:p>
            <a:pPr marL="225425" indent="-225425">
              <a:spcAft>
                <a:spcPts val="1200"/>
              </a:spcAft>
              <a:buClrTx/>
              <a:buSzPct val="100000"/>
              <a:buFont typeface="Arial" panose="020B0604020202020204" pitchFamily="34" charset="0"/>
              <a:buChar char="•"/>
            </a:pPr>
            <a:r>
              <a:rPr lang="en-US" sz="2600" b="1" dirty="0">
                <a:latin typeface="Corbel" panose="020B0503020204020204" pitchFamily="34" charset="0"/>
              </a:rPr>
              <a:t>Utilization of case managers within a coordinated care framework</a:t>
            </a:r>
          </a:p>
          <a:p>
            <a:pPr marL="225425" indent="-225425">
              <a:buClrTx/>
              <a:buSzPct val="100000"/>
              <a:buFont typeface="Arial" panose="020B0604020202020204" pitchFamily="34" charset="0"/>
              <a:buChar char="•"/>
            </a:pPr>
            <a:endParaRPr lang="en-US" sz="2600" b="1" dirty="0">
              <a:latin typeface="Corbel" panose="020B0503020204020204" pitchFamily="34" charset="0"/>
            </a:endParaRPr>
          </a:p>
        </p:txBody>
      </p:sp>
      <p:sp>
        <p:nvSpPr>
          <p:cNvPr id="5" name="TextBox 4"/>
          <p:cNvSpPr txBox="1"/>
          <p:nvPr/>
        </p:nvSpPr>
        <p:spPr>
          <a:xfrm>
            <a:off x="1600200" y="4724400"/>
            <a:ext cx="6096000" cy="1846659"/>
          </a:xfrm>
          <a:prstGeom prst="rect">
            <a:avLst/>
          </a:prstGeom>
          <a:noFill/>
        </p:spPr>
        <p:txBody>
          <a:bodyPr wrap="square" rtlCol="0">
            <a:spAutoFit/>
          </a:bodyPr>
          <a:lstStyle/>
          <a:p>
            <a:pPr marL="225425" indent="-225425">
              <a:spcAft>
                <a:spcPts val="1200"/>
              </a:spcAft>
              <a:buClrTx/>
              <a:buSzPct val="100000"/>
              <a:buFont typeface="Arial" panose="020B0604020202020204" pitchFamily="34" charset="0"/>
              <a:buChar char="•"/>
            </a:pPr>
            <a:r>
              <a:rPr lang="en-US" sz="2600" b="1" dirty="0">
                <a:latin typeface="Corbel" panose="020B0503020204020204" pitchFamily="34" charset="0"/>
              </a:rPr>
              <a:t>Adaptation of HIV model of “treatment as prevention”  </a:t>
            </a:r>
          </a:p>
          <a:p>
            <a:pPr marL="225425" indent="-225425">
              <a:spcAft>
                <a:spcPts val="1200"/>
              </a:spcAft>
              <a:buClrTx/>
              <a:buSzPct val="100000"/>
              <a:buFont typeface="Arial" panose="020B0604020202020204" pitchFamily="34" charset="0"/>
              <a:buChar char="•"/>
            </a:pPr>
            <a:r>
              <a:rPr lang="en-US" sz="2600" b="1" dirty="0" smtClean="0">
                <a:latin typeface="Corbel" panose="020B0503020204020204" pitchFamily="34" charset="0"/>
              </a:rPr>
              <a:t>Efficacy of direct acting antivirals in substance using populations</a:t>
            </a:r>
            <a:endParaRPr lang="en-US" sz="2600" b="1" dirty="0">
              <a:latin typeface="Corbel" panose="020B0503020204020204" pitchFamily="34" charset="0"/>
            </a:endParaRPr>
          </a:p>
        </p:txBody>
      </p:sp>
    </p:spTree>
    <p:extLst>
      <p:ext uri="{BB962C8B-B14F-4D97-AF65-F5344CB8AC3E}">
        <p14:creationId xmlns:p14="http://schemas.microsoft.com/office/powerpoint/2010/main" val="2200578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2" cstate="print"/>
          <a:srcRect/>
          <a:stretch>
            <a:fillRect/>
          </a:stretch>
        </p:blipFill>
        <p:spPr bwMode="auto">
          <a:xfrm>
            <a:off x="4624181" y="-41424"/>
            <a:ext cx="0" cy="0"/>
          </a:xfrm>
          <a:prstGeom prst="rect">
            <a:avLst/>
          </a:prstGeom>
          <a:noFill/>
          <a:ln w="9525">
            <a:noFill/>
            <a:round/>
            <a:headEnd/>
            <a:tailEnd/>
          </a:ln>
        </p:spPr>
      </p:pic>
      <p:sp>
        <p:nvSpPr>
          <p:cNvPr id="21" name="TextBox 20"/>
          <p:cNvSpPr txBox="1"/>
          <p:nvPr/>
        </p:nvSpPr>
        <p:spPr>
          <a:xfrm>
            <a:off x="4984986" y="6588451"/>
            <a:ext cx="3807099" cy="292048"/>
          </a:xfrm>
          <a:prstGeom prst="rect">
            <a:avLst/>
          </a:prstGeom>
          <a:noFill/>
        </p:spPr>
        <p:txBody>
          <a:bodyPr wrap="none" lIns="91138" tIns="45552" rIns="91138" bIns="45552" rtlCol="0">
            <a:spAutoFit/>
          </a:bodyPr>
          <a:lstStyle/>
          <a:p>
            <a:pPr defTabSz="455688" fontAlgn="base">
              <a:spcBef>
                <a:spcPct val="0"/>
              </a:spcBef>
              <a:spcAft>
                <a:spcPct val="0"/>
              </a:spcAft>
            </a:pPr>
            <a:r>
              <a:rPr lang="en-US" sz="1300" b="1" i="1" dirty="0">
                <a:solidFill>
                  <a:prstClr val="black"/>
                </a:solidFill>
                <a:latin typeface="Corbel" panose="020B0503020204020204" pitchFamily="34" charset="0"/>
                <a:ea typeface="ＭＳ Ｐゴシック" pitchFamily="1" charset="-128"/>
                <a:cs typeface="Times New Roman" pitchFamily="18" charset="0"/>
              </a:rPr>
              <a:t>Rosenthal RN et al., Addiction 2013;105: 2141-2149.</a:t>
            </a:r>
          </a:p>
        </p:txBody>
      </p:sp>
      <p:grpSp>
        <p:nvGrpSpPr>
          <p:cNvPr id="22" name="Group 21"/>
          <p:cNvGrpSpPr/>
          <p:nvPr/>
        </p:nvGrpSpPr>
        <p:grpSpPr>
          <a:xfrm>
            <a:off x="3783050" y="1928444"/>
            <a:ext cx="5507490" cy="4732597"/>
            <a:chOff x="508115" y="1329230"/>
            <a:chExt cx="5507482" cy="3549448"/>
          </a:xfrm>
        </p:grpSpPr>
        <p:grpSp>
          <p:nvGrpSpPr>
            <p:cNvPr id="23" name="Group 22"/>
            <p:cNvGrpSpPr/>
            <p:nvPr/>
          </p:nvGrpSpPr>
          <p:grpSpPr>
            <a:xfrm>
              <a:off x="508115" y="1329230"/>
              <a:ext cx="5507482" cy="3549448"/>
              <a:chOff x="286805" y="1772291"/>
              <a:chExt cx="10763143" cy="4732590"/>
            </a:xfrm>
          </p:grpSpPr>
          <p:pic>
            <p:nvPicPr>
              <p:cNvPr id="26" name="Picture 2"/>
              <p:cNvPicPr>
                <a:picLocks noChangeAspect="1" noChangeArrowheads="1"/>
              </p:cNvPicPr>
              <p:nvPr/>
            </p:nvPicPr>
            <p:blipFill rotWithShape="1">
              <a:blip r:embed="rId3" cstate="print"/>
              <a:srcRect l="4974" t="3320" b="6482"/>
              <a:stretch/>
            </p:blipFill>
            <p:spPr bwMode="auto">
              <a:xfrm>
                <a:off x="1654631" y="1772291"/>
                <a:ext cx="7315208" cy="4315545"/>
              </a:xfrm>
              <a:prstGeom prst="rect">
                <a:avLst/>
              </a:prstGeom>
              <a:noFill/>
              <a:ln w="9525">
                <a:noFill/>
                <a:round/>
                <a:headEnd/>
                <a:tailEnd/>
              </a:ln>
            </p:spPr>
          </p:pic>
          <p:sp>
            <p:nvSpPr>
              <p:cNvPr id="27" name="Rectangle 26"/>
              <p:cNvSpPr/>
              <p:nvPr/>
            </p:nvSpPr>
            <p:spPr bwMode="auto">
              <a:xfrm>
                <a:off x="3302007" y="2786742"/>
                <a:ext cx="849079" cy="57336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7751" fontAlgn="base" hangingPunct="0">
                  <a:lnSpc>
                    <a:spcPct val="93000"/>
                  </a:lnSpc>
                  <a:spcBef>
                    <a:spcPct val="0"/>
                  </a:spcBef>
                  <a:spcAft>
                    <a:spcPct val="0"/>
                  </a:spcAft>
                  <a:buClr>
                    <a:srgbClr val="000000"/>
                  </a:buClr>
                  <a:buSzPct val="100000"/>
                </a:pPr>
                <a:endParaRPr lang="en-US">
                  <a:solidFill>
                    <a:prstClr val="black"/>
                  </a:solidFill>
                  <a:latin typeface="Corbel" panose="020B0503020204020204" pitchFamily="34" charset="0"/>
                  <a:ea typeface="ＭＳ Ｐゴシック" pitchFamily="1" charset="-128"/>
                </a:endParaRPr>
              </a:p>
            </p:txBody>
          </p:sp>
          <p:cxnSp>
            <p:nvCxnSpPr>
              <p:cNvPr id="28" name="Straight Connector 27"/>
              <p:cNvCxnSpPr/>
              <p:nvPr/>
            </p:nvCxnSpPr>
            <p:spPr bwMode="auto">
              <a:xfrm flipH="1" flipV="1">
                <a:off x="3739473" y="3359654"/>
                <a:ext cx="391886" cy="500696"/>
              </a:xfrm>
              <a:prstGeom prst="line">
                <a:avLst/>
              </a:prstGeom>
              <a:solidFill>
                <a:srgbClr val="00B8FF"/>
              </a:solidFill>
              <a:ln w="57150" cap="flat" cmpd="sng" algn="ctr">
                <a:solidFill>
                  <a:schemeClr val="bg1"/>
                </a:solidFill>
                <a:prstDash val="solid"/>
                <a:round/>
                <a:headEnd type="none" w="med" len="med"/>
                <a:tailEnd type="none" w="med" len="med"/>
              </a:ln>
              <a:effectLst/>
            </p:spPr>
          </p:cxnSp>
          <p:cxnSp>
            <p:nvCxnSpPr>
              <p:cNvPr id="29" name="Straight Connector 28"/>
              <p:cNvCxnSpPr/>
              <p:nvPr/>
            </p:nvCxnSpPr>
            <p:spPr bwMode="auto">
              <a:xfrm flipV="1">
                <a:off x="3831770" y="3519489"/>
                <a:ext cx="168730" cy="50800"/>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flipV="1">
                <a:off x="3888910" y="3633785"/>
                <a:ext cx="97301" cy="50800"/>
              </a:xfrm>
              <a:prstGeom prst="line">
                <a:avLst/>
              </a:prstGeom>
              <a:solidFill>
                <a:srgbClr val="00B8FF"/>
              </a:solidFill>
              <a:ln w="28575" cap="flat" cmpd="sng" algn="ctr">
                <a:solidFill>
                  <a:schemeClr val="tx1"/>
                </a:solidFill>
                <a:prstDash val="solid"/>
                <a:round/>
                <a:headEnd type="none" w="med" len="med"/>
                <a:tailEnd type="none" w="med" len="med"/>
              </a:ln>
              <a:effectLst/>
            </p:spPr>
          </p:cxnSp>
          <p:sp>
            <p:nvSpPr>
              <p:cNvPr id="31" name="Rounded Rectangle 30"/>
              <p:cNvSpPr/>
              <p:nvPr/>
            </p:nvSpPr>
            <p:spPr bwMode="auto">
              <a:xfrm>
                <a:off x="3381831" y="3816808"/>
                <a:ext cx="5225142" cy="1698621"/>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7751" fontAlgn="base" hangingPunct="0">
                  <a:lnSpc>
                    <a:spcPct val="93000"/>
                  </a:lnSpc>
                  <a:spcBef>
                    <a:spcPct val="0"/>
                  </a:spcBef>
                  <a:spcAft>
                    <a:spcPct val="0"/>
                  </a:spcAft>
                  <a:buClr>
                    <a:srgbClr val="000000"/>
                  </a:buClr>
                  <a:buSzPct val="100000"/>
                </a:pPr>
                <a:endParaRPr lang="en-US">
                  <a:solidFill>
                    <a:prstClr val="black"/>
                  </a:solidFill>
                  <a:latin typeface="Corbel" panose="020B0503020204020204" pitchFamily="34" charset="0"/>
                  <a:ea typeface="ＭＳ Ｐゴシック" pitchFamily="1" charset="-128"/>
                </a:endParaRPr>
              </a:p>
            </p:txBody>
          </p:sp>
          <p:sp>
            <p:nvSpPr>
              <p:cNvPr id="32" name="TextBox 31"/>
              <p:cNvSpPr txBox="1"/>
              <p:nvPr/>
            </p:nvSpPr>
            <p:spPr>
              <a:xfrm>
                <a:off x="4521968" y="3360104"/>
                <a:ext cx="5088143" cy="369331"/>
              </a:xfrm>
              <a:prstGeom prst="rect">
                <a:avLst/>
              </a:prstGeom>
              <a:noFill/>
            </p:spPr>
            <p:txBody>
              <a:bodyPr wrap="none" rtlCol="0">
                <a:spAutoFit/>
              </a:bodyPr>
              <a:lstStyle/>
              <a:p>
                <a:pPr defTabSz="455688" fontAlgn="base">
                  <a:spcBef>
                    <a:spcPct val="0"/>
                  </a:spcBef>
                  <a:spcAft>
                    <a:spcPct val="0"/>
                  </a:spcAft>
                </a:pPr>
                <a:r>
                  <a:rPr lang="en-US" b="1" dirty="0">
                    <a:solidFill>
                      <a:prstClr val="black"/>
                    </a:solidFill>
                    <a:latin typeface="Corbel" panose="020B0503020204020204" pitchFamily="34" charset="0"/>
                    <a:ea typeface="ＭＳ Ｐゴシック" pitchFamily="1" charset="-128"/>
                    <a:cs typeface="Times New Roman" pitchFamily="18" charset="0"/>
                  </a:rPr>
                  <a:t>Buprenorphine Implants</a:t>
                </a:r>
              </a:p>
            </p:txBody>
          </p:sp>
          <p:sp>
            <p:nvSpPr>
              <p:cNvPr id="33" name="TextBox 32"/>
              <p:cNvSpPr txBox="1"/>
              <p:nvPr/>
            </p:nvSpPr>
            <p:spPr>
              <a:xfrm>
                <a:off x="902735" y="6197104"/>
                <a:ext cx="10147213" cy="307777"/>
              </a:xfrm>
              <a:prstGeom prst="rect">
                <a:avLst/>
              </a:prstGeom>
              <a:noFill/>
            </p:spPr>
            <p:txBody>
              <a:bodyPr wrap="none" rtlCol="0">
                <a:spAutoFit/>
              </a:bodyPr>
              <a:lstStyle/>
              <a:p>
                <a:pPr defTabSz="455688" fontAlgn="base">
                  <a:spcBef>
                    <a:spcPct val="0"/>
                  </a:spcBef>
                  <a:spcAft>
                    <a:spcPct val="0"/>
                  </a:spcAft>
                </a:pPr>
                <a:r>
                  <a:rPr lang="en-US" sz="1400" b="1" dirty="0">
                    <a:solidFill>
                      <a:prstClr val="black"/>
                    </a:solidFill>
                    <a:latin typeface="Corbel" panose="020B0503020204020204" pitchFamily="34" charset="0"/>
                    <a:ea typeface="ＭＳ Ｐゴシック" pitchFamily="1" charset="-128"/>
                    <a:cs typeface="Times New Roman" pitchFamily="18" charset="0"/>
                  </a:rPr>
                  <a:t>% of Urines Negative (out of 72) for Opioids Across Weeks 1 to </a:t>
                </a:r>
                <a:r>
                  <a:rPr lang="en-US" sz="1400" b="1" dirty="0" smtClean="0">
                    <a:solidFill>
                      <a:prstClr val="black"/>
                    </a:solidFill>
                    <a:latin typeface="Corbel" panose="020B0503020204020204" pitchFamily="34" charset="0"/>
                    <a:ea typeface="ＭＳ Ｐゴシック" pitchFamily="1" charset="-128"/>
                    <a:cs typeface="Times New Roman" pitchFamily="18" charset="0"/>
                  </a:rPr>
                  <a:t>24`</a:t>
                </a:r>
                <a:endParaRPr lang="en-US" sz="1400" b="1" dirty="0">
                  <a:solidFill>
                    <a:prstClr val="black"/>
                  </a:solidFill>
                  <a:latin typeface="Corbel" panose="020B0503020204020204" pitchFamily="34" charset="0"/>
                  <a:ea typeface="ＭＳ Ｐゴシック" pitchFamily="1" charset="-128"/>
                  <a:cs typeface="Times New Roman" pitchFamily="18" charset="0"/>
                </a:endParaRPr>
              </a:p>
            </p:txBody>
          </p:sp>
          <p:sp>
            <p:nvSpPr>
              <p:cNvPr id="34" name="TextBox 33"/>
              <p:cNvSpPr txBox="1"/>
              <p:nvPr/>
            </p:nvSpPr>
            <p:spPr>
              <a:xfrm>
                <a:off x="286805" y="2245879"/>
                <a:ext cx="1443552" cy="3412788"/>
              </a:xfrm>
              <a:prstGeom prst="rect">
                <a:avLst/>
              </a:prstGeom>
              <a:noFill/>
            </p:spPr>
            <p:txBody>
              <a:bodyPr vert="vert270" wrap="none" rtlCol="0">
                <a:spAutoFit/>
              </a:bodyPr>
              <a:lstStyle/>
              <a:p>
                <a:pPr algn="ctr" defTabSz="455688" fontAlgn="base">
                  <a:spcBef>
                    <a:spcPct val="0"/>
                  </a:spcBef>
                  <a:spcAft>
                    <a:spcPct val="0"/>
                  </a:spcAft>
                </a:pPr>
                <a:r>
                  <a:rPr lang="en-US" b="1" dirty="0">
                    <a:solidFill>
                      <a:prstClr val="black"/>
                    </a:solidFill>
                    <a:latin typeface="Corbel" panose="020B0503020204020204" pitchFamily="34" charset="0"/>
                    <a:ea typeface="ＭＳ Ｐゴシック" pitchFamily="1" charset="-128"/>
                    <a:cs typeface="Times New Roman" pitchFamily="18" charset="0"/>
                  </a:rPr>
                  <a:t>% of Patients Failing to Exceed </a:t>
                </a:r>
              </a:p>
              <a:p>
                <a:pPr algn="ctr" defTabSz="455688" fontAlgn="base">
                  <a:spcBef>
                    <a:spcPct val="0"/>
                  </a:spcBef>
                  <a:spcAft>
                    <a:spcPct val="0"/>
                  </a:spcAft>
                </a:pPr>
                <a:r>
                  <a:rPr lang="en-US" b="1" dirty="0">
                    <a:solidFill>
                      <a:prstClr val="black"/>
                    </a:solidFill>
                    <a:latin typeface="Corbel" panose="020B0503020204020204" pitchFamily="34" charset="0"/>
                    <a:ea typeface="ＭＳ Ｐゴシック" pitchFamily="1" charset="-128"/>
                    <a:cs typeface="Times New Roman" pitchFamily="18" charset="0"/>
                  </a:rPr>
                  <a:t>Each Possible Criterion of Success</a:t>
                </a:r>
              </a:p>
            </p:txBody>
          </p:sp>
        </p:grpSp>
        <p:sp>
          <p:nvSpPr>
            <p:cNvPr id="24" name="TextBox 23"/>
            <p:cNvSpPr txBox="1"/>
            <p:nvPr/>
          </p:nvSpPr>
          <p:spPr>
            <a:xfrm>
              <a:off x="1710036" y="1614821"/>
              <a:ext cx="710450" cy="207749"/>
            </a:xfrm>
            <a:prstGeom prst="rect">
              <a:avLst/>
            </a:prstGeom>
            <a:noFill/>
          </p:spPr>
          <p:txBody>
            <a:bodyPr wrap="none" rtlCol="0">
              <a:spAutoFit/>
            </a:bodyPr>
            <a:lstStyle/>
            <a:p>
              <a:pPr defTabSz="455688" fontAlgn="base">
                <a:spcBef>
                  <a:spcPct val="0"/>
                </a:spcBef>
                <a:spcAft>
                  <a:spcPct val="0"/>
                </a:spcAft>
              </a:pPr>
              <a:r>
                <a:rPr lang="en-US" sz="1200" b="1" dirty="0">
                  <a:solidFill>
                    <a:prstClr val="black"/>
                  </a:solidFill>
                  <a:latin typeface="Corbel" panose="020B0503020204020204" pitchFamily="34" charset="0"/>
                  <a:ea typeface="ＭＳ Ｐゴシック" pitchFamily="1" charset="-128"/>
                  <a:cs typeface="Times New Roman" pitchFamily="18" charset="0"/>
                </a:rPr>
                <a:t>Placebo</a:t>
              </a:r>
            </a:p>
          </p:txBody>
        </p:sp>
        <p:sp>
          <p:nvSpPr>
            <p:cNvPr id="25" name="TextBox 24"/>
            <p:cNvSpPr txBox="1"/>
            <p:nvPr/>
          </p:nvSpPr>
          <p:spPr>
            <a:xfrm>
              <a:off x="2553192" y="1746099"/>
              <a:ext cx="1180129" cy="318549"/>
            </a:xfrm>
            <a:prstGeom prst="rect">
              <a:avLst/>
            </a:prstGeom>
            <a:noFill/>
          </p:spPr>
          <p:txBody>
            <a:bodyPr wrap="none" rtlCol="0">
              <a:spAutoFit/>
            </a:bodyPr>
            <a:lstStyle/>
            <a:p>
              <a:pPr defTabSz="455688" fontAlgn="base">
                <a:lnSpc>
                  <a:spcPct val="90000"/>
                </a:lnSpc>
                <a:spcBef>
                  <a:spcPct val="0"/>
                </a:spcBef>
                <a:spcAft>
                  <a:spcPct val="0"/>
                </a:spcAft>
              </a:pPr>
              <a:r>
                <a:rPr lang="en-US" sz="1200" b="1" dirty="0">
                  <a:solidFill>
                    <a:prstClr val="black"/>
                  </a:solidFill>
                  <a:latin typeface="Corbel" panose="020B0503020204020204" pitchFamily="34" charset="0"/>
                  <a:ea typeface="ＭＳ Ｐゴシック" pitchFamily="1" charset="-128"/>
                  <a:cs typeface="Times New Roman" pitchFamily="18" charset="0"/>
                </a:rPr>
                <a:t>Sublingual </a:t>
              </a:r>
            </a:p>
            <a:p>
              <a:pPr defTabSz="455688" fontAlgn="base">
                <a:lnSpc>
                  <a:spcPct val="90000"/>
                </a:lnSpc>
                <a:spcBef>
                  <a:spcPct val="0"/>
                </a:spcBef>
                <a:spcAft>
                  <a:spcPct val="0"/>
                </a:spcAft>
              </a:pPr>
              <a:r>
                <a:rPr lang="en-US" sz="1200" b="1" dirty="0">
                  <a:solidFill>
                    <a:prstClr val="black"/>
                  </a:solidFill>
                  <a:latin typeface="Corbel" panose="020B0503020204020204" pitchFamily="34" charset="0"/>
                  <a:ea typeface="ＭＳ Ｐゴシック" pitchFamily="1" charset="-128"/>
                  <a:cs typeface="Times New Roman" pitchFamily="18" charset="0"/>
                </a:rPr>
                <a:t>Buprenorphine</a:t>
              </a:r>
            </a:p>
          </p:txBody>
        </p:sp>
      </p:grpSp>
      <p:sp>
        <p:nvSpPr>
          <p:cNvPr id="3" name="TextBox 2"/>
          <p:cNvSpPr txBox="1"/>
          <p:nvPr/>
        </p:nvSpPr>
        <p:spPr>
          <a:xfrm>
            <a:off x="118580" y="2155141"/>
            <a:ext cx="3319945" cy="1192343"/>
          </a:xfrm>
          <a:prstGeom prst="rect">
            <a:avLst/>
          </a:prstGeom>
          <a:solidFill>
            <a:srgbClr val="FF0000"/>
          </a:solidFill>
        </p:spPr>
        <p:txBody>
          <a:bodyPr wrap="square" lIns="109404" tIns="54720" rIns="109404" bIns="54720" rtlCol="0">
            <a:spAutoFit/>
          </a:bodyPr>
          <a:lstStyle/>
          <a:p>
            <a:pPr defTabSz="455688" fontAlgn="base">
              <a:lnSpc>
                <a:spcPct val="90000"/>
              </a:lnSpc>
              <a:spcBef>
                <a:spcPct val="0"/>
              </a:spcBef>
              <a:spcAft>
                <a:spcPct val="0"/>
              </a:spcAft>
            </a:pPr>
            <a:r>
              <a:rPr lang="en-US" sz="2000" b="1" i="1" dirty="0">
                <a:solidFill>
                  <a:prstClr val="black"/>
                </a:solidFill>
                <a:latin typeface="Corbel" panose="020B0503020204020204" pitchFamily="34" charset="0"/>
                <a:ea typeface="ＭＳ Ｐゴシック" pitchFamily="1" charset="-128"/>
                <a:cs typeface="Times New Roman"/>
              </a:rPr>
              <a:t>Challenge: </a:t>
            </a:r>
            <a:r>
              <a:rPr lang="en-US" sz="1700" b="1" dirty="0">
                <a:solidFill>
                  <a:prstClr val="black"/>
                </a:solidFill>
                <a:latin typeface="Corbel" panose="020B0503020204020204" pitchFamily="34" charset="0"/>
                <a:ea typeface="ＭＳ Ｐゴシック" pitchFamily="1" charset="-128"/>
                <a:cs typeface="Times New Roman"/>
              </a:rPr>
              <a:t>Compliance with daily intake</a:t>
            </a:r>
          </a:p>
          <a:p>
            <a:pPr defTabSz="455688" fontAlgn="base">
              <a:spcBef>
                <a:spcPct val="0"/>
              </a:spcBef>
              <a:spcAft>
                <a:spcPct val="0"/>
              </a:spcAft>
            </a:pPr>
            <a:r>
              <a:rPr lang="en-US" sz="2000" b="1" i="1" dirty="0">
                <a:solidFill>
                  <a:prstClr val="black"/>
                </a:solidFill>
                <a:latin typeface="Corbel" panose="020B0503020204020204" pitchFamily="34" charset="0"/>
                <a:ea typeface="ＭＳ Ｐゴシック" pitchFamily="1" charset="-128"/>
                <a:cs typeface="Times New Roman"/>
              </a:rPr>
              <a:t>Solution</a:t>
            </a:r>
            <a:r>
              <a:rPr lang="en-US" sz="2000" b="1" i="1" dirty="0" smtClean="0">
                <a:solidFill>
                  <a:prstClr val="black"/>
                </a:solidFill>
                <a:latin typeface="Corbel" panose="020B0503020204020204" pitchFamily="34" charset="0"/>
                <a:ea typeface="ＭＳ Ｐゴシック" pitchFamily="1" charset="-128"/>
                <a:cs typeface="Times New Roman"/>
              </a:rPr>
              <a:t>: </a:t>
            </a:r>
            <a:r>
              <a:rPr lang="en-US" sz="1700" b="1" dirty="0">
                <a:solidFill>
                  <a:prstClr val="black"/>
                </a:solidFill>
                <a:latin typeface="Corbel" panose="020B0503020204020204" pitchFamily="34" charset="0"/>
                <a:ea typeface="ＭＳ Ｐゴシック" pitchFamily="1" charset="-128"/>
                <a:cs typeface="Times New Roman"/>
              </a:rPr>
              <a:t>develop long acting medications </a:t>
            </a:r>
          </a:p>
        </p:txBody>
      </p:sp>
      <p:sp>
        <p:nvSpPr>
          <p:cNvPr id="5" name="Rectangle 4"/>
          <p:cNvSpPr/>
          <p:nvPr/>
        </p:nvSpPr>
        <p:spPr>
          <a:xfrm>
            <a:off x="118581" y="66688"/>
            <a:ext cx="9025420" cy="707878"/>
          </a:xfrm>
          <a:prstGeom prst="rect">
            <a:avLst/>
          </a:prstGeom>
        </p:spPr>
        <p:txBody>
          <a:bodyPr wrap="square" lIns="91433" tIns="45716" rIns="91433" bIns="45716">
            <a:spAutoFit/>
          </a:bodyPr>
          <a:lstStyle/>
          <a:p>
            <a:pPr algn="ctr" defTabSz="456721" fontAlgn="base">
              <a:spcBef>
                <a:spcPts val="1200"/>
              </a:spcBef>
              <a:spcAft>
                <a:spcPct val="0"/>
              </a:spcAft>
              <a:buClr>
                <a:srgbClr val="FF0000"/>
              </a:buClr>
              <a:buSzPct val="150000"/>
            </a:pPr>
            <a:r>
              <a:rPr lang="en-US" sz="4000" b="1" dirty="0">
                <a:solidFill>
                  <a:prstClr val="black"/>
                </a:solidFill>
                <a:latin typeface="Corbel" panose="020B0503020204020204" pitchFamily="34" charset="0"/>
                <a:ea typeface="ＭＳ Ｐゴシック" pitchFamily="1" charset="-128"/>
                <a:cs typeface="Times New Roman" panose="02020603050405020304" pitchFamily="18" charset="0"/>
              </a:rPr>
              <a:t>ADDICTION: New Medications </a:t>
            </a:r>
            <a:endParaRPr lang="en-US" sz="4000" b="1" dirty="0" smtClean="0">
              <a:solidFill>
                <a:prstClr val="black"/>
              </a:solidFill>
              <a:latin typeface="Corbel" panose="020B0503020204020204" pitchFamily="34" charset="0"/>
              <a:ea typeface="ＭＳ Ｐゴシック" pitchFamily="1" charset="-128"/>
              <a:cs typeface="Times New Roman" panose="02020603050405020304" pitchFamily="18" charset="0"/>
            </a:endParaRPr>
          </a:p>
        </p:txBody>
      </p:sp>
      <p:sp>
        <p:nvSpPr>
          <p:cNvPr id="8" name="Rectangle 7"/>
          <p:cNvSpPr/>
          <p:nvPr/>
        </p:nvSpPr>
        <p:spPr>
          <a:xfrm>
            <a:off x="4443008" y="1947480"/>
            <a:ext cx="43324" cy="4315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721" fontAlgn="base">
              <a:spcBef>
                <a:spcPct val="0"/>
              </a:spcBef>
              <a:spcAft>
                <a:spcPct val="0"/>
              </a:spcAft>
            </a:pPr>
            <a:endParaRPr lang="en-US">
              <a:solidFill>
                <a:prstClr val="black"/>
              </a:solidFill>
              <a:latin typeface="Corbel" panose="020B0503020204020204" pitchFamily="34" charset="0"/>
            </a:endParaRPr>
          </a:p>
        </p:txBody>
      </p:sp>
      <p:sp>
        <p:nvSpPr>
          <p:cNvPr id="37" name="Line 4"/>
          <p:cNvSpPr>
            <a:spLocks noChangeShapeType="1"/>
          </p:cNvSpPr>
          <p:nvPr/>
        </p:nvSpPr>
        <p:spPr bwMode="auto">
          <a:xfrm>
            <a:off x="0" y="874713"/>
            <a:ext cx="9144000" cy="1588"/>
          </a:xfrm>
          <a:prstGeom prst="line">
            <a:avLst/>
          </a:prstGeom>
          <a:noFill/>
          <a:ln w="57150">
            <a:solidFill>
              <a:srgbClr val="FF0000"/>
            </a:solidFill>
            <a:round/>
            <a:headEnd/>
            <a:tailEnd/>
          </a:ln>
        </p:spPr>
        <p:txBody>
          <a:bodyPr lIns="91344" tIns="45672" rIns="91344" bIns="45672"/>
          <a:lstStyle/>
          <a:p>
            <a:pPr defTabSz="456721" fontAlgn="base">
              <a:spcBef>
                <a:spcPct val="0"/>
              </a:spcBef>
              <a:spcAft>
                <a:spcPct val="0"/>
              </a:spcAft>
            </a:pPr>
            <a:endParaRPr lang="en-US">
              <a:solidFill>
                <a:prstClr val="black"/>
              </a:solidFill>
              <a:latin typeface="Corbel" pitchFamily="34" charset="0"/>
              <a:ea typeface="ＭＳ Ｐゴシック" pitchFamily="1" charset="-128"/>
            </a:endParaRPr>
          </a:p>
        </p:txBody>
      </p:sp>
      <p:sp>
        <p:nvSpPr>
          <p:cNvPr id="16" name="Rectangle 1"/>
          <p:cNvSpPr txBox="1">
            <a:spLocks noChangeArrowheads="1"/>
          </p:cNvSpPr>
          <p:nvPr/>
        </p:nvSpPr>
        <p:spPr bwMode="auto">
          <a:xfrm>
            <a:off x="3742889" y="1065375"/>
            <a:ext cx="5090182" cy="1108784"/>
          </a:xfrm>
          <a:prstGeom prst="rect">
            <a:avLst/>
          </a:prstGeom>
          <a:noFill/>
          <a:ln w="9525">
            <a:noFill/>
            <a:miter lim="800000"/>
            <a:headEnd/>
            <a:tailEnd/>
          </a:ln>
        </p:spPr>
        <p:txBody>
          <a:bodyPr vert="horz" wrap="square" lIns="91138" tIns="14112" rIns="91138" bIns="45552" numCol="1" anchor="ctr" anchorCtr="0" compatLnSpc="1">
            <a:prstTxWarp prst="textNoShape">
              <a:avLst/>
            </a:prstTxWarp>
          </a:bodyPr>
          <a:lstStyle>
            <a:lvl1pPr algn="ctr" defTabSz="380820" rtl="0" eaLnBrk="0" fontAlgn="base" hangingPunct="0">
              <a:spcBef>
                <a:spcPct val="0"/>
              </a:spcBef>
              <a:spcAft>
                <a:spcPct val="0"/>
              </a:spcAft>
              <a:defRPr sz="3700" kern="1200">
                <a:solidFill>
                  <a:schemeClr val="tx1"/>
                </a:solidFill>
                <a:latin typeface="+mj-lt"/>
                <a:ea typeface="ＭＳ Ｐゴシック" charset="0"/>
                <a:cs typeface="ＭＳ Ｐゴシック" charset="0"/>
              </a:defRPr>
            </a:lvl1pPr>
            <a:lvl2pPr algn="ctr" defTabSz="380820" rtl="0" eaLnBrk="0" fontAlgn="base" hangingPunct="0">
              <a:spcBef>
                <a:spcPct val="0"/>
              </a:spcBef>
              <a:spcAft>
                <a:spcPct val="0"/>
              </a:spcAft>
              <a:defRPr sz="3700">
                <a:solidFill>
                  <a:schemeClr val="tx1"/>
                </a:solidFill>
                <a:latin typeface="Book Antiqua" charset="0"/>
                <a:ea typeface="ＭＳ Ｐゴシック" charset="0"/>
                <a:cs typeface="ＭＳ Ｐゴシック" charset="0"/>
              </a:defRPr>
            </a:lvl2pPr>
            <a:lvl3pPr algn="ctr" defTabSz="380820" rtl="0" eaLnBrk="0" fontAlgn="base" hangingPunct="0">
              <a:spcBef>
                <a:spcPct val="0"/>
              </a:spcBef>
              <a:spcAft>
                <a:spcPct val="0"/>
              </a:spcAft>
              <a:defRPr sz="3700">
                <a:solidFill>
                  <a:schemeClr val="tx1"/>
                </a:solidFill>
                <a:latin typeface="Book Antiqua" charset="0"/>
                <a:ea typeface="ＭＳ Ｐゴシック" charset="0"/>
                <a:cs typeface="ＭＳ Ｐゴシック" charset="0"/>
              </a:defRPr>
            </a:lvl3pPr>
            <a:lvl4pPr algn="ctr" defTabSz="380820" rtl="0" eaLnBrk="0" fontAlgn="base" hangingPunct="0">
              <a:spcBef>
                <a:spcPct val="0"/>
              </a:spcBef>
              <a:spcAft>
                <a:spcPct val="0"/>
              </a:spcAft>
              <a:defRPr sz="3700">
                <a:solidFill>
                  <a:schemeClr val="tx1"/>
                </a:solidFill>
                <a:latin typeface="Book Antiqua" charset="0"/>
                <a:ea typeface="ＭＳ Ｐゴシック" charset="0"/>
                <a:cs typeface="ＭＳ Ｐゴシック" charset="0"/>
              </a:defRPr>
            </a:lvl4pPr>
            <a:lvl5pPr algn="ctr" defTabSz="380820" rtl="0" eaLnBrk="0" fontAlgn="base" hangingPunct="0">
              <a:spcBef>
                <a:spcPct val="0"/>
              </a:spcBef>
              <a:spcAft>
                <a:spcPct val="0"/>
              </a:spcAft>
              <a:defRPr sz="3700">
                <a:solidFill>
                  <a:schemeClr val="tx1"/>
                </a:solidFill>
                <a:latin typeface="Book Antiqua" charset="0"/>
                <a:ea typeface="ＭＳ Ｐゴシック" charset="0"/>
                <a:cs typeface="ＭＳ Ｐゴシック" charset="0"/>
              </a:defRPr>
            </a:lvl5pPr>
            <a:lvl6pPr marL="380820" algn="ctr" defTabSz="380820" rtl="0" fontAlgn="base">
              <a:spcBef>
                <a:spcPct val="0"/>
              </a:spcBef>
              <a:spcAft>
                <a:spcPct val="0"/>
              </a:spcAft>
              <a:defRPr sz="3700">
                <a:solidFill>
                  <a:schemeClr val="tx1"/>
                </a:solidFill>
                <a:latin typeface="Book Antiqua" charset="0"/>
                <a:ea typeface="ＭＳ Ｐゴシック" charset="0"/>
                <a:cs typeface="ＭＳ Ｐゴシック" charset="0"/>
              </a:defRPr>
            </a:lvl6pPr>
            <a:lvl7pPr marL="761640" algn="ctr" defTabSz="380820" rtl="0" fontAlgn="base">
              <a:spcBef>
                <a:spcPct val="0"/>
              </a:spcBef>
              <a:spcAft>
                <a:spcPct val="0"/>
              </a:spcAft>
              <a:defRPr sz="3700">
                <a:solidFill>
                  <a:schemeClr val="tx1"/>
                </a:solidFill>
                <a:latin typeface="Book Antiqua" charset="0"/>
                <a:ea typeface="ＭＳ Ｐゴシック" charset="0"/>
                <a:cs typeface="ＭＳ Ｐゴシック" charset="0"/>
              </a:defRPr>
            </a:lvl7pPr>
            <a:lvl8pPr marL="1142458" algn="ctr" defTabSz="380820" rtl="0" fontAlgn="base">
              <a:spcBef>
                <a:spcPct val="0"/>
              </a:spcBef>
              <a:spcAft>
                <a:spcPct val="0"/>
              </a:spcAft>
              <a:defRPr sz="3700">
                <a:solidFill>
                  <a:schemeClr val="tx1"/>
                </a:solidFill>
                <a:latin typeface="Book Antiqua" charset="0"/>
                <a:ea typeface="ＭＳ Ｐゴシック" charset="0"/>
                <a:cs typeface="ＭＳ Ｐゴシック" charset="0"/>
              </a:defRPr>
            </a:lvl8pPr>
            <a:lvl9pPr marL="1523268" algn="ctr" defTabSz="380820" rtl="0" fontAlgn="base">
              <a:spcBef>
                <a:spcPct val="0"/>
              </a:spcBef>
              <a:spcAft>
                <a:spcPct val="0"/>
              </a:spcAft>
              <a:defRPr sz="3700">
                <a:solidFill>
                  <a:schemeClr val="tx1"/>
                </a:solidFill>
                <a:latin typeface="Book Antiqua" charset="0"/>
                <a:ea typeface="ＭＳ Ｐゴシック" charset="0"/>
                <a:cs typeface="ＭＳ Ｐゴシック" charset="0"/>
              </a:defRPr>
            </a:lvl9pPr>
          </a:lstStyle>
          <a:p>
            <a:pPr algn="l" eaLnBrk="1">
              <a:lnSpc>
                <a:spcPct val="85000"/>
              </a:lnSpc>
              <a:tabLst>
                <a:tab pos="721481" algn="l"/>
                <a:tab pos="1442942" algn="l"/>
                <a:tab pos="2164398" algn="l"/>
                <a:tab pos="2885896" algn="l"/>
                <a:tab pos="3607403" algn="l"/>
                <a:tab pos="4328786" algn="l"/>
                <a:tab pos="5050298" algn="l"/>
                <a:tab pos="5771779" algn="l"/>
                <a:tab pos="6493247" algn="l"/>
                <a:tab pos="7214746" algn="l"/>
                <a:tab pos="7936188" algn="l"/>
                <a:tab pos="8657636" algn="l"/>
              </a:tabLst>
            </a:pPr>
            <a:r>
              <a:rPr lang="en-GB" sz="2200" b="1" dirty="0">
                <a:solidFill>
                  <a:prstClr val="black"/>
                </a:solidFill>
                <a:latin typeface="Corbel" panose="020B0503020204020204" pitchFamily="34" charset="0"/>
                <a:cs typeface="Times New Roman" pitchFamily="18" charset="0"/>
              </a:rPr>
              <a:t>RCT </a:t>
            </a:r>
            <a:r>
              <a:rPr lang="en-GB" sz="2200" b="1" dirty="0" smtClean="0">
                <a:solidFill>
                  <a:prstClr val="black"/>
                </a:solidFill>
                <a:latin typeface="Corbel" panose="020B0503020204020204" pitchFamily="34" charset="0"/>
                <a:cs typeface="Times New Roman" pitchFamily="18" charset="0"/>
              </a:rPr>
              <a:t>Buprenorphine </a:t>
            </a:r>
            <a:r>
              <a:rPr lang="en-GB" sz="2200" b="1" dirty="0">
                <a:solidFill>
                  <a:prstClr val="black"/>
                </a:solidFill>
                <a:latin typeface="Corbel" panose="020B0503020204020204" pitchFamily="34" charset="0"/>
                <a:cs typeface="Times New Roman" pitchFamily="18" charset="0"/>
              </a:rPr>
              <a:t>Implants </a:t>
            </a:r>
            <a:r>
              <a:rPr lang="en-GB" sz="2200" b="1" dirty="0" err="1" smtClean="0">
                <a:solidFill>
                  <a:prstClr val="black"/>
                </a:solidFill>
                <a:latin typeface="Corbel" panose="020B0503020204020204" pitchFamily="34" charset="0"/>
                <a:cs typeface="Times New Roman" pitchFamily="18" charset="0"/>
              </a:rPr>
              <a:t>vs</a:t>
            </a:r>
            <a:r>
              <a:rPr lang="en-GB" sz="2200" b="1" dirty="0" smtClean="0">
                <a:solidFill>
                  <a:prstClr val="black"/>
                </a:solidFill>
                <a:latin typeface="Corbel" panose="020B0503020204020204" pitchFamily="34" charset="0"/>
                <a:cs typeface="Times New Roman" pitchFamily="18" charset="0"/>
              </a:rPr>
              <a:t> Placebo </a:t>
            </a:r>
            <a:r>
              <a:rPr lang="en-GB" sz="2200" b="1" dirty="0">
                <a:solidFill>
                  <a:prstClr val="black"/>
                </a:solidFill>
                <a:latin typeface="Corbel" panose="020B0503020204020204" pitchFamily="34" charset="0"/>
                <a:cs typeface="Times New Roman" pitchFamily="18" charset="0"/>
              </a:rPr>
              <a:t>&amp; Sublingual </a:t>
            </a:r>
            <a:r>
              <a:rPr lang="en-GB" sz="2200" b="1" dirty="0" smtClean="0">
                <a:solidFill>
                  <a:prstClr val="black"/>
                </a:solidFill>
                <a:latin typeface="Corbel" panose="020B0503020204020204" pitchFamily="34" charset="0"/>
                <a:cs typeface="Times New Roman" pitchFamily="18" charset="0"/>
              </a:rPr>
              <a:t>Buprenorphine</a:t>
            </a:r>
            <a:r>
              <a:rPr lang="en-GB" sz="2200" b="1" dirty="0">
                <a:solidFill>
                  <a:prstClr val="black"/>
                </a:solidFill>
                <a:latin typeface="Corbel" panose="020B0503020204020204" pitchFamily="34" charset="0"/>
                <a:cs typeface="Times New Roman" pitchFamily="18" charset="0"/>
              </a:rPr>
              <a:t>/</a:t>
            </a:r>
            <a:r>
              <a:rPr lang="en-GB" sz="2200" b="1" dirty="0" smtClean="0">
                <a:solidFill>
                  <a:prstClr val="black"/>
                </a:solidFill>
                <a:latin typeface="Corbel" panose="020B0503020204020204" pitchFamily="34" charset="0"/>
                <a:cs typeface="Times New Roman" pitchFamily="18" charset="0"/>
              </a:rPr>
              <a:t>Naloxone</a:t>
            </a:r>
            <a:endParaRPr lang="en-GB" sz="2200" b="1" dirty="0">
              <a:solidFill>
                <a:prstClr val="black"/>
              </a:solidFill>
              <a:latin typeface="Corbel" panose="020B0503020204020204" pitchFamily="34" charset="0"/>
              <a:cs typeface="Times New Roman" pitchFamily="18" charset="0"/>
            </a:endParaRPr>
          </a:p>
        </p:txBody>
      </p:sp>
    </p:spTree>
    <p:extLst>
      <p:ext uri="{BB962C8B-B14F-4D97-AF65-F5344CB8AC3E}">
        <p14:creationId xmlns:p14="http://schemas.microsoft.com/office/powerpoint/2010/main" val="1294016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itle Slide">
  <a:themeElements>
    <a:clrScheme name="Title Slide 1">
      <a:dk1>
        <a:srgbClr val="000000"/>
      </a:dk1>
      <a:lt1>
        <a:srgbClr val="FFFFFF"/>
      </a:lt1>
      <a:dk2>
        <a:srgbClr val="000000"/>
      </a:dk2>
      <a:lt2>
        <a:srgbClr val="808080"/>
      </a:lt2>
      <a:accent1>
        <a:srgbClr val="000000"/>
      </a:accent1>
      <a:accent2>
        <a:srgbClr val="B2B2B2"/>
      </a:accent2>
      <a:accent3>
        <a:srgbClr val="FFFFFF"/>
      </a:accent3>
      <a:accent4>
        <a:srgbClr val="000000"/>
      </a:accent4>
      <a:accent5>
        <a:srgbClr val="AAAAAA"/>
      </a:accent5>
      <a:accent6>
        <a:srgbClr val="A1A1A1"/>
      </a:accent6>
      <a:hlink>
        <a:srgbClr val="333399"/>
      </a:hlink>
      <a:folHlink>
        <a:srgbClr val="66CCFF"/>
      </a:folHlink>
    </a:clrScheme>
    <a:fontScheme name="Title Sli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itle Slide 1">
        <a:dk1>
          <a:srgbClr val="000000"/>
        </a:dk1>
        <a:lt1>
          <a:srgbClr val="FFFFFF"/>
        </a:lt1>
        <a:dk2>
          <a:srgbClr val="000000"/>
        </a:dk2>
        <a:lt2>
          <a:srgbClr val="808080"/>
        </a:lt2>
        <a:accent1>
          <a:srgbClr val="000000"/>
        </a:accent1>
        <a:accent2>
          <a:srgbClr val="B2B2B2"/>
        </a:accent2>
        <a:accent3>
          <a:srgbClr val="FFFFFF"/>
        </a:accent3>
        <a:accent4>
          <a:srgbClr val="000000"/>
        </a:accent4>
        <a:accent5>
          <a:srgbClr val="AAAAAA"/>
        </a:accent5>
        <a:accent6>
          <a:srgbClr val="A1A1A1"/>
        </a:accent6>
        <a:hlink>
          <a:srgbClr val="333399"/>
        </a:hlink>
        <a:folHlink>
          <a:srgbClr val="66CC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Title Slide">
  <a:themeElements>
    <a:clrScheme name="Title Slide 1">
      <a:dk1>
        <a:srgbClr val="000000"/>
      </a:dk1>
      <a:lt1>
        <a:srgbClr val="FFFFFF"/>
      </a:lt1>
      <a:dk2>
        <a:srgbClr val="000000"/>
      </a:dk2>
      <a:lt2>
        <a:srgbClr val="808080"/>
      </a:lt2>
      <a:accent1>
        <a:srgbClr val="000000"/>
      </a:accent1>
      <a:accent2>
        <a:srgbClr val="B2B2B2"/>
      </a:accent2>
      <a:accent3>
        <a:srgbClr val="FFFFFF"/>
      </a:accent3>
      <a:accent4>
        <a:srgbClr val="000000"/>
      </a:accent4>
      <a:accent5>
        <a:srgbClr val="AAAAAA"/>
      </a:accent5>
      <a:accent6>
        <a:srgbClr val="A1A1A1"/>
      </a:accent6>
      <a:hlink>
        <a:srgbClr val="333399"/>
      </a:hlink>
      <a:folHlink>
        <a:srgbClr val="66CCFF"/>
      </a:folHlink>
    </a:clrScheme>
    <a:fontScheme name="Title Sli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itle Slide 1">
        <a:dk1>
          <a:srgbClr val="000000"/>
        </a:dk1>
        <a:lt1>
          <a:srgbClr val="FFFFFF"/>
        </a:lt1>
        <a:dk2>
          <a:srgbClr val="000000"/>
        </a:dk2>
        <a:lt2>
          <a:srgbClr val="808080"/>
        </a:lt2>
        <a:accent1>
          <a:srgbClr val="000000"/>
        </a:accent1>
        <a:accent2>
          <a:srgbClr val="B2B2B2"/>
        </a:accent2>
        <a:accent3>
          <a:srgbClr val="FFFFFF"/>
        </a:accent3>
        <a:accent4>
          <a:srgbClr val="000000"/>
        </a:accent4>
        <a:accent5>
          <a:srgbClr val="AAAAAA"/>
        </a:accent5>
        <a:accent6>
          <a:srgbClr val="A1A1A1"/>
        </a:accent6>
        <a:hlink>
          <a:srgbClr val="333399"/>
        </a:hlink>
        <a:folHlink>
          <a:srgbClr val="66CCF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14 OGC Theme">
  <a:themeElements>
    <a:clrScheme name="NCIPC Light PPT Colors">
      <a:dk1>
        <a:srgbClr val="0039A6"/>
      </a:dk1>
      <a:lt1>
        <a:srgbClr val="FFFFFF"/>
      </a:lt1>
      <a:dk2>
        <a:srgbClr val="3077FF"/>
      </a:dk2>
      <a:lt2>
        <a:srgbClr val="4B4B4B"/>
      </a:lt2>
      <a:accent1>
        <a:srgbClr val="6E267B"/>
      </a:accent1>
      <a:accent2>
        <a:srgbClr val="007934"/>
      </a:accent2>
      <a:accent3>
        <a:srgbClr val="8CB8C6"/>
      </a:accent3>
      <a:accent4>
        <a:srgbClr val="D47B22"/>
      </a:accent4>
      <a:accent5>
        <a:srgbClr val="FADA63"/>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Custom Desig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BD5B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3031</TotalTime>
  <Words>1542</Words>
  <Application>Microsoft Office PowerPoint</Application>
  <PresentationFormat>On-screen Show (4:3)</PresentationFormat>
  <Paragraphs>183</Paragraphs>
  <Slides>13</Slides>
  <Notes>10</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13</vt:i4>
      </vt:variant>
    </vt:vector>
  </HeadingPairs>
  <TitlesOfParts>
    <vt:vector size="30" baseType="lpstr">
      <vt:lpstr>ＭＳ Ｐゴシック</vt:lpstr>
      <vt:lpstr>Arial</vt:lpstr>
      <vt:lpstr>Calibri</vt:lpstr>
      <vt:lpstr>Corbel</vt:lpstr>
      <vt:lpstr>Courier New</vt:lpstr>
      <vt:lpstr>Myriad Web Pro</vt:lpstr>
      <vt:lpstr>Osaka</vt:lpstr>
      <vt:lpstr>Times New Roman</vt:lpstr>
      <vt:lpstr>Wingdings</vt:lpstr>
      <vt:lpstr>Office Theme</vt:lpstr>
      <vt:lpstr>Default Design</vt:lpstr>
      <vt:lpstr>3_Default Design</vt:lpstr>
      <vt:lpstr>8_Office Theme</vt:lpstr>
      <vt:lpstr>2_Title Slide</vt:lpstr>
      <vt:lpstr>3_Title Slide</vt:lpstr>
      <vt:lpstr>11.14 OGC Theme</vt:lpstr>
      <vt:lpstr>4_Custom Design</vt:lpstr>
      <vt:lpstr>PowerPoint Presentation</vt:lpstr>
      <vt:lpstr>Reported Number of Acute HCV Infections by Sex in USA, 2000–2013</vt:lpstr>
      <vt:lpstr>Injection Drug Use Is Driving new HCV Infections</vt:lpstr>
      <vt:lpstr>PowerPoint Presentation</vt:lpstr>
      <vt:lpstr>HCV, HIV and Opioid Addiction are Part of Syndemic of Intersecting Epidemics</vt:lpstr>
      <vt:lpstr>Upstream Driver of HCV is Rx Drug Abuse: What can be done?</vt:lpstr>
      <vt:lpstr>Some Barriers to Improving Our National Response to HCV in Young Non-Urban IDUs</vt:lpstr>
      <vt:lpstr> New NIDA-Supported HCV Research</vt:lpstr>
      <vt:lpstr>PowerPoint Presentation</vt:lpstr>
      <vt:lpstr>NIDA: Ongoing Efforts in HCV Research</vt:lpstr>
      <vt:lpstr>NIH Efforts: NIDDK and NIAID</vt:lpstr>
      <vt:lpstr>Viral Hepatitis Action Plan, updated 2014-2016</vt:lpstr>
      <vt:lpstr>PowerPoint Presentation</vt:lpstr>
    </vt:vector>
  </TitlesOfParts>
  <Company>NCI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Rankin</dc:creator>
  <cp:lastModifiedBy>Cheryl</cp:lastModifiedBy>
  <cp:revision>122</cp:revision>
  <cp:lastPrinted>2014-04-22T14:37:55Z</cp:lastPrinted>
  <dcterms:created xsi:type="dcterms:W3CDTF">2014-04-18T03:25:18Z</dcterms:created>
  <dcterms:modified xsi:type="dcterms:W3CDTF">2015-10-22T15:33:05Z</dcterms:modified>
</cp:coreProperties>
</file>