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961" r:id="rId2"/>
    <p:sldMasterId id="2147483967" r:id="rId3"/>
    <p:sldMasterId id="2147483975" r:id="rId4"/>
  </p:sldMasterIdLst>
  <p:notesMasterIdLst>
    <p:notesMasterId r:id="rId15"/>
  </p:notesMasterIdLst>
  <p:handoutMasterIdLst>
    <p:handoutMasterId r:id="rId16"/>
  </p:handoutMasterIdLst>
  <p:sldIdLst>
    <p:sldId id="375" r:id="rId5"/>
    <p:sldId id="356" r:id="rId6"/>
    <p:sldId id="331" r:id="rId7"/>
    <p:sldId id="342" r:id="rId8"/>
    <p:sldId id="345" r:id="rId9"/>
    <p:sldId id="376" r:id="rId10"/>
    <p:sldId id="377" r:id="rId11"/>
    <p:sldId id="366" r:id="rId12"/>
    <p:sldId id="371" r:id="rId13"/>
    <p:sldId id="372" r:id="rId14"/>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0000CC"/>
    <a:srgbClr val="0033CC"/>
    <a:srgbClr val="0000FF"/>
    <a:srgbClr val="993300"/>
    <a:srgbClr val="990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9118" autoAdjust="0"/>
  </p:normalViewPr>
  <p:slideViewPr>
    <p:cSldViewPr>
      <p:cViewPr>
        <p:scale>
          <a:sx n="87" d="100"/>
          <a:sy n="87" d="100"/>
        </p:scale>
        <p:origin x="-854"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D3460C38-66DB-4B1C-B9B6-9DD0ED37CE65}" type="datetimeFigureOut">
              <a:rPr lang="en-US" smtClean="0"/>
              <a:t>12/3/2015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538B0D2-F592-4866-A175-BCD4F510AFD0}" type="slidenum">
              <a:rPr lang="en-US" smtClean="0"/>
              <a:t>‹#›</a:t>
            </a:fld>
            <a:endParaRPr lang="en-US"/>
          </a:p>
        </p:txBody>
      </p:sp>
    </p:spTree>
    <p:extLst>
      <p:ext uri="{BB962C8B-B14F-4D97-AF65-F5344CB8AC3E}">
        <p14:creationId xmlns:p14="http://schemas.microsoft.com/office/powerpoint/2010/main" val="61888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3315"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331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8"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3319"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33B7AB-20F5-40EC-9473-A8B5C6EAB848}" type="slidenum">
              <a:rPr lang="en-US" altLang="en-US"/>
              <a:pPr/>
              <a:t>‹#›</a:t>
            </a:fld>
            <a:endParaRPr lang="en-US" altLang="en-US"/>
          </a:p>
        </p:txBody>
      </p:sp>
    </p:spTree>
    <p:extLst>
      <p:ext uri="{BB962C8B-B14F-4D97-AF65-F5344CB8AC3E}">
        <p14:creationId xmlns:p14="http://schemas.microsoft.com/office/powerpoint/2010/main" val="25318467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7956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pPr/>
              <a:t>2</a:t>
            </a:fld>
            <a:endParaRPr lang="en-US" altLang="en-US"/>
          </a:p>
        </p:txBody>
      </p:sp>
    </p:spTree>
    <p:extLst>
      <p:ext uri="{BB962C8B-B14F-4D97-AF65-F5344CB8AC3E}">
        <p14:creationId xmlns:p14="http://schemas.microsoft.com/office/powerpoint/2010/main" val="309636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09663" y="698500"/>
            <a:ext cx="4643437"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4711" y="4416426"/>
            <a:ext cx="5028579" cy="4348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393"/>
              </a:spcBef>
              <a:spcAft>
                <a:spcPts val="491"/>
              </a:spcAft>
              <a:defRPr/>
            </a:pPr>
            <a:endParaRPr lang="en-US" altLang="en-US" dirty="0" smtClean="0">
              <a:cs typeface="Arial" charset="0"/>
            </a:endParaRPr>
          </a:p>
        </p:txBody>
      </p:sp>
    </p:spTree>
    <p:extLst>
      <p:ext uri="{BB962C8B-B14F-4D97-AF65-F5344CB8AC3E}">
        <p14:creationId xmlns:p14="http://schemas.microsoft.com/office/powerpoint/2010/main" val="417323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2D5354-6680-4BCA-880A-E3E58CDF762C}" type="slidenum">
              <a:rPr lang="en-US" altLang="en-US" smtClean="0">
                <a:latin typeface="Arial" charset="0"/>
              </a:rPr>
              <a:pPr eaLnBrk="1" hangingPunct="1">
                <a:spcBef>
                  <a:spcPct val="0"/>
                </a:spcBef>
              </a:pPr>
              <a:t>4</a:t>
            </a:fld>
            <a:endParaRPr lang="en-US" altLang="en-US" smtClean="0">
              <a:latin typeface="Arial" charset="0"/>
            </a:endParaRPr>
          </a:p>
        </p:txBody>
      </p:sp>
    </p:spTree>
    <p:extLst>
      <p:ext uri="{BB962C8B-B14F-4D97-AF65-F5344CB8AC3E}">
        <p14:creationId xmlns:p14="http://schemas.microsoft.com/office/powerpoint/2010/main" val="292653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HSC = CDC’s Health Score Card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DETAILS ABOUT COMPARISON:</a:t>
            </a:r>
            <a:r>
              <a:rPr lang="en-US" sz="1200" kern="1200" baseline="0" dirty="0" smtClean="0">
                <a:solidFill>
                  <a:schemeClr val="tx1"/>
                </a:solidFill>
                <a:effectLst/>
                <a:latin typeface="Arial" charset="0"/>
                <a:ea typeface="+mn-ea"/>
                <a:cs typeface="Arial" charset="0"/>
              </a:rPr>
              <a:t> Two studies were conducted as part of the development of the CDC HSC—one with the original 12 sections, and a second study in 2013 when CDC added four additional modules (lactation support, occupational health and safety, vaccine-preventable diseases, and community resources).  The study samples included nonprofit and for-profit organizations.  The results from the two studies are used in this figure as a comparison to WC 2014 results.  Note that the WC 2014 survey was adjusted to reflect unique traits of the Federal Government.  Since the tools are not exactly identical the percentages should be used as approximate values. </a:t>
            </a:r>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pPr/>
              <a:t>5</a:t>
            </a:fld>
            <a:endParaRPr lang="en-US" altLang="en-US"/>
          </a:p>
        </p:txBody>
      </p:sp>
    </p:spTree>
    <p:extLst>
      <p:ext uri="{BB962C8B-B14F-4D97-AF65-F5344CB8AC3E}">
        <p14:creationId xmlns:p14="http://schemas.microsoft.com/office/powerpoint/2010/main" val="155325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99526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356653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US" sz="1200" kern="1200" dirty="0" smtClean="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82182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33B7AB-20F5-40EC-9473-A8B5C6EAB848}"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905691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7"/>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615" indent="0" algn="ctr">
              <a:buNone/>
              <a:defRPr>
                <a:solidFill>
                  <a:schemeClr val="tx1">
                    <a:tint val="75000"/>
                  </a:schemeClr>
                </a:solidFill>
              </a:defRPr>
            </a:lvl2pPr>
            <a:lvl3pPr marL="913228" indent="0" algn="ctr">
              <a:buNone/>
              <a:defRPr>
                <a:solidFill>
                  <a:schemeClr val="tx1">
                    <a:tint val="75000"/>
                  </a:schemeClr>
                </a:solidFill>
              </a:defRPr>
            </a:lvl3pPr>
            <a:lvl4pPr marL="1369838" indent="0" algn="ctr">
              <a:buNone/>
              <a:defRPr>
                <a:solidFill>
                  <a:schemeClr val="tx1">
                    <a:tint val="75000"/>
                  </a:schemeClr>
                </a:solidFill>
              </a:defRPr>
            </a:lvl4pPr>
            <a:lvl5pPr marL="1826453" indent="0" algn="ctr">
              <a:buNone/>
              <a:defRPr>
                <a:solidFill>
                  <a:schemeClr val="tx1">
                    <a:tint val="75000"/>
                  </a:schemeClr>
                </a:solidFill>
              </a:defRPr>
            </a:lvl5pPr>
            <a:lvl6pPr marL="2283066" indent="0" algn="ctr">
              <a:buNone/>
              <a:defRPr>
                <a:solidFill>
                  <a:schemeClr val="tx1">
                    <a:tint val="75000"/>
                  </a:schemeClr>
                </a:solidFill>
              </a:defRPr>
            </a:lvl6pPr>
            <a:lvl7pPr marL="2739679" indent="0" algn="ctr">
              <a:buNone/>
              <a:defRPr>
                <a:solidFill>
                  <a:schemeClr val="tx1">
                    <a:tint val="75000"/>
                  </a:schemeClr>
                </a:solidFill>
              </a:defRPr>
            </a:lvl7pPr>
            <a:lvl8pPr marL="3196293" indent="0" algn="ctr">
              <a:buNone/>
              <a:defRPr>
                <a:solidFill>
                  <a:schemeClr val="tx1">
                    <a:tint val="75000"/>
                  </a:schemeClr>
                </a:solidFill>
              </a:defRPr>
            </a:lvl8pPr>
            <a:lvl9pPr marL="365290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23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ontent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6547534"/>
      </p:ext>
    </p:extLst>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7566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8870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with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4421761"/>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dirty="0">
              <a:solidFill>
                <a:prstClr val="white"/>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6462318"/>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7045325"/>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Text, and Content MH logo only">
    <p:spTree>
      <p:nvGrpSpPr>
        <p:cNvPr id="1" name=""/>
        <p:cNvGrpSpPr/>
        <p:nvPr/>
      </p:nvGrpSpPr>
      <p:grpSpPr>
        <a:xfrm>
          <a:off x="0" y="0"/>
          <a:ext cx="0" cy="0"/>
          <a:chOff x="0" y="0"/>
          <a:chExt cx="0" cy="0"/>
        </a:xfrm>
      </p:grpSpPr>
      <p:sp>
        <p:nvSpPr>
          <p:cNvPr id="5" name="Rectangle 4"/>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b="1" dirty="0">
              <a:solidFill>
                <a:prstClr val="white"/>
              </a:solidFill>
            </a:endParaRPr>
          </a:p>
        </p:txBody>
      </p:sp>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479223"/>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_Title, Taglin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457200" y="1557338"/>
            <a:ext cx="8229600" cy="457200"/>
          </a:xfrm>
          <a:prstGeom prst="rect">
            <a:avLst/>
          </a:prstGeom>
        </p:spPr>
        <p:txBody>
          <a:bodyPr wrap="square" lIns="0" tIns="0">
            <a:noAutofit/>
          </a:bodyPr>
          <a:lstStyle>
            <a:lvl1pPr marL="0" indent="0" algn="l">
              <a:lnSpc>
                <a:spcPct val="95000"/>
              </a:lnSpc>
              <a:spcBef>
                <a:spcPts val="0"/>
              </a:spcBef>
              <a:buNone/>
              <a:defRPr sz="1800" baseline="0">
                <a:latin typeface="Arial" pitchFamily="34" charset="0"/>
                <a:cs typeface="Arial" pitchFamily="34" charset="0"/>
              </a:defRPr>
            </a:lvl1pPr>
            <a:lvl2pPr marL="519113" indent="-292100">
              <a:spcBef>
                <a:spcPts val="600"/>
              </a:spcBef>
              <a:defRPr sz="1800">
                <a:latin typeface="Arial" pitchFamily="34" charset="0"/>
                <a:cs typeface="Arial" pitchFamily="34" charset="0"/>
              </a:defRPr>
            </a:lvl2pPr>
            <a:lvl3pPr marL="801688" indent="-282575">
              <a:spcBef>
                <a:spcPts val="600"/>
              </a:spcBef>
              <a:defRPr sz="1600">
                <a:latin typeface="Arial" pitchFamily="34" charset="0"/>
                <a:cs typeface="Arial" pitchFamily="34" charset="0"/>
              </a:defRPr>
            </a:lvl3pPr>
            <a:lvl4pPr marL="1084263" indent="-282575">
              <a:spcBef>
                <a:spcPts val="600"/>
              </a:spcBef>
              <a:buNone/>
              <a:defRPr sz="1400">
                <a:latin typeface="Arial" pitchFamily="34" charset="0"/>
                <a:cs typeface="Arial" pitchFamily="34" charset="0"/>
              </a:defRPr>
            </a:lvl4pPr>
            <a:lvl5pPr marL="1376363" indent="-292100">
              <a:spcBef>
                <a:spcPts val="600"/>
              </a:spcBef>
              <a:buFont typeface="Arial" pitchFamily="34" charset="0"/>
              <a:buChar char="&gt;"/>
              <a:defRPr sz="1400">
                <a:latin typeface="Arial" pitchFamily="34" charset="0"/>
                <a:cs typeface="Arial" pitchFamily="34" charset="0"/>
              </a:defRPr>
            </a:lvl5pPr>
          </a:lstStyle>
          <a:p>
            <a:pPr lvl="0"/>
            <a:r>
              <a:rPr lang="en-US" dirty="0" smtClean="0"/>
              <a:t>Click to edit Master text styles</a:t>
            </a:r>
            <a:endParaRPr lang="en-US" dirty="0"/>
          </a:p>
        </p:txBody>
      </p:sp>
      <p:sp>
        <p:nvSpPr>
          <p:cNvPr id="8" name="Content Placeholder 8"/>
          <p:cNvSpPr>
            <a:spLocks noGrp="1"/>
          </p:cNvSpPr>
          <p:nvPr>
            <p:ph sz="quarter" idx="11"/>
          </p:nvPr>
        </p:nvSpPr>
        <p:spPr>
          <a:xfrm>
            <a:off x="457200" y="2014539"/>
            <a:ext cx="8229600" cy="4375150"/>
          </a:xfrm>
          <a:prstGeom prst="rect">
            <a:avLst/>
          </a:prstGeom>
        </p:spPr>
        <p:txBody>
          <a:bodyPr lIns="0" tIns="0"/>
          <a:lstStyle>
            <a:lvl1pPr>
              <a:spcBef>
                <a:spcPts val="1200"/>
              </a:spcBef>
              <a:spcAft>
                <a:spcPts val="0"/>
              </a:spcAft>
              <a:buClr>
                <a:schemeClr val="tx2">
                  <a:lumMod val="50000"/>
                </a:schemeClr>
              </a:buClr>
              <a:defRPr sz="1800"/>
            </a:lvl1pPr>
            <a:lvl2pPr>
              <a:spcBef>
                <a:spcPts val="600"/>
              </a:spcBef>
              <a:spcAft>
                <a:spcPts val="0"/>
              </a:spcAft>
              <a:buClr>
                <a:schemeClr val="tx2">
                  <a:lumMod val="50000"/>
                </a:schemeClr>
              </a:buClr>
              <a:defRPr sz="1600"/>
            </a:lvl2pPr>
            <a:lvl3pPr marL="682625" indent="-168275">
              <a:spcBef>
                <a:spcPts val="600"/>
              </a:spcBef>
              <a:spcAft>
                <a:spcPts val="300"/>
              </a:spcAft>
              <a:buClr>
                <a:schemeClr val="tx2">
                  <a:lumMod val="50000"/>
                </a:schemeClr>
              </a:buClr>
              <a:defRPr sz="1400"/>
            </a:lvl3pPr>
            <a:lvl4pPr marL="914400" indent="-231775">
              <a:spcBef>
                <a:spcPts val="300"/>
              </a:spcBef>
              <a:spcAft>
                <a:spcPts val="0"/>
              </a:spcAft>
              <a:buClr>
                <a:schemeClr val="tx2">
                  <a:lumMod val="50000"/>
                </a:schemeClr>
              </a:buClr>
              <a:defRPr sz="1400"/>
            </a:lvl4pPr>
            <a:lvl5pPr marL="1146175" indent="-231775">
              <a:spcBef>
                <a:spcPts val="300"/>
              </a:spcBef>
              <a:spcAft>
                <a:spcPts val="0"/>
              </a:spcAft>
              <a:buClr>
                <a:schemeClr val="tx2">
                  <a:lumMod val="50000"/>
                </a:schemeClr>
              </a:buClr>
              <a:buFont typeface="Arial" pitchFamily="34" charset="0"/>
              <a:buChar char="&g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6"/>
          <p:cNvSpPr>
            <a:spLocks noGrp="1"/>
          </p:cNvSpPr>
          <p:nvPr>
            <p:ph type="title"/>
          </p:nvPr>
        </p:nvSpPr>
        <p:spPr>
          <a:xfrm>
            <a:off x="457200" y="1094502"/>
            <a:ext cx="8229600" cy="459661"/>
          </a:xfrm>
          <a:prstGeom prst="rect">
            <a:avLst/>
          </a:prstGeom>
        </p:spPr>
        <p:txBody>
          <a:bodyPr lIns="0" tIns="0"/>
          <a:lstStyle>
            <a:lvl1pPr>
              <a:lnSpc>
                <a:spcPct val="100000"/>
              </a:lnSpc>
              <a:defRPr sz="2400" b="0">
                <a:latin typeface="Arial Black"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6233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1600200" y="6356350"/>
            <a:ext cx="1524000" cy="365125"/>
          </a:xfrm>
          <a:prstGeom prst="rect">
            <a:avLst/>
          </a:prstGeom>
        </p:spPr>
        <p:txBody>
          <a:bodyPr/>
          <a:lstStyle>
            <a:lvl1pPr>
              <a:defRPr/>
            </a:lvl1pPr>
          </a:lstStyle>
          <a:p>
            <a:pPr algn="l" defTabSz="913488" fontAlgn="auto">
              <a:spcBef>
                <a:spcPts val="0"/>
              </a:spcBef>
              <a:spcAft>
                <a:spcPts val="0"/>
              </a:spcAft>
              <a:defRPr/>
            </a:pPr>
            <a:endParaRPr lang="en-US">
              <a:solidFill>
                <a:prstClr val="black"/>
              </a:solidFill>
              <a:latin typeface="Calibri"/>
            </a:endParaRPr>
          </a:p>
        </p:txBody>
      </p:sp>
      <p:sp>
        <p:nvSpPr>
          <p:cNvPr id="4" name="Slide Number Placeholder 5"/>
          <p:cNvSpPr>
            <a:spLocks noGrp="1"/>
          </p:cNvSpPr>
          <p:nvPr>
            <p:ph type="sldNum" sz="quarter" idx="11"/>
          </p:nvPr>
        </p:nvSpPr>
        <p:spPr>
          <a:xfrm>
            <a:off x="7239000" y="6356350"/>
            <a:ext cx="1447800" cy="365125"/>
          </a:xfrm>
          <a:prstGeom prst="rect">
            <a:avLst/>
          </a:prstGeom>
        </p:spPr>
        <p:txBody>
          <a:bodyPr/>
          <a:lstStyle>
            <a:lvl1pPr>
              <a:defRPr/>
            </a:lvl1pPr>
          </a:lstStyle>
          <a:p>
            <a:pPr algn="l" defTabSz="913488" fontAlgn="auto">
              <a:spcBef>
                <a:spcPts val="0"/>
              </a:spcBef>
              <a:spcAft>
                <a:spcPts val="0"/>
              </a:spcAft>
              <a:defRPr/>
            </a:pPr>
            <a:fld id="{DFDF34F0-7709-4082-88DF-9256746E40DB}" type="slidenum">
              <a:rPr lang="en-US">
                <a:solidFill>
                  <a:prstClr val="black"/>
                </a:solidFill>
                <a:latin typeface="Calibri"/>
              </a:rPr>
              <a:pPr algn="l" defTabSz="913488" fontAlgn="auto">
                <a:spcBef>
                  <a:spcPts val="0"/>
                </a:spcBef>
                <a:spcAft>
                  <a:spcPts val="0"/>
                </a:spcAft>
                <a:defRPr/>
              </a:pPr>
              <a:t>‹#›</a:t>
            </a:fld>
            <a:endParaRPr lang="en-US">
              <a:solidFill>
                <a:prstClr val="black"/>
              </a:solidFill>
              <a:latin typeface="Calibri"/>
            </a:endParaRPr>
          </a:p>
        </p:txBody>
      </p:sp>
    </p:spTree>
    <p:extLst>
      <p:ext uri="{BB962C8B-B14F-4D97-AF65-F5344CB8AC3E}">
        <p14:creationId xmlns:p14="http://schemas.microsoft.com/office/powerpoint/2010/main" val="264774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spcBef>
                <a:spcPts val="0"/>
              </a:spcBef>
              <a:spcAft>
                <a:spcPts val="0"/>
              </a:spcAft>
            </a:pPr>
            <a:fld id="{6901F499-F5D6-4900-BA91-ECB4A1736A8B}"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0" y="6629400"/>
            <a:ext cx="914400" cy="228600"/>
          </a:xfrm>
          <a:prstGeom prst="rect">
            <a:avLst/>
          </a:prstGeom>
        </p:spPr>
        <p:txBody>
          <a:bodyPr wrap="none" lIns="91440" rIns="45720" anchor="ctr" anchorCtr="0"/>
          <a:lstStyle>
            <a:lvl1pPr marL="0" algn="l" defTabSz="914400" rtl="0" eaLnBrk="1" latinLnBrk="0" hangingPunct="1">
              <a:buFontTx/>
              <a:buNone/>
              <a:defRPr lang="en-US" sz="1200" kern="1200" dirty="0" smtClean="0">
                <a:solidFill>
                  <a:schemeClr val="bg1">
                    <a:lumMod val="95000"/>
                  </a:schemeClr>
                </a:solidFill>
                <a:latin typeface="+mn-lt"/>
                <a:ea typeface="+mn-ea"/>
                <a:cs typeface="+mn-cs"/>
              </a:defRPr>
            </a:lvl1pPr>
          </a:lstStyle>
          <a:p>
            <a:pPr lvl="0"/>
            <a:r>
              <a:rPr lang="en-US" dirty="0" smtClean="0"/>
              <a:t>1/13/2015</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963" y="3931867"/>
            <a:ext cx="7772400" cy="1138617"/>
          </a:xfrm>
        </p:spPr>
        <p:txBody>
          <a:bodyPr anchor="b">
            <a:normAutofit/>
          </a:bodyPr>
          <a:lstStyle>
            <a:lvl1pPr algn="l">
              <a:defRPr sz="33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3963" y="5070476"/>
            <a:ext cx="6400800" cy="1083196"/>
          </a:xfrm>
        </p:spPr>
        <p:txBody>
          <a:bodyPr>
            <a:normAutofit/>
          </a:bodyPr>
          <a:lstStyle>
            <a:lvl1pPr marL="0" indent="0" algn="l">
              <a:buNone/>
              <a:defRPr sz="2400">
                <a:solidFill>
                  <a:srgbClr val="4C216D"/>
                </a:solidFill>
                <a:latin typeface="Arial" pitchFamily="34" charset="0"/>
                <a:cs typeface="Arial" pitchFamily="34" charset="0"/>
              </a:defRPr>
            </a:lvl1pPr>
            <a:lvl2pPr marL="456615" indent="0" algn="ctr">
              <a:buNone/>
              <a:defRPr>
                <a:solidFill>
                  <a:schemeClr val="tx1">
                    <a:tint val="75000"/>
                  </a:schemeClr>
                </a:solidFill>
              </a:defRPr>
            </a:lvl2pPr>
            <a:lvl3pPr marL="913228" indent="0" algn="ctr">
              <a:buNone/>
              <a:defRPr>
                <a:solidFill>
                  <a:schemeClr val="tx1">
                    <a:tint val="75000"/>
                  </a:schemeClr>
                </a:solidFill>
              </a:defRPr>
            </a:lvl3pPr>
            <a:lvl4pPr marL="1369838" indent="0" algn="ctr">
              <a:buNone/>
              <a:defRPr>
                <a:solidFill>
                  <a:schemeClr val="tx1">
                    <a:tint val="75000"/>
                  </a:schemeClr>
                </a:solidFill>
              </a:defRPr>
            </a:lvl4pPr>
            <a:lvl5pPr marL="1826453" indent="0" algn="ctr">
              <a:buNone/>
              <a:defRPr>
                <a:solidFill>
                  <a:schemeClr val="tx1">
                    <a:tint val="75000"/>
                  </a:schemeClr>
                </a:solidFill>
              </a:defRPr>
            </a:lvl5pPr>
            <a:lvl6pPr marL="2283066" indent="0" algn="ctr">
              <a:buNone/>
              <a:defRPr>
                <a:solidFill>
                  <a:schemeClr val="tx1">
                    <a:tint val="75000"/>
                  </a:schemeClr>
                </a:solidFill>
              </a:defRPr>
            </a:lvl6pPr>
            <a:lvl7pPr marL="2739679" indent="0" algn="ctr">
              <a:buNone/>
              <a:defRPr>
                <a:solidFill>
                  <a:schemeClr val="tx1">
                    <a:tint val="75000"/>
                  </a:schemeClr>
                </a:solidFill>
              </a:defRPr>
            </a:lvl7pPr>
            <a:lvl8pPr marL="3196293" indent="0" algn="ctr">
              <a:buNone/>
              <a:defRPr>
                <a:solidFill>
                  <a:schemeClr val="tx1">
                    <a:tint val="75000"/>
                  </a:schemeClr>
                </a:solidFill>
              </a:defRPr>
            </a:lvl8pPr>
            <a:lvl9pPr marL="365290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278915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905000"/>
          </a:xfrm>
          <a:prstGeom prst="rect">
            <a:avLst/>
          </a:prstGeom>
        </p:spPr>
        <p:txBody>
          <a:bodyPr/>
          <a:lstStyle>
            <a:lvl1pPr>
              <a:defRPr sz="3600" b="1">
                <a:solidFill>
                  <a:srgbClr val="073759"/>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
        <p:nvSpPr>
          <p:cNvPr id="7" name="Subtitle 2"/>
          <p:cNvSpPr>
            <a:spLocks noGrp="1"/>
          </p:cNvSpPr>
          <p:nvPr>
            <p:ph type="subTitle" idx="1"/>
          </p:nvPr>
        </p:nvSpPr>
        <p:spPr>
          <a:xfrm>
            <a:off x="1371600" y="3429000"/>
            <a:ext cx="6400800" cy="7620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314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18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33272"/>
          </a:xfrm>
          <a:prstGeom prst="rect">
            <a:avLst/>
          </a:prstGeom>
          <a:solidFill>
            <a:schemeClr val="tx1">
              <a:alpha val="1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br>
              <a:rPr lang="en-US" dirty="0" smtClean="0"/>
            </a:br>
            <a:r>
              <a:rPr lang="en-US" dirty="0" smtClean="0"/>
              <a:t>Two Lines OK if absolutely necessary </a:t>
            </a:r>
            <a:endParaRPr lang="en-US" dirty="0"/>
          </a:p>
        </p:txBody>
      </p:sp>
      <p:sp>
        <p:nvSpPr>
          <p:cNvPr id="3"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smtClean="0"/>
              <a:t>Title of Content Slide</a:t>
            </a:r>
            <a:endParaRPr lang="en-US" dirty="0"/>
          </a:p>
        </p:txBody>
      </p:sp>
      <p:sp>
        <p:nvSpPr>
          <p:cNvPr id="9" name="Picture Placeholder 8"/>
          <p:cNvSpPr>
            <a:spLocks noGrp="1"/>
          </p:cNvSpPr>
          <p:nvPr>
            <p:ph type="pic" sz="quarter" idx="13"/>
          </p:nvPr>
        </p:nvSpPr>
        <p:spPr>
          <a:xfrm>
            <a:off x="228600" y="2057400"/>
            <a:ext cx="8686800" cy="4267200"/>
          </a:xfrm>
          <a:prstGeom prst="rect">
            <a:avLst/>
          </a:prstGeom>
        </p:spPr>
        <p:txBody>
          <a:bodyPr/>
          <a:lstStyle/>
          <a:p>
            <a:r>
              <a:rPr lang="en-US" smtClean="0"/>
              <a:t>Click icon to add picture</a:t>
            </a:r>
            <a:endParaRPr lang="en-US"/>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13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31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1343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fontAlgn="auto">
              <a:spcBef>
                <a:spcPts val="0"/>
              </a:spcBef>
              <a:spcAft>
                <a:spcPts val="0"/>
              </a:spcAft>
              <a:defRPr/>
            </a:pPr>
            <a:endParaRPr lang="en-US" dirty="0">
              <a:solidFill>
                <a:prstClr val="white"/>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3742936"/>
      </p:ext>
    </p:extLst>
  </p:cSld>
  <p:clrMapOvr>
    <a:masterClrMapping/>
  </p:clrMapOvr>
  <p:transition spd="slow">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with Title MH logo only">
    <p:spTree>
      <p:nvGrpSpPr>
        <p:cNvPr id="1" name=""/>
        <p:cNvGrpSpPr/>
        <p:nvPr/>
      </p:nvGrpSpPr>
      <p:grpSpPr>
        <a:xfrm>
          <a:off x="0" y="0"/>
          <a:ext cx="0" cy="0"/>
          <a:chOff x="0" y="0"/>
          <a:chExt cx="0" cy="0"/>
        </a:xfrm>
      </p:grpSpPr>
      <p:sp>
        <p:nvSpPr>
          <p:cNvPr id="4" name="Rectangle 3"/>
          <p:cNvSpPr/>
          <p:nvPr userDrawn="1"/>
        </p:nvSpPr>
        <p:spPr>
          <a:xfrm>
            <a:off x="6637513" y="6033230"/>
            <a:ext cx="2419489" cy="71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54" tIns="34277" rIns="68554" bIns="34277" anchor="ctr"/>
          <a:lstStyle/>
          <a:p>
            <a:pPr defTabSz="456550">
              <a:defRPr/>
            </a:pPr>
            <a:endParaRPr lang="en-US" dirty="0">
              <a:solidFill>
                <a:prstClr val="white"/>
              </a:solidFill>
            </a:endParaRPr>
          </a:p>
        </p:txBody>
      </p:sp>
      <p:sp>
        <p:nvSpPr>
          <p:cNvPr id="3" name="Title 2"/>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33505278"/>
      </p:ext>
    </p:extLst>
  </p:cSld>
  <p:clrMapOvr>
    <a:masterClrMapping/>
  </p:clrMapOvr>
  <p:transition spd="slow">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30CC6-AF16-4E75-B386-B0184CCD31FF}" type="slidenum">
              <a:rPr lang="en-US" smtClean="0">
                <a:solidFill>
                  <a:prstClr val="white">
                    <a:lumMod val="95000"/>
                  </a:prstClr>
                </a:solidFill>
              </a:rPr>
              <a:pPr/>
              <a:t>‹#›</a:t>
            </a:fld>
            <a:endParaRPr lang="en-US">
              <a:solidFill>
                <a:prstClr val="white">
                  <a:lumMod val="95000"/>
                </a:prstClr>
              </a:solidFill>
            </a:endParaRPr>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nvPr>
        </p:nvSpPr>
        <p:spPr>
          <a:xfrm>
            <a:off x="0" y="6629400"/>
            <a:ext cx="914400" cy="228600"/>
          </a:xfrm>
          <a:prstGeom prst="rect">
            <a:avLst/>
          </a:prstGeom>
        </p:spPr>
        <p:txBody>
          <a:bodyPr wrap="none" lIns="91440" rIns="45720" anchor="ctr" anchorCtr="0"/>
          <a:lstStyle>
            <a:lvl1pPr marL="0" algn="l" defTabSz="914400" rtl="0" eaLnBrk="1" latinLnBrk="0" hangingPunct="1">
              <a:buFontTx/>
              <a:buNone/>
              <a:defRPr lang="en-US" sz="1200" kern="1200" dirty="0" smtClean="0">
                <a:solidFill>
                  <a:schemeClr val="bg1">
                    <a:lumMod val="95000"/>
                  </a:schemeClr>
                </a:solidFill>
                <a:latin typeface="+mn-lt"/>
                <a:ea typeface="+mn-ea"/>
                <a:cs typeface="+mn-cs"/>
              </a:defRPr>
            </a:lvl1pPr>
          </a:lstStyle>
          <a:p>
            <a:pPr lvl="0"/>
            <a:r>
              <a:rPr lang="en-US" dirty="0" smtClean="0"/>
              <a:t>1/13/2015</a:t>
            </a:r>
            <a:endParaRPr lang="en-US" dirty="0"/>
          </a:p>
        </p:txBody>
      </p:sp>
    </p:spTree>
    <p:extLst>
      <p:ext uri="{BB962C8B-B14F-4D97-AF65-F5344CB8AC3E}">
        <p14:creationId xmlns:p14="http://schemas.microsoft.com/office/powerpoint/2010/main" val="3989618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905000"/>
          </a:xfrm>
          <a:prstGeom prst="rect">
            <a:avLst/>
          </a:prstGeom>
        </p:spPr>
        <p:txBody>
          <a:bodyPr/>
          <a:lstStyle>
            <a:lvl1pPr>
              <a:defRPr sz="3600" b="1">
                <a:solidFill>
                  <a:srgbClr val="073759"/>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dirty="0">
              <a:solidFill>
                <a:prstClr val="white">
                  <a:lumMod val="95000"/>
                </a:prstClr>
              </a:solidFill>
            </a:endParaRPr>
          </a:p>
        </p:txBody>
      </p:sp>
      <p:sp>
        <p:nvSpPr>
          <p:cNvPr id="6" name="Slide Number Placeholder 5"/>
          <p:cNvSpPr>
            <a:spLocks noGrp="1"/>
          </p:cNvSpPr>
          <p:nvPr>
            <p:ph type="sldNum" sz="quarter" idx="12"/>
          </p:nvPr>
        </p:nvSpPr>
        <p:spPr/>
        <p:txBody>
          <a:bodyPr/>
          <a:lstStyle/>
          <a:p>
            <a:fld id="{9A130CC6-AF16-4E75-B386-B0184CCD31FF}" type="slidenum">
              <a:rPr lang="en-US" smtClean="0">
                <a:solidFill>
                  <a:prstClr val="white">
                    <a:lumMod val="95000"/>
                  </a:prstClr>
                </a:solidFill>
              </a:rPr>
              <a:pPr/>
              <a:t>‹#›</a:t>
            </a:fld>
            <a:endParaRPr lang="en-US">
              <a:solidFill>
                <a:prstClr val="white">
                  <a:lumMod val="95000"/>
                </a:prstClr>
              </a:solidFill>
            </a:endParaRPr>
          </a:p>
        </p:txBody>
      </p:sp>
      <p:sp>
        <p:nvSpPr>
          <p:cNvPr id="7" name="Subtitle 2"/>
          <p:cNvSpPr>
            <a:spLocks noGrp="1"/>
          </p:cNvSpPr>
          <p:nvPr>
            <p:ph type="subTitle" idx="1"/>
          </p:nvPr>
        </p:nvSpPr>
        <p:spPr>
          <a:xfrm>
            <a:off x="1371600" y="3429000"/>
            <a:ext cx="6400800" cy="762000"/>
          </a:xfrm>
          <a:prstGeom prst="rect">
            <a:avLst/>
          </a:prstGeom>
        </p:spPr>
        <p:txBody>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1778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386"/>
            <a:ext cx="8229600" cy="1143000"/>
          </a:xfrm>
        </p:spPr>
        <p:txBody>
          <a:bodyPr>
            <a:normAutofit/>
          </a:bodyPr>
          <a:lstStyle>
            <a:lvl1pPr>
              <a:defRPr sz="3000" b="1">
                <a:solidFill>
                  <a:schemeClr val="accent2">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34583"/>
            <a:ext cx="8229600" cy="3694699"/>
          </a:xfrm>
        </p:spPr>
        <p:txBody>
          <a:bodyPr>
            <a:normAutofit/>
          </a:bodyPr>
          <a:lstStyle>
            <a:lvl1pPr>
              <a:buClr>
                <a:srgbClr val="793374"/>
              </a:buClr>
              <a:defRPr sz="2700">
                <a:latin typeface="Arial" pitchFamily="34" charset="0"/>
                <a:cs typeface="Arial" pitchFamily="34" charset="0"/>
              </a:defRPr>
            </a:lvl1pPr>
            <a:lvl2pPr>
              <a:buClr>
                <a:srgbClr val="793374"/>
              </a:buClr>
              <a:defRPr sz="2400">
                <a:latin typeface="Arial" pitchFamily="34" charset="0"/>
                <a:cs typeface="Arial" pitchFamily="34" charset="0"/>
              </a:defRPr>
            </a:lvl2pPr>
            <a:lvl3pPr>
              <a:buClr>
                <a:srgbClr val="793374"/>
              </a:buClr>
              <a:defRPr sz="1800">
                <a:latin typeface="Arial" pitchFamily="34" charset="0"/>
                <a:cs typeface="Arial" pitchFamily="34" charset="0"/>
              </a:defRPr>
            </a:lvl3pPr>
            <a:lvl4pPr>
              <a:buClr>
                <a:srgbClr val="793374"/>
              </a:buClr>
              <a:defRPr sz="1500">
                <a:latin typeface="Arial" pitchFamily="34" charset="0"/>
                <a:cs typeface="Arial" pitchFamily="34" charset="0"/>
              </a:defRPr>
            </a:lvl4pPr>
            <a:lvl5pPr>
              <a:buClr>
                <a:srgbClr val="793374"/>
              </a:buClr>
              <a:defRPr sz="15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636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5"/>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615" indent="0">
              <a:buNone/>
              <a:defRPr sz="1800">
                <a:solidFill>
                  <a:schemeClr val="tx1">
                    <a:tint val="75000"/>
                  </a:schemeClr>
                </a:solidFill>
              </a:defRPr>
            </a:lvl2pPr>
            <a:lvl3pPr marL="913228" indent="0">
              <a:buNone/>
              <a:defRPr sz="1600">
                <a:solidFill>
                  <a:schemeClr val="tx1">
                    <a:tint val="75000"/>
                  </a:schemeClr>
                </a:solidFill>
              </a:defRPr>
            </a:lvl3pPr>
            <a:lvl4pPr marL="1369838" indent="0">
              <a:buNone/>
              <a:defRPr sz="1400">
                <a:solidFill>
                  <a:schemeClr val="tx1">
                    <a:tint val="75000"/>
                  </a:schemeClr>
                </a:solidFill>
              </a:defRPr>
            </a:lvl4pPr>
            <a:lvl5pPr marL="1826453" indent="0">
              <a:buNone/>
              <a:defRPr sz="1400">
                <a:solidFill>
                  <a:schemeClr val="tx1">
                    <a:tint val="75000"/>
                  </a:schemeClr>
                </a:solidFill>
              </a:defRPr>
            </a:lvl5pPr>
            <a:lvl6pPr marL="2283066" indent="0">
              <a:buNone/>
              <a:defRPr sz="1400">
                <a:solidFill>
                  <a:schemeClr val="tx1">
                    <a:tint val="75000"/>
                  </a:schemeClr>
                </a:solidFill>
              </a:defRPr>
            </a:lvl6pPr>
            <a:lvl7pPr marL="2739679" indent="0">
              <a:buNone/>
              <a:defRPr sz="1400">
                <a:solidFill>
                  <a:schemeClr val="tx1">
                    <a:tint val="75000"/>
                  </a:schemeClr>
                </a:solidFill>
              </a:defRPr>
            </a:lvl7pPr>
            <a:lvl8pPr marL="3196293" indent="0">
              <a:buNone/>
              <a:defRPr sz="1400">
                <a:solidFill>
                  <a:schemeClr val="tx1">
                    <a:tint val="75000"/>
                  </a:schemeClr>
                </a:solidFill>
              </a:defRPr>
            </a:lvl8pPr>
            <a:lvl9pPr marL="365290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21237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4" y="4709115"/>
            <a:ext cx="7772400" cy="1322377"/>
          </a:xfrm>
        </p:spPr>
        <p:txBody>
          <a:bodyPr anchor="t">
            <a:normAutofit/>
          </a:bodyPr>
          <a:lstStyle>
            <a:lvl1pPr algn="l">
              <a:defRPr sz="3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4" y="3695707"/>
            <a:ext cx="7772400" cy="1012664"/>
          </a:xfrm>
        </p:spPr>
        <p:txBody>
          <a:bodyPr anchor="b"/>
          <a:lstStyle>
            <a:lvl1pPr marL="0" indent="0">
              <a:buNone/>
              <a:defRPr sz="2000">
                <a:solidFill>
                  <a:srgbClr val="4C216D"/>
                </a:solidFill>
                <a:latin typeface="Arial" pitchFamily="34" charset="0"/>
                <a:cs typeface="Arial" pitchFamily="34" charset="0"/>
              </a:defRPr>
            </a:lvl1pPr>
            <a:lvl2pPr marL="456615" indent="0">
              <a:buNone/>
              <a:defRPr sz="1800">
                <a:solidFill>
                  <a:schemeClr val="tx1">
                    <a:tint val="75000"/>
                  </a:schemeClr>
                </a:solidFill>
              </a:defRPr>
            </a:lvl2pPr>
            <a:lvl3pPr marL="913228" indent="0">
              <a:buNone/>
              <a:defRPr sz="1600">
                <a:solidFill>
                  <a:schemeClr val="tx1">
                    <a:tint val="75000"/>
                  </a:schemeClr>
                </a:solidFill>
              </a:defRPr>
            </a:lvl3pPr>
            <a:lvl4pPr marL="1369838" indent="0">
              <a:buNone/>
              <a:defRPr sz="1400">
                <a:solidFill>
                  <a:schemeClr val="tx1">
                    <a:tint val="75000"/>
                  </a:schemeClr>
                </a:solidFill>
              </a:defRPr>
            </a:lvl4pPr>
            <a:lvl5pPr marL="1826453" indent="0">
              <a:buNone/>
              <a:defRPr sz="1400">
                <a:solidFill>
                  <a:schemeClr val="tx1">
                    <a:tint val="75000"/>
                  </a:schemeClr>
                </a:solidFill>
              </a:defRPr>
            </a:lvl5pPr>
            <a:lvl6pPr marL="2283066" indent="0">
              <a:buNone/>
              <a:defRPr sz="1400">
                <a:solidFill>
                  <a:schemeClr val="tx1">
                    <a:tint val="75000"/>
                  </a:schemeClr>
                </a:solidFill>
              </a:defRPr>
            </a:lvl6pPr>
            <a:lvl7pPr marL="2739679" indent="0">
              <a:buNone/>
              <a:defRPr sz="1400">
                <a:solidFill>
                  <a:schemeClr val="tx1">
                    <a:tint val="75000"/>
                  </a:schemeClr>
                </a:solidFill>
              </a:defRPr>
            </a:lvl7pPr>
            <a:lvl8pPr marL="3196293" indent="0">
              <a:buNone/>
              <a:defRPr sz="1400">
                <a:solidFill>
                  <a:schemeClr val="tx1">
                    <a:tint val="75000"/>
                  </a:schemeClr>
                </a:solidFill>
              </a:defRPr>
            </a:lvl8pPr>
            <a:lvl9pPr marL="3652908"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7991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1424424"/>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Title MH logo only">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500621"/>
      </p:ext>
    </p:extLst>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034583"/>
            <a:ext cx="3969286"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1"/>
          </p:nvPr>
        </p:nvSpPr>
        <p:spPr>
          <a:xfrm>
            <a:off x="4672402" y="2036288"/>
            <a:ext cx="4016104" cy="3694699"/>
          </a:xfrm>
        </p:spPr>
        <p:txBody>
          <a:bodyPr>
            <a:normAutofit/>
          </a:bodyPr>
          <a:lstStyle>
            <a:lvl1pPr>
              <a:buClr>
                <a:srgbClr val="793374"/>
              </a:buClr>
              <a:defRPr sz="3000">
                <a:latin typeface="Arial" pitchFamily="34" charset="0"/>
                <a:cs typeface="Arial" pitchFamily="34" charset="0"/>
              </a:defRPr>
            </a:lvl1pPr>
            <a:lvl2pPr>
              <a:buClr>
                <a:srgbClr val="793374"/>
              </a:buClr>
              <a:defRPr sz="2700">
                <a:latin typeface="Arial" pitchFamily="34" charset="0"/>
                <a:cs typeface="Arial" pitchFamily="34" charset="0"/>
              </a:defRPr>
            </a:lvl2pPr>
            <a:lvl3pPr>
              <a:buClr>
                <a:srgbClr val="793374"/>
              </a:buClr>
              <a:defRPr sz="2100">
                <a:latin typeface="Arial" pitchFamily="34" charset="0"/>
                <a:cs typeface="Arial" pitchFamily="34" charset="0"/>
              </a:defRPr>
            </a:lvl3pPr>
            <a:lvl4pPr>
              <a:buClr>
                <a:srgbClr val="793374"/>
              </a:buClr>
              <a:defRPr sz="1800">
                <a:latin typeface="Arial" pitchFamily="34" charset="0"/>
                <a:cs typeface="Arial" pitchFamily="34" charset="0"/>
              </a:defRPr>
            </a:lvl4pPr>
            <a:lvl5pPr>
              <a:buClr>
                <a:srgbClr val="793374"/>
              </a:buCl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34137274"/>
      </p:ext>
    </p:extLst>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2.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6.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85" y="671021"/>
            <a:ext cx="822864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3" tIns="45664" rIns="91323" bIns="4566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685" y="2046443"/>
            <a:ext cx="8228647" cy="36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3" tIns="45664" rIns="91323"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4522636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hf hdr="0" ftr="0" dt="0"/>
  <p:txStyles>
    <p:titleStyle>
      <a:lvl1pPr algn="ctr" defTabSz="455915" rtl="0" eaLnBrk="0" fontAlgn="base" hangingPunct="0">
        <a:spcBef>
          <a:spcPct val="0"/>
        </a:spcBef>
        <a:spcAft>
          <a:spcPct val="0"/>
        </a:spcAft>
        <a:defRPr sz="3000" b="1" kern="1200">
          <a:solidFill>
            <a:srgbClr val="953735"/>
          </a:solidFill>
          <a:latin typeface="Arial" pitchFamily="34" charset="0"/>
          <a:ea typeface="+mj-ea"/>
          <a:cs typeface="Arial" pitchFamily="34" charset="0"/>
        </a:defRPr>
      </a:lvl1pPr>
      <a:lvl2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2pPr>
      <a:lvl3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3pPr>
      <a:lvl4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4pPr>
      <a:lvl5pPr algn="ctr" defTabSz="455915" rtl="0" eaLnBrk="0" fontAlgn="base" hangingPunct="0">
        <a:spcBef>
          <a:spcPct val="0"/>
        </a:spcBef>
        <a:spcAft>
          <a:spcPct val="0"/>
        </a:spcAft>
        <a:defRPr sz="3000" b="1">
          <a:solidFill>
            <a:srgbClr val="953735"/>
          </a:solidFill>
          <a:latin typeface="Arial" pitchFamily="34" charset="0"/>
          <a:cs typeface="Arial" pitchFamily="34" charset="0"/>
        </a:defRPr>
      </a:lvl5pPr>
      <a:lvl6pPr marL="342828" algn="ctr" defTabSz="455915" rtl="0" fontAlgn="base">
        <a:spcBef>
          <a:spcPct val="0"/>
        </a:spcBef>
        <a:spcAft>
          <a:spcPct val="0"/>
        </a:spcAft>
        <a:defRPr sz="3000" b="1">
          <a:solidFill>
            <a:srgbClr val="953735"/>
          </a:solidFill>
          <a:latin typeface="Arial" pitchFamily="34" charset="0"/>
          <a:cs typeface="Arial" pitchFamily="34" charset="0"/>
        </a:defRPr>
      </a:lvl6pPr>
      <a:lvl7pPr marL="685656" algn="ctr" defTabSz="455915" rtl="0" fontAlgn="base">
        <a:spcBef>
          <a:spcPct val="0"/>
        </a:spcBef>
        <a:spcAft>
          <a:spcPct val="0"/>
        </a:spcAft>
        <a:defRPr sz="3000" b="1">
          <a:solidFill>
            <a:srgbClr val="953735"/>
          </a:solidFill>
          <a:latin typeface="Arial" pitchFamily="34" charset="0"/>
          <a:cs typeface="Arial" pitchFamily="34" charset="0"/>
        </a:defRPr>
      </a:lvl7pPr>
      <a:lvl8pPr marL="1028485" algn="ctr" defTabSz="455915" rtl="0" fontAlgn="base">
        <a:spcBef>
          <a:spcPct val="0"/>
        </a:spcBef>
        <a:spcAft>
          <a:spcPct val="0"/>
        </a:spcAft>
        <a:defRPr sz="3000" b="1">
          <a:solidFill>
            <a:srgbClr val="953735"/>
          </a:solidFill>
          <a:latin typeface="Arial" pitchFamily="34" charset="0"/>
          <a:cs typeface="Arial" pitchFamily="34" charset="0"/>
        </a:defRPr>
      </a:lvl8pPr>
      <a:lvl9pPr marL="1371313" algn="ctr" defTabSz="455915" rtl="0" fontAlgn="base">
        <a:spcBef>
          <a:spcPct val="0"/>
        </a:spcBef>
        <a:spcAft>
          <a:spcPct val="0"/>
        </a:spcAft>
        <a:defRPr sz="3000" b="1">
          <a:solidFill>
            <a:srgbClr val="953735"/>
          </a:solidFill>
          <a:latin typeface="Arial" pitchFamily="34" charset="0"/>
          <a:cs typeface="Arial" pitchFamily="34" charset="0"/>
        </a:defRPr>
      </a:lvl9pPr>
    </p:titleStyle>
    <p:bodyStyle>
      <a:lvl1pPr marL="341638" indent="-341638" algn="l" defTabSz="455915" rtl="0" eaLnBrk="0" fontAlgn="base" hangingPunct="0">
        <a:spcBef>
          <a:spcPct val="20000"/>
        </a:spcBef>
        <a:spcAft>
          <a:spcPct val="0"/>
        </a:spcAft>
        <a:buClr>
          <a:srgbClr val="793374"/>
        </a:buClr>
        <a:buFont typeface="Arial" charset="0"/>
        <a:buChar char="•"/>
        <a:defRPr sz="2700" kern="1200">
          <a:solidFill>
            <a:schemeClr val="tx1"/>
          </a:solidFill>
          <a:latin typeface="Arial" pitchFamily="34" charset="0"/>
          <a:ea typeface="+mn-ea"/>
          <a:cs typeface="Arial" pitchFamily="34" charset="0"/>
        </a:defRPr>
      </a:lvl1pPr>
      <a:lvl2pPr marL="741605" indent="-284501" algn="l" defTabSz="455915" rtl="0" eaLnBrk="0" fontAlgn="base" hangingPunct="0">
        <a:spcBef>
          <a:spcPct val="20000"/>
        </a:spcBef>
        <a:spcAft>
          <a:spcPct val="0"/>
        </a:spcAft>
        <a:buClr>
          <a:srgbClr val="793374"/>
        </a:buClr>
        <a:buFont typeface="Arial" charset="0"/>
        <a:buChar char="–"/>
        <a:defRPr sz="2400" kern="1200">
          <a:solidFill>
            <a:schemeClr val="tx1"/>
          </a:solidFill>
          <a:latin typeface="Arial" pitchFamily="34" charset="0"/>
          <a:ea typeface="+mn-ea"/>
          <a:cs typeface="Arial" pitchFamily="34" charset="0"/>
        </a:defRPr>
      </a:lvl2pPr>
      <a:lvl3pPr marL="1140379" indent="-227359" algn="l" defTabSz="455915" rtl="0" eaLnBrk="0" fontAlgn="base" hangingPunct="0">
        <a:spcBef>
          <a:spcPct val="20000"/>
        </a:spcBef>
        <a:spcAft>
          <a:spcPct val="0"/>
        </a:spcAft>
        <a:buClr>
          <a:srgbClr val="793374"/>
        </a:buClr>
        <a:buFont typeface="Arial" charset="0"/>
        <a:buChar char="•"/>
        <a:defRPr sz="1800" kern="1200">
          <a:solidFill>
            <a:schemeClr val="tx1"/>
          </a:solidFill>
          <a:latin typeface="Arial" pitchFamily="34" charset="0"/>
          <a:ea typeface="+mn-ea"/>
          <a:cs typeface="Arial" pitchFamily="34" charset="0"/>
        </a:defRPr>
      </a:lvl3pPr>
      <a:lvl4pPr marL="1597486" indent="-227359" algn="l" defTabSz="45591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4pPr>
      <a:lvl5pPr marL="2054590" indent="-227359" algn="l" defTabSz="455915" rtl="0" eaLnBrk="0" fontAlgn="base" hangingPunct="0">
        <a:spcBef>
          <a:spcPct val="20000"/>
        </a:spcBef>
        <a:spcAft>
          <a:spcPct val="0"/>
        </a:spcAft>
        <a:buClr>
          <a:srgbClr val="793374"/>
        </a:buClr>
        <a:buFont typeface="Arial" charset="0"/>
        <a:buChar char="»"/>
        <a:defRPr sz="1500" kern="1200">
          <a:solidFill>
            <a:schemeClr val="tx1"/>
          </a:solidFill>
          <a:latin typeface="Arial" pitchFamily="34" charset="0"/>
          <a:ea typeface="+mn-ea"/>
          <a:cs typeface="Arial" pitchFamily="34" charset="0"/>
        </a:defRPr>
      </a:lvl5pPr>
      <a:lvl6pPr marL="2511375" indent="-228304" algn="l" defTabSz="456615" rtl="0" eaLnBrk="1" latinLnBrk="0" hangingPunct="1">
        <a:spcBef>
          <a:spcPct val="20000"/>
        </a:spcBef>
        <a:buFont typeface="Arial"/>
        <a:buChar char="•"/>
        <a:defRPr sz="2000" kern="1200">
          <a:solidFill>
            <a:schemeClr val="tx1"/>
          </a:solidFill>
          <a:latin typeface="+mn-lt"/>
          <a:ea typeface="+mn-ea"/>
          <a:cs typeface="+mn-cs"/>
        </a:defRPr>
      </a:lvl6pPr>
      <a:lvl7pPr marL="2967986" indent="-228304" algn="l" defTabSz="456615" rtl="0" eaLnBrk="1" latinLnBrk="0" hangingPunct="1">
        <a:spcBef>
          <a:spcPct val="20000"/>
        </a:spcBef>
        <a:buFont typeface="Arial"/>
        <a:buChar char="•"/>
        <a:defRPr sz="2000" kern="1200">
          <a:solidFill>
            <a:schemeClr val="tx1"/>
          </a:solidFill>
          <a:latin typeface="+mn-lt"/>
          <a:ea typeface="+mn-ea"/>
          <a:cs typeface="+mn-cs"/>
        </a:defRPr>
      </a:lvl7pPr>
      <a:lvl8pPr marL="3424600" indent="-228304" algn="l" defTabSz="456615" rtl="0" eaLnBrk="1" latinLnBrk="0" hangingPunct="1">
        <a:spcBef>
          <a:spcPct val="20000"/>
        </a:spcBef>
        <a:buFont typeface="Arial"/>
        <a:buChar char="•"/>
        <a:defRPr sz="2000" kern="1200">
          <a:solidFill>
            <a:schemeClr val="tx1"/>
          </a:solidFill>
          <a:latin typeface="+mn-lt"/>
          <a:ea typeface="+mn-ea"/>
          <a:cs typeface="+mn-cs"/>
        </a:defRPr>
      </a:lvl8pPr>
      <a:lvl9pPr marL="3881214" indent="-228304" algn="l" defTabSz="45661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15" rtl="0" eaLnBrk="1" latinLnBrk="0" hangingPunct="1">
        <a:defRPr sz="1800" kern="1200">
          <a:solidFill>
            <a:schemeClr val="tx1"/>
          </a:solidFill>
          <a:latin typeface="+mn-lt"/>
          <a:ea typeface="+mn-ea"/>
          <a:cs typeface="+mn-cs"/>
        </a:defRPr>
      </a:lvl1pPr>
      <a:lvl2pPr marL="456615" algn="l" defTabSz="456615" rtl="0" eaLnBrk="1" latinLnBrk="0" hangingPunct="1">
        <a:defRPr sz="1800" kern="1200">
          <a:solidFill>
            <a:schemeClr val="tx1"/>
          </a:solidFill>
          <a:latin typeface="+mn-lt"/>
          <a:ea typeface="+mn-ea"/>
          <a:cs typeface="+mn-cs"/>
        </a:defRPr>
      </a:lvl2pPr>
      <a:lvl3pPr marL="913228" algn="l" defTabSz="456615" rtl="0" eaLnBrk="1" latinLnBrk="0" hangingPunct="1">
        <a:defRPr sz="1800" kern="1200">
          <a:solidFill>
            <a:schemeClr val="tx1"/>
          </a:solidFill>
          <a:latin typeface="+mn-lt"/>
          <a:ea typeface="+mn-ea"/>
          <a:cs typeface="+mn-cs"/>
        </a:defRPr>
      </a:lvl3pPr>
      <a:lvl4pPr marL="1369838" algn="l" defTabSz="456615" rtl="0" eaLnBrk="1" latinLnBrk="0" hangingPunct="1">
        <a:defRPr sz="1800" kern="1200">
          <a:solidFill>
            <a:schemeClr val="tx1"/>
          </a:solidFill>
          <a:latin typeface="+mn-lt"/>
          <a:ea typeface="+mn-ea"/>
          <a:cs typeface="+mn-cs"/>
        </a:defRPr>
      </a:lvl4pPr>
      <a:lvl5pPr marL="1826453" algn="l" defTabSz="456615" rtl="0" eaLnBrk="1" latinLnBrk="0" hangingPunct="1">
        <a:defRPr sz="1800" kern="1200">
          <a:solidFill>
            <a:schemeClr val="tx1"/>
          </a:solidFill>
          <a:latin typeface="+mn-lt"/>
          <a:ea typeface="+mn-ea"/>
          <a:cs typeface="+mn-cs"/>
        </a:defRPr>
      </a:lvl5pPr>
      <a:lvl6pPr marL="2283066" algn="l" defTabSz="456615" rtl="0" eaLnBrk="1" latinLnBrk="0" hangingPunct="1">
        <a:defRPr sz="1800" kern="1200">
          <a:solidFill>
            <a:schemeClr val="tx1"/>
          </a:solidFill>
          <a:latin typeface="+mn-lt"/>
          <a:ea typeface="+mn-ea"/>
          <a:cs typeface="+mn-cs"/>
        </a:defRPr>
      </a:lvl6pPr>
      <a:lvl7pPr marL="2739679" algn="l" defTabSz="456615" rtl="0" eaLnBrk="1" latinLnBrk="0" hangingPunct="1">
        <a:defRPr sz="1800" kern="1200">
          <a:solidFill>
            <a:schemeClr val="tx1"/>
          </a:solidFill>
          <a:latin typeface="+mn-lt"/>
          <a:ea typeface="+mn-ea"/>
          <a:cs typeface="+mn-cs"/>
        </a:defRPr>
      </a:lvl7pPr>
      <a:lvl8pPr marL="3196293" algn="l" defTabSz="456615" rtl="0" eaLnBrk="1" latinLnBrk="0" hangingPunct="1">
        <a:defRPr sz="1800" kern="1200">
          <a:solidFill>
            <a:schemeClr val="tx1"/>
          </a:solidFill>
          <a:latin typeface="+mn-lt"/>
          <a:ea typeface="+mn-ea"/>
          <a:cs typeface="+mn-cs"/>
        </a:defRPr>
      </a:lvl8pPr>
      <a:lvl9pPr marL="3652908" algn="l" defTabSz="4566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6"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endParaRPr lang="en-US" dirty="0"/>
          </a:p>
        </p:txBody>
      </p:sp>
      <p:sp>
        <p:nvSpPr>
          <p:cNvPr id="7"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874" r:id="rId7"/>
    <p:sldLayoutId id="214748390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pPr fontAlgn="auto">
              <a:spcBef>
                <a:spcPts val="0"/>
              </a:spcBef>
              <a:spcAft>
                <a:spcPts val="0"/>
              </a:spcAft>
            </a:pPr>
            <a:endParaRPr lang="en-US" dirty="0">
              <a:solidFill>
                <a:prstClr val="white">
                  <a:lumMod val="95000"/>
                </a:prstClr>
              </a:solidFill>
              <a:latin typeface="Calibri"/>
              <a:cs typeface="+mn-cs"/>
            </a:endParaRPr>
          </a:p>
        </p:txBody>
      </p:sp>
      <p:sp>
        <p:nvSpPr>
          <p:cNvPr id="6"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pPr fontAlgn="auto">
              <a:spcBef>
                <a:spcPts val="0"/>
              </a:spcBef>
              <a:spcAft>
                <a:spcPts val="0"/>
              </a:spcAft>
            </a:pPr>
            <a:fld id="{9A130CC6-AF16-4E75-B386-B0184CCD31FF}" type="slidenum">
              <a:rPr lang="en-US" smtClean="0">
                <a:solidFill>
                  <a:prstClr val="white">
                    <a:lumMod val="95000"/>
                  </a:prstClr>
                </a:solidFill>
                <a:latin typeface="Calibri"/>
                <a:cs typeface="+mn-cs"/>
              </a:rPr>
              <a:pPr fontAlgn="auto">
                <a:spcBef>
                  <a:spcPts val="0"/>
                </a:spcBef>
                <a:spcAft>
                  <a:spcPts val="0"/>
                </a:spcAft>
              </a:pPr>
              <a:t>‹#›</a:t>
            </a:fld>
            <a:endParaRPr lang="en-US" dirty="0">
              <a:solidFill>
                <a:prstClr val="white">
                  <a:lumMod val="95000"/>
                </a:prstClr>
              </a:solidFill>
              <a:latin typeface="Calibri"/>
              <a:cs typeface="+mn-cs"/>
            </a:endParaRPr>
          </a:p>
        </p:txBody>
      </p:sp>
    </p:spTree>
    <p:extLst>
      <p:ext uri="{BB962C8B-B14F-4D97-AF65-F5344CB8AC3E}">
        <p14:creationId xmlns:p14="http://schemas.microsoft.com/office/powerpoint/2010/main" val="1934508282"/>
      </p:ext>
    </p:extLst>
  </p:cSld>
  <p:clrMap bg1="lt1" tx1="dk1" bg2="lt2" tx2="dk2" accent1="accent1" accent2="accent2" accent3="accent3" accent4="accent4" accent5="accent5" accent6="accent6" hlink="hlink" folHlink="folHlink"/>
  <p:sldLayoutIdLst>
    <p:sldLayoutId id="2147483976" r:id="rId1"/>
    <p:sldLayoutId id="21474839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tx2"/>
                </a:solidFill>
              </a:rPr>
              <a:t>FEHB</a:t>
            </a:r>
            <a:r>
              <a:rPr lang="en-US" dirty="0">
                <a:solidFill>
                  <a:schemeClr val="tx2"/>
                </a:solidFill>
              </a:rPr>
              <a:t>, Federal Worksites, and </a:t>
            </a:r>
            <a:br>
              <a:rPr lang="en-US" dirty="0">
                <a:solidFill>
                  <a:schemeClr val="tx2"/>
                </a:solidFill>
              </a:rPr>
            </a:br>
            <a:r>
              <a:rPr lang="en-US" dirty="0">
                <a:solidFill>
                  <a:schemeClr val="tx2"/>
                </a:solidFill>
              </a:rPr>
              <a:t>Women’s </a:t>
            </a:r>
            <a:r>
              <a:rPr lang="en-US" dirty="0" smtClean="0">
                <a:solidFill>
                  <a:schemeClr val="tx2"/>
                </a:solidFill>
              </a:rPr>
              <a:t>Health</a:t>
            </a:r>
            <a:endParaRPr lang="en-US" dirty="0"/>
          </a:p>
        </p:txBody>
      </p:sp>
      <p:sp>
        <p:nvSpPr>
          <p:cNvPr id="5" name="Subtitle 4"/>
          <p:cNvSpPr>
            <a:spLocks noGrp="1"/>
          </p:cNvSpPr>
          <p:nvPr>
            <p:ph type="subTitle" idx="1"/>
          </p:nvPr>
        </p:nvSpPr>
        <p:spPr>
          <a:xfrm>
            <a:off x="1295400" y="2819400"/>
            <a:ext cx="6400800" cy="762000"/>
          </a:xfrm>
        </p:spPr>
        <p:txBody>
          <a:bodyPr/>
          <a:lstStyle/>
          <a:p>
            <a:pPr lvl="0" fontAlgn="base">
              <a:spcBef>
                <a:spcPct val="0"/>
              </a:spcBef>
              <a:spcAft>
                <a:spcPct val="0"/>
              </a:spcAft>
            </a:pPr>
            <a:r>
              <a:rPr lang="en-US" sz="3200" b="1" i="1" dirty="0">
                <a:solidFill>
                  <a:srgbClr val="1F497D"/>
                </a:solidFill>
                <a:cs typeface="Arial" charset="0"/>
              </a:rPr>
              <a:t>Aligning for Success</a:t>
            </a:r>
            <a:endParaRPr lang="en-US" sz="3200" dirty="0">
              <a:solidFill>
                <a:prstClr val="black"/>
              </a:solidFill>
              <a:cs typeface="Arial" charset="0"/>
            </a:endParaRPr>
          </a:p>
          <a:p>
            <a:endParaRPr lang="en-US" dirty="0"/>
          </a:p>
        </p:txBody>
      </p:sp>
      <p:sp>
        <p:nvSpPr>
          <p:cNvPr id="6" name="Subtitle 4"/>
          <p:cNvSpPr txBox="1">
            <a:spLocks/>
          </p:cNvSpPr>
          <p:nvPr/>
        </p:nvSpPr>
        <p:spPr>
          <a:xfrm>
            <a:off x="1371600" y="5041900"/>
            <a:ext cx="6400800" cy="762000"/>
          </a:xfrm>
          <a:prstGeom prst="rect">
            <a:avLst/>
          </a:prstGeom>
        </p:spPr>
        <p:txBody>
          <a:bodyPr/>
          <a:lstStyle/>
          <a:p>
            <a:pPr fontAlgn="auto">
              <a:spcBef>
                <a:spcPct val="20000"/>
              </a:spcBef>
              <a:spcAft>
                <a:spcPts val="0"/>
              </a:spcAft>
              <a:buFont typeface="Arial" pitchFamily="34" charset="0"/>
              <a:buNone/>
              <a:defRPr/>
            </a:pPr>
            <a:r>
              <a:rPr lang="en-US" sz="2800" dirty="0" smtClean="0">
                <a:solidFill>
                  <a:prstClr val="black"/>
                </a:solidFill>
                <a:latin typeface="Calibri"/>
                <a:cs typeface="+mn-cs"/>
              </a:rPr>
              <a:t> </a:t>
            </a:r>
            <a:endParaRPr lang="en-US" sz="2800" dirty="0">
              <a:solidFill>
                <a:prstClr val="black"/>
              </a:solidFill>
              <a:latin typeface="Calibri"/>
              <a:cs typeface="+mn-cs"/>
            </a:endParaRPr>
          </a:p>
        </p:txBody>
      </p:sp>
      <p:sp>
        <p:nvSpPr>
          <p:cNvPr id="12" name="Slide Number Placeholder 11"/>
          <p:cNvSpPr>
            <a:spLocks noGrp="1"/>
          </p:cNvSpPr>
          <p:nvPr>
            <p:ph type="sldNum" sz="quarter" idx="12"/>
          </p:nvPr>
        </p:nvSpPr>
        <p:spPr/>
        <p:txBody>
          <a:bodyPr/>
          <a:lstStyle/>
          <a:p>
            <a:fld id="{9A130CC6-AF16-4E75-B386-B0184CCD31FF}" type="slidenum">
              <a:rPr lang="en-US" smtClean="0">
                <a:solidFill>
                  <a:prstClr val="white">
                    <a:lumMod val="95000"/>
                  </a:prstClr>
                </a:solidFill>
              </a:rPr>
              <a:pPr/>
              <a:t>1</a:t>
            </a:fld>
            <a:endParaRPr lang="en-US">
              <a:solidFill>
                <a:prstClr val="white">
                  <a:lumMod val="95000"/>
                </a:prstClr>
              </a:solidFill>
            </a:endParaRPr>
          </a:p>
        </p:txBody>
      </p:sp>
      <p:sp>
        <p:nvSpPr>
          <p:cNvPr id="2" name="TextBox 1"/>
          <p:cNvSpPr txBox="1"/>
          <p:nvPr/>
        </p:nvSpPr>
        <p:spPr>
          <a:xfrm>
            <a:off x="6402730" y="5686202"/>
            <a:ext cx="2118721" cy="646331"/>
          </a:xfrm>
          <a:prstGeom prst="rect">
            <a:avLst/>
          </a:prstGeom>
          <a:noFill/>
        </p:spPr>
        <p:txBody>
          <a:bodyPr wrap="none" rtlCol="0">
            <a:spAutoFit/>
          </a:bodyPr>
          <a:lstStyle/>
          <a:p>
            <a:r>
              <a:rPr lang="en-US" dirty="0" smtClean="0">
                <a:solidFill>
                  <a:schemeClr val="tx2">
                    <a:lumMod val="75000"/>
                  </a:schemeClr>
                </a:solidFill>
                <a:latin typeface="+mn-lt"/>
              </a:rPr>
              <a:t>Christine Hunter MD</a:t>
            </a:r>
          </a:p>
          <a:p>
            <a:r>
              <a:rPr lang="en-US" dirty="0" smtClean="0">
                <a:solidFill>
                  <a:schemeClr val="tx2">
                    <a:lumMod val="75000"/>
                  </a:schemeClr>
                </a:solidFill>
                <a:latin typeface="+mn-lt"/>
              </a:rPr>
              <a:t>December 2, 2015</a:t>
            </a:r>
            <a:endParaRPr lang="en-US" dirty="0">
              <a:solidFill>
                <a:schemeClr val="tx2">
                  <a:lumMod val="75000"/>
                </a:schemeClr>
              </a:solidFill>
              <a:latin typeface="+mn-lt"/>
            </a:endParaRPr>
          </a:p>
        </p:txBody>
      </p:sp>
    </p:spTree>
    <p:extLst>
      <p:ext uri="{BB962C8B-B14F-4D97-AF65-F5344CB8AC3E}">
        <p14:creationId xmlns:p14="http://schemas.microsoft.com/office/powerpoint/2010/main" val="164210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371600"/>
            <a:ext cx="3931920" cy="640080"/>
          </a:xfrm>
          <a:solidFill>
            <a:schemeClr val="bg1">
              <a:lumMod val="85000"/>
            </a:schemeClr>
          </a:solidFill>
        </p:spPr>
        <p:txBody>
          <a:bodyPr/>
          <a:lstStyle/>
          <a:p>
            <a:r>
              <a:rPr lang="en-US" sz="3600" b="1" dirty="0" smtClean="0">
                <a:solidFill>
                  <a:schemeClr val="tx2"/>
                </a:solidFill>
              </a:rPr>
              <a:t>Cancer Screening</a:t>
            </a:r>
            <a:endParaRPr lang="en-US" sz="3600" b="1" dirty="0">
              <a:solidFill>
                <a:schemeClr val="tx2"/>
              </a:solidFill>
            </a:endParaRPr>
          </a:p>
        </p:txBody>
      </p:sp>
      <p:sp>
        <p:nvSpPr>
          <p:cNvPr id="5" name="Slide Number Placeholder 4"/>
          <p:cNvSpPr>
            <a:spLocks noGrp="1"/>
          </p:cNvSpPr>
          <p:nvPr>
            <p:ph type="sldNum" sz="quarter" idx="12"/>
          </p:nvPr>
        </p:nvSpPr>
        <p:spPr/>
        <p:txBody>
          <a:bodyPr/>
          <a:lstStyle/>
          <a:p>
            <a:fld id="{6901F499-F5D6-4900-BA91-ECB4A1736A8B}" type="slidenum">
              <a:rPr lang="en-US" smtClean="0">
                <a:solidFill>
                  <a:prstClr val="black">
                    <a:tint val="75000"/>
                  </a:prstClr>
                </a:solidFill>
              </a:rPr>
              <a:pPr/>
              <a:t>10</a:t>
            </a:fld>
            <a:endParaRPr lang="en-US">
              <a:solidFill>
                <a:prstClr val="black">
                  <a:tint val="75000"/>
                </a:prstClr>
              </a:solidFill>
            </a:endParaRPr>
          </a:p>
        </p:txBody>
      </p:sp>
      <p:sp>
        <p:nvSpPr>
          <p:cNvPr id="6" name="TextBox 5"/>
          <p:cNvSpPr txBox="1"/>
          <p:nvPr/>
        </p:nvSpPr>
        <p:spPr>
          <a:xfrm>
            <a:off x="1066800" y="2895600"/>
            <a:ext cx="7315200" cy="1477328"/>
          </a:xfrm>
          <a:prstGeom prst="rect">
            <a:avLst/>
          </a:prstGeom>
          <a:noFill/>
        </p:spPr>
        <p:txBody>
          <a:bodyPr wrap="square" rtlCol="0" anchor="ctr">
            <a:spAutoFit/>
          </a:bodyPr>
          <a:lstStyle/>
          <a:p>
            <a:pPr algn="l"/>
            <a:r>
              <a:rPr lang="en-US" sz="2400" dirty="0" smtClean="0">
                <a:solidFill>
                  <a:prstClr val="black"/>
                </a:solidFill>
                <a:latin typeface="Calibri"/>
              </a:rPr>
              <a:t>All FEHB plans cover recommended screening for breast, colon, cervical, and lung </a:t>
            </a:r>
            <a:r>
              <a:rPr lang="en-US" sz="2400" dirty="0">
                <a:solidFill>
                  <a:prstClr val="black"/>
                </a:solidFill>
                <a:latin typeface="Calibri"/>
              </a:rPr>
              <a:t>c</a:t>
            </a:r>
            <a:r>
              <a:rPr lang="en-US" sz="2400" dirty="0" smtClean="0">
                <a:solidFill>
                  <a:prstClr val="black"/>
                </a:solidFill>
                <a:latin typeface="Calibri"/>
              </a:rPr>
              <a:t>ancers </a:t>
            </a:r>
            <a:r>
              <a:rPr lang="en-US" sz="2400" dirty="0">
                <a:solidFill>
                  <a:prstClr val="black"/>
                </a:solidFill>
                <a:latin typeface="Calibri"/>
              </a:rPr>
              <a:t>w</a:t>
            </a:r>
            <a:r>
              <a:rPr lang="en-US" sz="2400" dirty="0" smtClean="0">
                <a:solidFill>
                  <a:prstClr val="black"/>
                </a:solidFill>
                <a:latin typeface="Calibri"/>
              </a:rPr>
              <a:t>ith </a:t>
            </a:r>
            <a:r>
              <a:rPr lang="en-US" sz="2400" dirty="0">
                <a:solidFill>
                  <a:prstClr val="black"/>
                </a:solidFill>
                <a:latin typeface="Calibri"/>
              </a:rPr>
              <a:t>n</a:t>
            </a:r>
            <a:r>
              <a:rPr lang="en-US" sz="2400" dirty="0" smtClean="0">
                <a:solidFill>
                  <a:prstClr val="black"/>
                </a:solidFill>
                <a:latin typeface="Calibri"/>
              </a:rPr>
              <a:t>o copay or cost </a:t>
            </a:r>
            <a:r>
              <a:rPr lang="en-US" sz="2400" dirty="0">
                <a:solidFill>
                  <a:prstClr val="black"/>
                </a:solidFill>
                <a:latin typeface="Calibri"/>
              </a:rPr>
              <a:t>s</a:t>
            </a:r>
            <a:r>
              <a:rPr lang="en-US" sz="2400" dirty="0" smtClean="0">
                <a:solidFill>
                  <a:prstClr val="black"/>
                </a:solidFill>
                <a:latin typeface="Calibri"/>
              </a:rPr>
              <a:t>haring</a:t>
            </a:r>
          </a:p>
          <a:p>
            <a:endParaRPr lang="en-US" dirty="0" smtClean="0">
              <a:solidFill>
                <a:prstClr val="black"/>
              </a:solidFill>
            </a:endParaRPr>
          </a:p>
        </p:txBody>
      </p:sp>
      <p:sp>
        <p:nvSpPr>
          <p:cNvPr id="7" name="TextBox 6"/>
          <p:cNvSpPr txBox="1"/>
          <p:nvPr/>
        </p:nvSpPr>
        <p:spPr>
          <a:xfrm>
            <a:off x="2855940" y="4495800"/>
            <a:ext cx="3736920" cy="1200329"/>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p:spPr>
        <p:txBody>
          <a:bodyPr wrap="none" rtlCol="0">
            <a:spAutoFit/>
          </a:bodyPr>
          <a:lstStyle/>
          <a:p>
            <a:r>
              <a:rPr lang="en-US" dirty="0" smtClean="0">
                <a:solidFill>
                  <a:prstClr val="black"/>
                </a:solidFill>
              </a:rPr>
              <a:t>Breast cancer genetic testing and  </a:t>
            </a:r>
          </a:p>
          <a:p>
            <a:r>
              <a:rPr lang="en-US" dirty="0" smtClean="0">
                <a:solidFill>
                  <a:prstClr val="black"/>
                </a:solidFill>
              </a:rPr>
              <a:t>preventive medications also </a:t>
            </a:r>
          </a:p>
          <a:p>
            <a:r>
              <a:rPr lang="en-US" dirty="0" smtClean="0">
                <a:solidFill>
                  <a:prstClr val="black"/>
                </a:solidFill>
              </a:rPr>
              <a:t>covered at 100% for </a:t>
            </a:r>
          </a:p>
          <a:p>
            <a:r>
              <a:rPr lang="en-US" dirty="0">
                <a:solidFill>
                  <a:prstClr val="black"/>
                </a:solidFill>
              </a:rPr>
              <a:t>q</a:t>
            </a:r>
            <a:r>
              <a:rPr lang="en-US" dirty="0" smtClean="0">
                <a:solidFill>
                  <a:prstClr val="black"/>
                </a:solidFill>
              </a:rPr>
              <a:t>ualifying women</a:t>
            </a:r>
            <a:endParaRPr lang="en-US" dirty="0">
              <a:solidFill>
                <a:prstClr val="black"/>
              </a:solidFill>
            </a:endParaRPr>
          </a:p>
        </p:txBody>
      </p:sp>
    </p:spTree>
    <p:extLst>
      <p:ext uri="{BB962C8B-B14F-4D97-AF65-F5344CB8AC3E}">
        <p14:creationId xmlns:p14="http://schemas.microsoft.com/office/powerpoint/2010/main" val="393222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16" y="1153293"/>
            <a:ext cx="7315200" cy="640080"/>
          </a:xfrm>
          <a:solidFill>
            <a:schemeClr val="bg1">
              <a:lumMod val="85000"/>
            </a:schemeClr>
          </a:solidFill>
        </p:spPr>
        <p:txBody>
          <a:bodyPr>
            <a:noAutofit/>
          </a:bodyPr>
          <a:lstStyle/>
          <a:p>
            <a:r>
              <a:rPr lang="en-US" sz="3400" b="1" dirty="0" smtClean="0">
                <a:solidFill>
                  <a:schemeClr val="tx2"/>
                </a:solidFill>
                <a:latin typeface="+mj-lt"/>
              </a:rPr>
              <a:t>Healthier Americans </a:t>
            </a:r>
            <a:r>
              <a:rPr lang="en-US" sz="3400" b="1" dirty="0">
                <a:solidFill>
                  <a:schemeClr val="tx2"/>
                </a:solidFill>
                <a:latin typeface="+mj-lt"/>
              </a:rPr>
              <a:t>Strategic Goal</a:t>
            </a:r>
          </a:p>
        </p:txBody>
      </p:sp>
      <p:sp>
        <p:nvSpPr>
          <p:cNvPr id="3" name="Content Placeholder 2"/>
          <p:cNvSpPr>
            <a:spLocks noGrp="1"/>
          </p:cNvSpPr>
          <p:nvPr>
            <p:ph idx="1"/>
          </p:nvPr>
        </p:nvSpPr>
        <p:spPr>
          <a:xfrm>
            <a:off x="685800" y="2209800"/>
            <a:ext cx="8229600" cy="4525963"/>
          </a:xfrm>
        </p:spPr>
        <p:txBody>
          <a:bodyPr/>
          <a:lstStyle/>
          <a:p>
            <a:pPr fontAlgn="auto">
              <a:spcAft>
                <a:spcPts val="0"/>
              </a:spcAft>
              <a:buFont typeface="Arial" panose="020B0604020202020204" pitchFamily="34" charset="0"/>
              <a:buChar char="•"/>
              <a:defRPr/>
            </a:pPr>
            <a:r>
              <a:rPr lang="en-US" sz="2400" dirty="0">
                <a:latin typeface="+mn-lt"/>
              </a:rPr>
              <a:t>Sponsor high quality, consumer friendly, affordable insurance products</a:t>
            </a:r>
          </a:p>
          <a:p>
            <a:pPr fontAlgn="auto">
              <a:spcAft>
                <a:spcPts val="0"/>
              </a:spcAft>
              <a:buFont typeface="Arial" panose="020B0604020202020204" pitchFamily="34" charset="0"/>
              <a:buChar char="•"/>
              <a:defRPr/>
            </a:pPr>
            <a:r>
              <a:rPr lang="en-US" sz="2400" dirty="0">
                <a:latin typeface="+mn-lt"/>
              </a:rPr>
              <a:t>Optimize insurance related business processes</a:t>
            </a:r>
          </a:p>
          <a:p>
            <a:pPr fontAlgn="auto">
              <a:spcAft>
                <a:spcPts val="0"/>
              </a:spcAft>
              <a:buFont typeface="Arial" panose="020B0604020202020204" pitchFamily="34" charset="0"/>
              <a:buChar char="•"/>
              <a:defRPr/>
            </a:pPr>
            <a:r>
              <a:rPr lang="en-US" sz="2400" dirty="0">
                <a:latin typeface="+mn-lt"/>
              </a:rPr>
              <a:t>Improve preventive services delivery</a:t>
            </a:r>
          </a:p>
          <a:p>
            <a:pPr fontAlgn="auto">
              <a:spcAft>
                <a:spcPts val="0"/>
              </a:spcAft>
              <a:buFont typeface="Arial" panose="020B0604020202020204" pitchFamily="34" charset="0"/>
              <a:buChar char="•"/>
              <a:defRPr/>
            </a:pPr>
            <a:r>
              <a:rPr lang="en-US" sz="2400" dirty="0">
                <a:latin typeface="+mn-lt"/>
              </a:rPr>
              <a:t>Develop partnerships in support of population health</a:t>
            </a:r>
          </a:p>
          <a:p>
            <a:pPr fontAlgn="auto">
              <a:spcAft>
                <a:spcPts val="0"/>
              </a:spcAft>
              <a:buFont typeface="Arial" panose="020B0604020202020204" pitchFamily="34" charset="0"/>
              <a:buChar char="•"/>
              <a:defRPr/>
            </a:pPr>
            <a:r>
              <a:rPr lang="en-US" sz="2400" dirty="0">
                <a:latin typeface="+mn-lt"/>
              </a:rPr>
              <a:t>Enhance outreach and health literacy</a:t>
            </a:r>
          </a:p>
          <a:p>
            <a:endParaRPr lang="en-US" dirty="0"/>
          </a:p>
        </p:txBody>
      </p:sp>
      <p:sp>
        <p:nvSpPr>
          <p:cNvPr id="8" name="Slide Number Placeholder 7"/>
          <p:cNvSpPr>
            <a:spLocks noGrp="1"/>
          </p:cNvSpPr>
          <p:nvPr>
            <p:ph type="sldNum" sz="quarter" idx="12"/>
          </p:nvPr>
        </p:nvSpPr>
        <p:spPr/>
        <p:txBody>
          <a:bodyPr/>
          <a:lstStyle/>
          <a:p>
            <a:fld id="{523CD00A-70A5-4EFD-992E-43AC667975D4}" type="slidenum">
              <a:rPr lang="en-US" smtClean="0">
                <a:solidFill>
                  <a:prstClr val="black">
                    <a:tint val="75000"/>
                  </a:prstClr>
                </a:solidFill>
              </a:rPr>
              <a:pPr/>
              <a:t>2</a:t>
            </a:fld>
            <a:endParaRPr lang="en-US">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5125903"/>
            <a:ext cx="1097280" cy="87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0" y="5013960"/>
            <a:ext cx="10972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rot="-5340000" flipH="1" flipV="1">
            <a:off x="4646442" y="5158302"/>
            <a:ext cx="0" cy="822960"/>
          </a:xfrm>
          <a:prstGeom prst="straightConnector1">
            <a:avLst/>
          </a:prstGeom>
          <a:ln w="476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92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939666"/>
            <a:ext cx="8229600" cy="640080"/>
          </a:xfrm>
          <a:solidFill>
            <a:schemeClr val="bg1">
              <a:lumMod val="85000"/>
            </a:schemeClr>
          </a:solidFill>
        </p:spPr>
        <p:txBody>
          <a:bodyPr>
            <a:noAutofit/>
          </a:bodyPr>
          <a:lstStyle/>
          <a:p>
            <a:pPr eaLnBrk="1" hangingPunct="1"/>
            <a:r>
              <a:rPr lang="en-US" altLang="en-US" sz="3200" b="1" dirty="0" smtClean="0">
                <a:solidFill>
                  <a:schemeClr val="tx2"/>
                </a:solidFill>
                <a:latin typeface="+mn-lt"/>
              </a:rPr>
              <a:t>Federal Employees Health Benefits Program</a:t>
            </a: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3</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066800" y="4114800"/>
            <a:ext cx="1280160" cy="101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3601853"/>
            <a:ext cx="4919039" cy="2339102"/>
          </a:xfrm>
          <a:prstGeom prst="rect">
            <a:avLst/>
          </a:prstGeom>
          <a:pattFill prst="pct80">
            <a:fgClr>
              <a:srgbClr val="FFFFFF">
                <a:shade val="85000"/>
              </a:srgbClr>
            </a:fgClr>
            <a:bgClr>
              <a:schemeClr val="bg1"/>
            </a:bgClr>
          </a:pattFill>
          <a:ln w="28575">
            <a:solidFill>
              <a:schemeClr val="bg1">
                <a:lumMod val="75000"/>
              </a:schemeClr>
            </a:solidFill>
          </a:ln>
        </p:spPr>
        <p:txBody>
          <a:bodyPr wrap="none" rtlCol="0">
            <a:spAutoFit/>
          </a:bodyPr>
          <a:lstStyle/>
          <a:p>
            <a:pPr lvl="0" algn="l"/>
            <a:r>
              <a:rPr lang="en-US" sz="1600" b="1" dirty="0" smtClean="0">
                <a:latin typeface="+mn-lt"/>
              </a:rPr>
              <a:t>All FEHB Plans Cover</a:t>
            </a:r>
          </a:p>
          <a:p>
            <a:pPr lvl="0" algn="l"/>
            <a:endParaRPr lang="en-US" sz="1600" dirty="0">
              <a:latin typeface="+mn-lt"/>
            </a:endParaRPr>
          </a:p>
          <a:p>
            <a:pPr marL="342900" lvl="0" indent="-342900" algn="l">
              <a:buFont typeface="Arial" panose="020B0604020202020204" pitchFamily="34" charset="0"/>
              <a:buChar char="•"/>
            </a:pPr>
            <a:r>
              <a:rPr lang="en-US" sz="1600" dirty="0" smtClean="0">
                <a:latin typeface="+mn-lt"/>
              </a:rPr>
              <a:t>Preventive </a:t>
            </a:r>
            <a:r>
              <a:rPr lang="en-US" sz="1600" dirty="0">
                <a:latin typeface="+mn-lt"/>
              </a:rPr>
              <a:t>care and immunizations</a:t>
            </a:r>
          </a:p>
          <a:p>
            <a:pPr marL="342900" lvl="0" indent="-342900" algn="l">
              <a:buFont typeface="Arial" panose="020B0604020202020204" pitchFamily="34" charset="0"/>
              <a:buChar char="•"/>
            </a:pPr>
            <a:r>
              <a:rPr lang="en-US" sz="1600" dirty="0">
                <a:latin typeface="+mn-lt"/>
              </a:rPr>
              <a:t>Tobacco cessation counseling and w</a:t>
            </a:r>
            <a:r>
              <a:rPr lang="en-US" sz="1600" dirty="0" smtClean="0">
                <a:latin typeface="+mn-lt"/>
              </a:rPr>
              <a:t>ellness </a:t>
            </a:r>
            <a:r>
              <a:rPr lang="en-US" sz="1600" dirty="0">
                <a:latin typeface="+mn-lt"/>
              </a:rPr>
              <a:t>programs</a:t>
            </a:r>
          </a:p>
          <a:p>
            <a:pPr marL="342900" lvl="0" indent="-342900" algn="l">
              <a:buFont typeface="Arial" panose="020B0604020202020204" pitchFamily="34" charset="0"/>
              <a:buChar char="•"/>
            </a:pPr>
            <a:r>
              <a:rPr lang="en-US" sz="1600" dirty="0" smtClean="0">
                <a:latin typeface="+mn-lt"/>
              </a:rPr>
              <a:t>Contraception, prenatal, </a:t>
            </a:r>
            <a:r>
              <a:rPr lang="en-US" sz="1600" dirty="0">
                <a:latin typeface="+mn-lt"/>
              </a:rPr>
              <a:t>and maternity care</a:t>
            </a:r>
          </a:p>
          <a:p>
            <a:pPr marL="342900" lvl="0" indent="-342900" algn="l">
              <a:buFont typeface="Arial" panose="020B0604020202020204" pitchFamily="34" charset="0"/>
              <a:buChar char="•"/>
            </a:pPr>
            <a:r>
              <a:rPr lang="en-US" sz="1600" dirty="0">
                <a:latin typeface="+mn-lt"/>
              </a:rPr>
              <a:t>Newborn care and lactation support</a:t>
            </a:r>
          </a:p>
          <a:p>
            <a:pPr marL="342900" lvl="0" indent="-342900" algn="l">
              <a:buFont typeface="Arial" panose="020B0604020202020204" pitchFamily="34" charset="0"/>
              <a:buChar char="•"/>
            </a:pPr>
            <a:r>
              <a:rPr lang="en-US" sz="1600" dirty="0" smtClean="0">
                <a:solidFill>
                  <a:prstClr val="black"/>
                </a:solidFill>
                <a:latin typeface="+mn-lt"/>
              </a:rPr>
              <a:t>Medical, surgical, and mental health </a:t>
            </a:r>
            <a:r>
              <a:rPr lang="en-US" sz="1600" dirty="0">
                <a:solidFill>
                  <a:prstClr val="black"/>
                </a:solidFill>
                <a:latin typeface="+mn-lt"/>
              </a:rPr>
              <a:t>care</a:t>
            </a:r>
            <a:endParaRPr lang="en-US" sz="1600" dirty="0">
              <a:latin typeface="+mn-lt"/>
            </a:endParaRPr>
          </a:p>
          <a:p>
            <a:pPr marL="342900" lvl="0" indent="-342900" algn="l">
              <a:buFont typeface="Arial" panose="020B0604020202020204" pitchFamily="34" charset="0"/>
              <a:buChar char="•"/>
            </a:pPr>
            <a:r>
              <a:rPr lang="en-US" sz="1600" dirty="0" smtClean="0">
                <a:latin typeface="+mn-lt"/>
              </a:rPr>
              <a:t>Prescription drugs, laboratory, and radiology</a:t>
            </a:r>
            <a:endParaRPr lang="en-US" sz="1600" dirty="0">
              <a:latin typeface="+mn-lt"/>
            </a:endParaRPr>
          </a:p>
          <a:p>
            <a:pPr marL="342900" lvl="0" indent="-342900" algn="l">
              <a:buFont typeface="Arial" panose="020B0604020202020204" pitchFamily="34" charset="0"/>
              <a:buChar char="•"/>
            </a:pPr>
            <a:r>
              <a:rPr lang="en-US" sz="1600" dirty="0">
                <a:latin typeface="+mn-lt"/>
              </a:rPr>
              <a:t>Emergency care and ambulance services</a:t>
            </a:r>
          </a:p>
        </p:txBody>
      </p:sp>
      <p:sp>
        <p:nvSpPr>
          <p:cNvPr id="8" name="Rectangle 7"/>
          <p:cNvSpPr/>
          <p:nvPr/>
        </p:nvSpPr>
        <p:spPr>
          <a:xfrm>
            <a:off x="822960" y="1939852"/>
            <a:ext cx="7406640" cy="1301895"/>
          </a:xfrm>
          <a:prstGeom prst="rect">
            <a:avLst/>
          </a:prstGeom>
        </p:spPr>
        <p:txBody>
          <a:bodyPr>
            <a:spAutoFit/>
          </a:bodyPr>
          <a:lstStyle/>
          <a:p>
            <a:pPr algn="l" eaLnBrk="1" hangingPunct="1">
              <a:lnSpc>
                <a:spcPct val="90000"/>
              </a:lnSpc>
              <a:spcBef>
                <a:spcPts val="1200"/>
              </a:spcBef>
              <a:spcAft>
                <a:spcPts val="600"/>
              </a:spcAft>
            </a:pPr>
            <a:r>
              <a:rPr lang="en-US" altLang="en-US" dirty="0">
                <a:latin typeface="+mn-lt"/>
              </a:rPr>
              <a:t>America’s largest employer sponsored group health insurance program </a:t>
            </a:r>
            <a:endParaRPr lang="en-US" altLang="en-US" dirty="0" smtClean="0">
              <a:latin typeface="+mn-lt"/>
            </a:endParaRPr>
          </a:p>
          <a:p>
            <a:pPr algn="l" eaLnBrk="1" hangingPunct="1">
              <a:lnSpc>
                <a:spcPct val="90000"/>
              </a:lnSpc>
              <a:spcBef>
                <a:spcPts val="1200"/>
              </a:spcBef>
              <a:spcAft>
                <a:spcPts val="600"/>
              </a:spcAft>
            </a:pPr>
            <a:r>
              <a:rPr lang="en-US" altLang="en-US" dirty="0" smtClean="0">
                <a:latin typeface="+mn-lt"/>
              </a:rPr>
              <a:t>8.2 </a:t>
            </a:r>
            <a:r>
              <a:rPr lang="en-US" altLang="en-US" dirty="0">
                <a:latin typeface="+mn-lt"/>
              </a:rPr>
              <a:t>million </a:t>
            </a:r>
            <a:r>
              <a:rPr lang="en-US" altLang="en-US" dirty="0" smtClean="0">
                <a:latin typeface="+mn-lt"/>
              </a:rPr>
              <a:t>federal employees</a:t>
            </a:r>
            <a:r>
              <a:rPr lang="en-US" altLang="en-US" dirty="0">
                <a:latin typeface="+mn-lt"/>
              </a:rPr>
              <a:t>, retirees, and family </a:t>
            </a:r>
            <a:r>
              <a:rPr lang="en-US" altLang="en-US" dirty="0" smtClean="0">
                <a:latin typeface="+mn-lt"/>
              </a:rPr>
              <a:t>members</a:t>
            </a:r>
          </a:p>
          <a:p>
            <a:pPr algn="l" eaLnBrk="1" hangingPunct="1">
              <a:lnSpc>
                <a:spcPct val="90000"/>
              </a:lnSpc>
              <a:spcBef>
                <a:spcPts val="1200"/>
              </a:spcBef>
              <a:spcAft>
                <a:spcPts val="600"/>
              </a:spcAft>
            </a:pPr>
            <a:r>
              <a:rPr lang="en-US" altLang="en-US" dirty="0" smtClean="0">
                <a:latin typeface="+mn-lt"/>
              </a:rPr>
              <a:t>Broad choice; </a:t>
            </a:r>
            <a:r>
              <a:rPr lang="en-US" altLang="en-US" dirty="0">
                <a:latin typeface="+mn-lt"/>
              </a:rPr>
              <a:t>members select from </a:t>
            </a:r>
            <a:r>
              <a:rPr lang="en-US" altLang="en-US" dirty="0" smtClean="0">
                <a:latin typeface="+mn-lt"/>
              </a:rPr>
              <a:t>plans </a:t>
            </a:r>
            <a:r>
              <a:rPr lang="en-US" altLang="en-US" dirty="0">
                <a:latin typeface="+mn-lt"/>
              </a:rPr>
              <a:t>available in their local area</a:t>
            </a:r>
          </a:p>
        </p:txBody>
      </p:sp>
    </p:spTree>
    <p:extLst>
      <p:ext uri="{BB962C8B-B14F-4D97-AF65-F5344CB8AC3E}">
        <p14:creationId xmlns:p14="http://schemas.microsoft.com/office/powerpoint/2010/main" val="19875545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133600" y="944613"/>
            <a:ext cx="4221480" cy="640080"/>
          </a:xfrm>
          <a:solidFill>
            <a:schemeClr val="bg1">
              <a:lumMod val="85000"/>
            </a:schemeClr>
          </a:solidFill>
        </p:spPr>
        <p:txBody>
          <a:bodyPr>
            <a:normAutofit/>
          </a:bodyPr>
          <a:lstStyle/>
          <a:p>
            <a:pPr eaLnBrk="1" hangingPunct="1"/>
            <a:r>
              <a:rPr lang="en-US" altLang="en-US" sz="3600" b="1" dirty="0" err="1" smtClean="0">
                <a:solidFill>
                  <a:schemeClr val="tx2"/>
                </a:solidFill>
              </a:rPr>
              <a:t>WellCheck</a:t>
            </a:r>
            <a:endParaRPr lang="en-US" altLang="en-US" sz="3600" b="1" dirty="0" smtClean="0">
              <a:solidFill>
                <a:schemeClr val="tx2"/>
              </a:solidFill>
            </a:endParaRPr>
          </a:p>
        </p:txBody>
      </p:sp>
      <p:sp>
        <p:nvSpPr>
          <p:cNvPr id="8" name="Slide Number Placeholder 7"/>
          <p:cNvSpPr>
            <a:spLocks noGrp="1"/>
          </p:cNvSpPr>
          <p:nvPr>
            <p:ph type="sldNum" sz="quarter" idx="12"/>
          </p:nvPr>
        </p:nvSpPr>
        <p:spPr/>
        <p:txBody>
          <a:bodyPr/>
          <a:lstStyle/>
          <a:p>
            <a:fld id="{6901F499-F5D6-4900-BA91-ECB4A1736A8B}" type="slidenum">
              <a:rPr lang="en-US" smtClean="0">
                <a:solidFill>
                  <a:prstClr val="black">
                    <a:tint val="75000"/>
                  </a:prstClr>
                </a:solidFill>
              </a:rPr>
              <a:pPr/>
              <a:t>4</a:t>
            </a:fld>
            <a:endParaRPr lang="en-US">
              <a:solidFill>
                <a:prstClr val="black">
                  <a:tint val="75000"/>
                </a:prstClr>
              </a:solidFill>
            </a:endParaRPr>
          </a:p>
        </p:txBody>
      </p:sp>
      <p:sp>
        <p:nvSpPr>
          <p:cNvPr id="4" name="Content Placeholder 3"/>
          <p:cNvSpPr>
            <a:spLocks noGrp="1"/>
          </p:cNvSpPr>
          <p:nvPr>
            <p:ph idx="4294967295"/>
          </p:nvPr>
        </p:nvSpPr>
        <p:spPr>
          <a:xfrm>
            <a:off x="0" y="1600200"/>
            <a:ext cx="7315200" cy="4525963"/>
          </a:xfrm>
          <a:prstGeom prst="rect">
            <a:avLst/>
          </a:prstGeom>
        </p:spPr>
        <p:txBody>
          <a:bodyPr>
            <a:normAutofit/>
          </a:bodyPr>
          <a:lstStyle/>
          <a:p>
            <a:endParaRPr lang="en-US" dirty="0"/>
          </a:p>
          <a:p>
            <a:endParaRPr lang="en-US" dirty="0"/>
          </a:p>
          <a:p>
            <a:endParaRPr lang="en-US" dirty="0"/>
          </a:p>
          <a:p>
            <a:endParaRPr lang="en-US" dirty="0"/>
          </a:p>
        </p:txBody>
      </p:sp>
      <p:sp>
        <p:nvSpPr>
          <p:cNvPr id="3" name="TextBox 2"/>
          <p:cNvSpPr txBox="1"/>
          <p:nvPr/>
        </p:nvSpPr>
        <p:spPr>
          <a:xfrm>
            <a:off x="990600" y="2038909"/>
            <a:ext cx="7848600" cy="4278094"/>
          </a:xfrm>
          <a:prstGeom prst="rect">
            <a:avLst/>
          </a:prstGeom>
          <a:noFill/>
        </p:spPr>
        <p:txBody>
          <a:bodyPr wrap="square" rtlCol="0">
            <a:spAutoFit/>
          </a:bodyPr>
          <a:lstStyle/>
          <a:p>
            <a:pPr marL="342900" lvl="0" indent="-342900" algn="l" fontAlgn="auto">
              <a:spcBef>
                <a:spcPct val="20000"/>
              </a:spcBef>
              <a:spcAft>
                <a:spcPts val="0"/>
              </a:spcAft>
              <a:buFont typeface="Arial" panose="020B0604020202020204" pitchFamily="34" charset="0"/>
              <a:buChar char="•"/>
            </a:pPr>
            <a:r>
              <a:rPr lang="en-US" sz="2000" dirty="0" smtClean="0">
                <a:solidFill>
                  <a:prstClr val="black"/>
                </a:solidFill>
                <a:latin typeface="+mn-lt"/>
              </a:rPr>
              <a:t>Evidence-based </a:t>
            </a:r>
            <a:r>
              <a:rPr lang="en-US" sz="2000" dirty="0">
                <a:solidFill>
                  <a:prstClr val="black"/>
                </a:solidFill>
                <a:latin typeface="+mn-lt"/>
              </a:rPr>
              <a:t>tool </a:t>
            </a:r>
            <a:r>
              <a:rPr lang="en-US" sz="2000" dirty="0" smtClean="0">
                <a:solidFill>
                  <a:prstClr val="black"/>
                </a:solidFill>
                <a:latin typeface="+mn-lt"/>
              </a:rPr>
              <a:t>based on the CDC </a:t>
            </a:r>
            <a:r>
              <a:rPr lang="en-US" sz="2000" dirty="0">
                <a:solidFill>
                  <a:prstClr val="black"/>
                </a:solidFill>
                <a:latin typeface="+mn-lt"/>
              </a:rPr>
              <a:t>H</a:t>
            </a:r>
            <a:r>
              <a:rPr lang="en-US" sz="2000" dirty="0" smtClean="0">
                <a:solidFill>
                  <a:prstClr val="black"/>
                </a:solidFill>
                <a:latin typeface="+mn-lt"/>
              </a:rPr>
              <a:t>ealth </a:t>
            </a:r>
            <a:r>
              <a:rPr lang="en-US" sz="2000" dirty="0">
                <a:solidFill>
                  <a:prstClr val="black"/>
                </a:solidFill>
                <a:latin typeface="+mn-lt"/>
              </a:rPr>
              <a:t>S</a:t>
            </a:r>
            <a:r>
              <a:rPr lang="en-US" sz="2000" dirty="0" smtClean="0">
                <a:solidFill>
                  <a:prstClr val="black"/>
                </a:solidFill>
                <a:latin typeface="+mn-lt"/>
              </a:rPr>
              <a:t>core </a:t>
            </a:r>
            <a:r>
              <a:rPr lang="en-US" sz="2000" dirty="0">
                <a:solidFill>
                  <a:prstClr val="black"/>
                </a:solidFill>
                <a:latin typeface="+mn-lt"/>
              </a:rPr>
              <a:t>C</a:t>
            </a:r>
            <a:r>
              <a:rPr lang="en-US" sz="2000" dirty="0" smtClean="0">
                <a:solidFill>
                  <a:prstClr val="black"/>
                </a:solidFill>
                <a:latin typeface="+mn-lt"/>
              </a:rPr>
              <a:t>ard</a:t>
            </a:r>
            <a:endParaRPr lang="en-US" sz="2000" dirty="0">
              <a:solidFill>
                <a:prstClr val="black"/>
              </a:solidFill>
              <a:latin typeface="+mn-lt"/>
            </a:endParaRPr>
          </a:p>
          <a:p>
            <a:pPr marL="342900" lvl="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Helps </a:t>
            </a:r>
            <a:r>
              <a:rPr lang="en-US" sz="2000" dirty="0" smtClean="0">
                <a:solidFill>
                  <a:prstClr val="black"/>
                </a:solidFill>
                <a:latin typeface="+mn-lt"/>
              </a:rPr>
              <a:t>assess agency health and wellness efforts</a:t>
            </a:r>
          </a:p>
          <a:p>
            <a:pPr marL="34290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36 agencies/291 worksites participated in </a:t>
            </a:r>
            <a:r>
              <a:rPr lang="en-US" sz="2000" dirty="0" smtClean="0">
                <a:solidFill>
                  <a:prstClr val="black"/>
                </a:solidFill>
                <a:latin typeface="+mn-lt"/>
              </a:rPr>
              <a:t>2014</a:t>
            </a:r>
            <a:endParaRPr lang="en-US" sz="2000" dirty="0">
              <a:solidFill>
                <a:prstClr val="black"/>
              </a:solidFill>
              <a:latin typeface="+mn-lt"/>
            </a:endParaRPr>
          </a:p>
          <a:p>
            <a:pPr marL="342900" lvl="0" indent="-342900" algn="l" fontAlgn="auto">
              <a:spcBef>
                <a:spcPct val="20000"/>
              </a:spcBef>
              <a:spcAft>
                <a:spcPts val="0"/>
              </a:spcAft>
              <a:buFont typeface="Arial" panose="020B0604020202020204" pitchFamily="34" charset="0"/>
              <a:buChar char="•"/>
            </a:pPr>
            <a:r>
              <a:rPr lang="en-US" sz="2000" dirty="0">
                <a:solidFill>
                  <a:prstClr val="black"/>
                </a:solidFill>
                <a:latin typeface="+mn-lt"/>
              </a:rPr>
              <a:t>Measures </a:t>
            </a:r>
            <a:r>
              <a:rPr lang="en-US" sz="2000" dirty="0" smtClean="0">
                <a:solidFill>
                  <a:prstClr val="black"/>
                </a:solidFill>
                <a:latin typeface="+mn-lt"/>
              </a:rPr>
              <a:t>wellness interventions across 16 categories, including:</a:t>
            </a:r>
            <a:endParaRPr lang="en-US" sz="2000" dirty="0">
              <a:solidFill>
                <a:prstClr val="black"/>
              </a:solidFill>
              <a:latin typeface="+mn-lt"/>
            </a:endParaRPr>
          </a:p>
          <a:p>
            <a:pPr lvl="0" algn="l" fontAlgn="auto">
              <a:spcBef>
                <a:spcPct val="20000"/>
              </a:spcBef>
              <a:spcAft>
                <a:spcPts val="0"/>
              </a:spcAft>
            </a:pPr>
            <a:endParaRPr lang="en-US" sz="2000" dirty="0" smtClean="0">
              <a:solidFill>
                <a:prstClr val="black"/>
              </a:solidFill>
              <a:latin typeface="+mn-lt"/>
            </a:endParaRP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Tobacco-Free Living </a:t>
            </a:r>
          </a:p>
          <a:p>
            <a:pPr marL="1714500" lvl="3" indent="-342900" algn="l" fontAlgn="auto">
              <a:spcBef>
                <a:spcPct val="20000"/>
              </a:spcBef>
              <a:spcAft>
                <a:spcPts val="0"/>
              </a:spcAft>
              <a:buFont typeface="Wingdings" panose="05000000000000000000" pitchFamily="2" charset="2"/>
              <a:buChar char="ü"/>
            </a:pPr>
            <a:r>
              <a:rPr lang="en-US" dirty="0">
                <a:solidFill>
                  <a:prstClr val="black"/>
                </a:solidFill>
                <a:latin typeface="+mn-lt"/>
              </a:rPr>
              <a:t>Support for Nursing Mothers</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Weight Management</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Stress Management</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Depression</a:t>
            </a:r>
          </a:p>
          <a:p>
            <a:pPr marL="1714500" lvl="3" indent="-342900" algn="l" fontAlgn="auto">
              <a:spcBef>
                <a:spcPct val="20000"/>
              </a:spcBef>
              <a:spcAft>
                <a:spcPts val="0"/>
              </a:spcAft>
              <a:buFont typeface="Wingdings" panose="05000000000000000000" pitchFamily="2" charset="2"/>
              <a:buChar char="ü"/>
            </a:pPr>
            <a:r>
              <a:rPr lang="en-US" dirty="0" smtClean="0">
                <a:solidFill>
                  <a:prstClr val="black"/>
                </a:solidFill>
                <a:latin typeface="+mn-lt"/>
              </a:rPr>
              <a:t>High </a:t>
            </a:r>
            <a:r>
              <a:rPr lang="en-US" dirty="0">
                <a:solidFill>
                  <a:prstClr val="black"/>
                </a:solidFill>
                <a:latin typeface="+mn-lt"/>
              </a:rPr>
              <a:t>Blood Pressure</a:t>
            </a:r>
            <a:r>
              <a:rPr lang="en-US" sz="2000" dirty="0">
                <a:solidFill>
                  <a:prstClr val="black"/>
                </a:solidFill>
                <a:latin typeface="+mn-lt"/>
              </a:rPr>
              <a:t> </a:t>
            </a:r>
            <a:endParaRPr lang="en-US" sz="2000" dirty="0" smtClean="0">
              <a:solidFill>
                <a:prstClr val="black"/>
              </a:solidFill>
              <a:latin typeface="+mn-lt"/>
            </a:endParaRPr>
          </a:p>
          <a:p>
            <a:pPr marL="1257300" lvl="2" indent="-342900" algn="l" fontAlgn="auto">
              <a:spcBef>
                <a:spcPct val="20000"/>
              </a:spcBef>
              <a:spcAft>
                <a:spcPts val="0"/>
              </a:spcAft>
              <a:buFont typeface="Wingdings" panose="05000000000000000000" pitchFamily="2" charset="2"/>
              <a:buChar char="§"/>
            </a:pPr>
            <a:endParaRPr lang="en-US" sz="2000" dirty="0" smtClean="0">
              <a:solidFill>
                <a:prstClr val="black"/>
              </a:solidFill>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6978" y="4177956"/>
            <a:ext cx="1280160" cy="1280160"/>
          </a:xfrm>
          <a:prstGeom prst="rect">
            <a:avLst/>
          </a:prstGeom>
        </p:spPr>
      </p:pic>
    </p:spTree>
    <p:extLst>
      <p:ext uri="{BB962C8B-B14F-4D97-AF65-F5344CB8AC3E}">
        <p14:creationId xmlns:p14="http://schemas.microsoft.com/office/powerpoint/2010/main" val="282342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66800" y="914400"/>
            <a:ext cx="6961196" cy="640080"/>
          </a:xfrm>
          <a:solidFill>
            <a:schemeClr val="bg1">
              <a:lumMod val="85000"/>
            </a:schemeClr>
          </a:solidFill>
        </p:spPr>
        <p:txBody>
          <a:bodyPr>
            <a:normAutofit/>
          </a:bodyPr>
          <a:lstStyle/>
          <a:p>
            <a:r>
              <a:rPr lang="en-US" altLang="en-US" sz="3200" b="1" dirty="0" smtClean="0">
                <a:solidFill>
                  <a:schemeClr val="tx2"/>
                </a:solidFill>
              </a:rPr>
              <a:t>How Federal Agencies </a:t>
            </a:r>
            <a:r>
              <a:rPr lang="en-US" altLang="en-US" sz="3200" b="1" dirty="0">
                <a:solidFill>
                  <a:schemeClr val="tx2"/>
                </a:solidFill>
              </a:rPr>
              <a:t>C</a:t>
            </a:r>
            <a:r>
              <a:rPr lang="en-US" altLang="en-US" sz="3200" b="1" dirty="0" smtClean="0">
                <a:solidFill>
                  <a:schemeClr val="tx2"/>
                </a:solidFill>
              </a:rPr>
              <a:t>ompare </a:t>
            </a:r>
          </a:p>
        </p:txBody>
      </p:sp>
      <p:sp>
        <p:nvSpPr>
          <p:cNvPr id="6" name="Slide Number Placeholder 5"/>
          <p:cNvSpPr>
            <a:spLocks noGrp="1"/>
          </p:cNvSpPr>
          <p:nvPr>
            <p:ph type="sldNum" sz="quarter" idx="12"/>
          </p:nvPr>
        </p:nvSpPr>
        <p:spPr/>
        <p:txBody>
          <a:bodyPr/>
          <a:lstStyle/>
          <a:p>
            <a:fld id="{6901F499-F5D6-4900-BA91-ECB4A1736A8B}" type="slidenum">
              <a:rPr lang="en-US" smtClean="0">
                <a:solidFill>
                  <a:prstClr val="black">
                    <a:tint val="75000"/>
                  </a:prstClr>
                </a:solidFill>
              </a:rPr>
              <a:pPr/>
              <a:t>5</a:t>
            </a:fld>
            <a:endParaRPr lang="en-US">
              <a:solidFill>
                <a:prstClr val="black">
                  <a:tint val="75000"/>
                </a:prst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571222813"/>
              </p:ext>
            </p:extLst>
          </p:nvPr>
        </p:nvGraphicFramePr>
        <p:xfrm>
          <a:off x="914400" y="1981200"/>
          <a:ext cx="7315200" cy="3913643"/>
        </p:xfrm>
        <a:graphic>
          <a:graphicData uri="http://schemas.openxmlformats.org/drawingml/2006/table">
            <a:tbl>
              <a:tblPr>
                <a:tableStyleId>{BC89EF96-8CEA-46FF-86C4-4CE0E7609802}</a:tableStyleId>
              </a:tblPr>
              <a:tblGrid>
                <a:gridCol w="3602588"/>
                <a:gridCol w="1877787"/>
                <a:gridCol w="1834825"/>
              </a:tblGrid>
              <a:tr h="443495">
                <a:tc>
                  <a:txBody>
                    <a:bodyPr/>
                    <a:lstStyle/>
                    <a:p>
                      <a:pPr marL="0" marR="0" algn="ctr">
                        <a:lnSpc>
                          <a:spcPct val="115000"/>
                        </a:lnSpc>
                        <a:spcBef>
                          <a:spcPts val="0"/>
                        </a:spcBef>
                        <a:spcAft>
                          <a:spcPts val="0"/>
                        </a:spcAft>
                      </a:pPr>
                      <a:r>
                        <a:rPr lang="en-US" sz="1800" b="1" dirty="0" smtClean="0">
                          <a:solidFill>
                            <a:schemeClr val="tx1"/>
                          </a:solidFill>
                          <a:effectLst/>
                        </a:rPr>
                        <a:t>SECTION</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WC </a:t>
                      </a:r>
                      <a:r>
                        <a:rPr lang="en-US" sz="1800" b="1" dirty="0" smtClean="0">
                          <a:solidFill>
                            <a:schemeClr val="tx1"/>
                          </a:solidFill>
                          <a:effectLst/>
                        </a:rPr>
                        <a:t>2014</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c>
                  <a:txBody>
                    <a:bodyPr/>
                    <a:lstStyle/>
                    <a:p>
                      <a:pPr marL="0" marR="0" algn="ctr">
                        <a:lnSpc>
                          <a:spcPct val="115000"/>
                        </a:lnSpc>
                        <a:spcBef>
                          <a:spcPts val="0"/>
                        </a:spcBef>
                        <a:spcAft>
                          <a:spcPts val="0"/>
                        </a:spcAft>
                      </a:pPr>
                      <a:r>
                        <a:rPr lang="en-US" sz="1800" b="1" dirty="0">
                          <a:solidFill>
                            <a:schemeClr val="tx1"/>
                          </a:solidFill>
                          <a:effectLst/>
                        </a:rPr>
                        <a:t>HSC </a:t>
                      </a:r>
                      <a:r>
                        <a:rPr lang="en-US" sz="1800" b="1" dirty="0" smtClean="0">
                          <a:solidFill>
                            <a:schemeClr val="tx1"/>
                          </a:solidFill>
                          <a:effectLst/>
                        </a:rPr>
                        <a:t>Study</a:t>
                      </a:r>
                      <a:endParaRPr lang="en-US" sz="1800" b="1" dirty="0">
                        <a:solidFill>
                          <a:schemeClr val="tx1"/>
                        </a:solidFill>
                        <a:effectLst/>
                        <a:latin typeface="Calibri"/>
                        <a:ea typeface="Calibri"/>
                        <a:cs typeface="Times New Roman"/>
                      </a:endParaRPr>
                    </a:p>
                  </a:txBody>
                  <a:tcPr marL="68580" marR="68580" marT="0" marB="0" anchor="ctr">
                    <a:solidFill>
                      <a:schemeClr val="tx2">
                        <a:lumMod val="40000"/>
                        <a:lumOff val="60000"/>
                        <a:alpha val="40000"/>
                      </a:schemeClr>
                    </a:solidFill>
                  </a:tcPr>
                </a:tc>
              </a:tr>
              <a:tr h="315450">
                <a:tc>
                  <a:txBody>
                    <a:bodyPr/>
                    <a:lstStyle/>
                    <a:p>
                      <a:pPr marL="0" marR="0">
                        <a:lnSpc>
                          <a:spcPct val="115000"/>
                        </a:lnSpc>
                        <a:spcBef>
                          <a:spcPts val="0"/>
                        </a:spcBef>
                        <a:spcAft>
                          <a:spcPts val="0"/>
                        </a:spcAft>
                      </a:pPr>
                      <a:r>
                        <a:rPr lang="en-US" sz="1800" b="0" dirty="0" smtClean="0">
                          <a:solidFill>
                            <a:schemeClr val="tx1"/>
                          </a:solidFill>
                          <a:effectLst/>
                        </a:rPr>
                        <a:t>Tobacco-Free </a:t>
                      </a:r>
                      <a:r>
                        <a:rPr lang="en-US" sz="1800" b="0" dirty="0">
                          <a:solidFill>
                            <a:schemeClr val="tx1"/>
                          </a:solidFill>
                          <a:effectLst/>
                        </a:rPr>
                        <a:t>Living</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75%</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56%</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dirty="0">
                          <a:effectLst/>
                        </a:rPr>
                        <a:t>Nutrition</a:t>
                      </a:r>
                      <a:endParaRPr lang="en-US" sz="18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38%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47%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smtClean="0">
                          <a:effectLst/>
                          <a:latin typeface="Calibri"/>
                          <a:ea typeface="Calibri"/>
                          <a:cs typeface="Times New Roman"/>
                        </a:rPr>
                        <a:t>Support for Nursing</a:t>
                      </a:r>
                      <a:r>
                        <a:rPr lang="en-US" sz="1800" b="0" baseline="0" dirty="0" smtClean="0">
                          <a:effectLst/>
                          <a:latin typeface="Calibri"/>
                          <a:ea typeface="Calibri"/>
                          <a:cs typeface="Times New Roman"/>
                        </a:rPr>
                        <a:t> Mothers</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54%</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33%</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Physical Activity</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60%</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i="0" dirty="0">
                          <a:effectLst/>
                        </a:rPr>
                        <a:t>Weight Management</a:t>
                      </a:r>
                      <a:endParaRPr lang="en-US" sz="1800" b="0" i="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i="0" dirty="0">
                          <a:solidFill>
                            <a:schemeClr val="tx1"/>
                          </a:solidFill>
                          <a:effectLst/>
                        </a:rPr>
                        <a:t> 58%</a:t>
                      </a:r>
                      <a:endParaRPr lang="en-US" sz="1800" b="0" i="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i="0" dirty="0">
                          <a:solidFill>
                            <a:schemeClr val="tx1"/>
                          </a:solidFill>
                          <a:effectLst/>
                        </a:rPr>
                        <a:t>73% </a:t>
                      </a:r>
                      <a:endParaRPr lang="en-US" sz="1800" b="0" i="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Stress Management</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71%</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effectLst/>
                        </a:rPr>
                        <a:t>Depression</a:t>
                      </a:r>
                      <a:endParaRPr lang="en-US" sz="1800" b="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65%</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47%</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smtClean="0">
                          <a:solidFill>
                            <a:schemeClr val="tx1"/>
                          </a:solidFill>
                          <a:effectLst/>
                          <a:latin typeface="Calibri"/>
                          <a:ea typeface="Calibri"/>
                          <a:cs typeface="Times New Roman"/>
                        </a:rPr>
                        <a:t>Vaccine Preventable</a:t>
                      </a:r>
                      <a:r>
                        <a:rPr lang="en-US" sz="1800" b="0" baseline="0" dirty="0" smtClean="0">
                          <a:solidFill>
                            <a:schemeClr val="tx1"/>
                          </a:solidFill>
                          <a:effectLst/>
                          <a:latin typeface="Calibri"/>
                          <a:ea typeface="Calibri"/>
                          <a:cs typeface="Times New Roman"/>
                        </a:rPr>
                        <a:t> Diseases</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83%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smtClean="0">
                          <a:solidFill>
                            <a:schemeClr val="tx1"/>
                          </a:solidFill>
                          <a:effectLst/>
                          <a:latin typeface="Calibri"/>
                          <a:ea typeface="Calibri"/>
                          <a:cs typeface="Times New Roman"/>
                        </a:rPr>
                        <a:t>61%</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solidFill>
                            <a:schemeClr val="tx1"/>
                          </a:solidFill>
                          <a:effectLst/>
                        </a:rPr>
                        <a:t>High Blood Pressure</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58%</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59%</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b="0" dirty="0">
                          <a:solidFill>
                            <a:schemeClr val="tx1"/>
                          </a:solidFill>
                          <a:effectLst/>
                        </a:rPr>
                        <a:t>High Cholesterol</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59%</a:t>
                      </a:r>
                      <a:endParaRPr lang="en-US" sz="1800" b="0" dirty="0">
                        <a:solidFill>
                          <a:schemeClr val="tx1"/>
                        </a:solidFill>
                        <a:effectLst/>
                        <a:latin typeface="Calibri"/>
                        <a:ea typeface="Calibri"/>
                        <a:cs typeface="Times New Roman"/>
                      </a:endParaRPr>
                    </a:p>
                  </a:txBody>
                  <a:tcPr marL="68580" marR="68580" marT="0" marB="0" anchor="b"/>
                </a:tc>
              </a:tr>
              <a:tr h="315450">
                <a:tc>
                  <a:txBody>
                    <a:bodyPr/>
                    <a:lstStyle/>
                    <a:p>
                      <a:pPr marL="0" marR="0">
                        <a:lnSpc>
                          <a:spcPct val="115000"/>
                        </a:lnSpc>
                        <a:spcBef>
                          <a:spcPts val="0"/>
                        </a:spcBef>
                        <a:spcAft>
                          <a:spcPts val="0"/>
                        </a:spcAft>
                      </a:pPr>
                      <a:r>
                        <a:rPr lang="en-US" sz="1800" dirty="0">
                          <a:effectLst/>
                        </a:rPr>
                        <a:t>Diabetes</a:t>
                      </a:r>
                      <a:endParaRPr lang="en-US" sz="1800" dirty="0">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 53%</a:t>
                      </a:r>
                      <a:endParaRPr lang="en-US" sz="1800" b="0" dirty="0">
                        <a:solidFill>
                          <a:schemeClr val="tx1"/>
                        </a:solidFill>
                        <a:effectLst/>
                        <a:latin typeface="Calibri"/>
                        <a:ea typeface="Calibri"/>
                        <a:cs typeface="Times New Roman"/>
                      </a:endParaRPr>
                    </a:p>
                  </a:txBody>
                  <a:tcPr marL="68580" marR="68580" marT="0" marB="0" anchor="b"/>
                </a:tc>
                <a:tc>
                  <a:txBody>
                    <a:bodyPr/>
                    <a:lstStyle/>
                    <a:p>
                      <a:pPr marL="0" marR="0" algn="r">
                        <a:lnSpc>
                          <a:spcPct val="115000"/>
                        </a:lnSpc>
                        <a:spcBef>
                          <a:spcPts val="0"/>
                        </a:spcBef>
                        <a:spcAft>
                          <a:spcPts val="0"/>
                        </a:spcAft>
                      </a:pPr>
                      <a:r>
                        <a:rPr lang="en-US" sz="1800" b="0" dirty="0">
                          <a:solidFill>
                            <a:schemeClr val="tx1"/>
                          </a:solidFill>
                          <a:effectLst/>
                        </a:rPr>
                        <a:t>60%</a:t>
                      </a:r>
                      <a:endParaRPr lang="en-US" sz="1800" b="0" dirty="0">
                        <a:solidFill>
                          <a:schemeClr val="tx1"/>
                        </a:solidFill>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51008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4800" y="1752600"/>
            <a:ext cx="4491118" cy="4572000"/>
          </a:xfrm>
          <a:prstGeom prst="rect">
            <a:avLst/>
          </a:prstGeom>
          <a:solidFill>
            <a:schemeClr val="bg1"/>
          </a:solidFill>
        </p:spPr>
      </p:pic>
      <p:sp>
        <p:nvSpPr>
          <p:cNvPr id="2" name="Title 1"/>
          <p:cNvSpPr>
            <a:spLocks noGrp="1"/>
          </p:cNvSpPr>
          <p:nvPr>
            <p:ph type="title"/>
          </p:nvPr>
        </p:nvSpPr>
        <p:spPr>
          <a:xfrm>
            <a:off x="152400" y="838200"/>
            <a:ext cx="4480560" cy="640080"/>
          </a:xfrm>
          <a:solidFill>
            <a:schemeClr val="bg1">
              <a:lumMod val="85000"/>
            </a:schemeClr>
          </a:solidFill>
        </p:spPr>
        <p:txBody>
          <a:bodyPr/>
          <a:lstStyle/>
          <a:p>
            <a:r>
              <a:rPr lang="en-US" altLang="en-US" sz="3600" b="1" dirty="0">
                <a:solidFill>
                  <a:schemeClr val="tx2"/>
                </a:solidFill>
                <a:cs typeface="Arial" charset="0"/>
              </a:rPr>
              <a:t>Tobacco Cessation</a:t>
            </a:r>
            <a:endParaRPr lang="en-US" sz="3600" dirty="0"/>
          </a:p>
        </p:txBody>
      </p:sp>
      <p:sp>
        <p:nvSpPr>
          <p:cNvPr id="5" name="TextBox 4"/>
          <p:cNvSpPr txBox="1"/>
          <p:nvPr/>
        </p:nvSpPr>
        <p:spPr>
          <a:xfrm>
            <a:off x="4495800" y="2362200"/>
            <a:ext cx="4480560" cy="2560320"/>
          </a:xfrm>
          <a:prstGeom prst="rect">
            <a:avLst/>
          </a:prstGeom>
          <a:pattFill prst="pct80">
            <a:fgClr>
              <a:schemeClr val="bg1">
                <a:lumMod val="95000"/>
              </a:schemeClr>
            </a:fgClr>
            <a:bgClr>
              <a:schemeClr val="bg1"/>
            </a:bgClr>
          </a:pattFill>
          <a:ln>
            <a:solidFill>
              <a:schemeClr val="bg1">
                <a:lumMod val="85000"/>
              </a:schemeClr>
            </a:solidFill>
          </a:ln>
        </p:spPr>
        <p:txBody>
          <a:bodyPr wrap="none" rtlCol="0">
            <a:spAutoFit/>
          </a:bodyPr>
          <a:lstStyle/>
          <a:p>
            <a:pPr marL="285750" indent="-285750" algn="l">
              <a:buFont typeface="Arial" panose="020B0604020202020204" pitchFamily="34" charset="0"/>
              <a:buChar char="•"/>
            </a:pPr>
            <a:r>
              <a:rPr lang="en-US" sz="1600" dirty="0" smtClean="0">
                <a:latin typeface="+mn-lt"/>
              </a:rPr>
              <a:t>6 of every 10 tobacco users in FEHB want to quit</a:t>
            </a:r>
          </a:p>
          <a:p>
            <a:pPr marL="285750" indent="-285750" algn="l">
              <a:buFont typeface="Arial" panose="020B0604020202020204" pitchFamily="34" charset="0"/>
              <a:buChar char="•"/>
            </a:pPr>
            <a:endParaRPr lang="en-US" sz="1600" dirty="0" smtClean="0">
              <a:latin typeface="+mn-lt"/>
            </a:endParaRPr>
          </a:p>
          <a:p>
            <a:pPr marL="285750" indent="-285750" algn="l">
              <a:buFont typeface="Arial" panose="020B0604020202020204" pitchFamily="34" charset="0"/>
              <a:buChar char="•"/>
            </a:pPr>
            <a:r>
              <a:rPr lang="en-US" sz="1600" dirty="0" smtClean="0">
                <a:latin typeface="+mn-lt"/>
              </a:rPr>
              <a:t>79% of tobacco users received quit advice from </a:t>
            </a:r>
          </a:p>
          <a:p>
            <a:pPr algn="l"/>
            <a:r>
              <a:rPr lang="en-US" sz="1600" dirty="0" smtClean="0">
                <a:latin typeface="+mn-lt"/>
              </a:rPr>
              <a:t>      their provider</a:t>
            </a:r>
          </a:p>
          <a:p>
            <a:pPr algn="l"/>
            <a:endParaRPr lang="en-US" sz="1600" dirty="0" smtClean="0">
              <a:latin typeface="+mn-lt"/>
            </a:endParaRPr>
          </a:p>
          <a:p>
            <a:pPr marL="285750" indent="-285750" algn="l" eaLnBrk="1" hangingPunct="1">
              <a:buFont typeface="Arial" panose="020B0604020202020204" pitchFamily="34" charset="0"/>
              <a:buChar char="•"/>
            </a:pPr>
            <a:r>
              <a:rPr lang="en-US" altLang="en-US" sz="1600" dirty="0">
                <a:solidFill>
                  <a:srgbClr val="000000"/>
                </a:solidFill>
                <a:latin typeface="+mn-lt"/>
              </a:rPr>
              <a:t>Benefits provided at no cost to </a:t>
            </a:r>
            <a:r>
              <a:rPr lang="en-US" altLang="en-US" sz="1600" dirty="0" smtClean="0">
                <a:solidFill>
                  <a:srgbClr val="000000"/>
                </a:solidFill>
                <a:latin typeface="+mn-lt"/>
              </a:rPr>
              <a:t>FEHB members</a:t>
            </a:r>
            <a:endParaRPr lang="en-US" altLang="en-US" sz="1600" dirty="0">
              <a:solidFill>
                <a:srgbClr val="000000"/>
              </a:solidFill>
              <a:latin typeface="+mn-lt"/>
            </a:endParaRPr>
          </a:p>
          <a:p>
            <a:pPr lvl="1" algn="l" eaLnBrk="1" hangingPunct="1">
              <a:spcAft>
                <a:spcPts val="600"/>
              </a:spcAft>
            </a:pPr>
            <a:r>
              <a:rPr lang="en-US" altLang="en-US" sz="1600" dirty="0">
                <a:solidFill>
                  <a:srgbClr val="000000"/>
                </a:solidFill>
                <a:latin typeface="+mn-lt"/>
              </a:rPr>
              <a:t>2 quit attempts per year </a:t>
            </a:r>
            <a:endParaRPr lang="en-US" altLang="en-US" sz="1600" dirty="0" smtClean="0">
              <a:solidFill>
                <a:srgbClr val="000000"/>
              </a:solidFill>
              <a:latin typeface="+mn-lt"/>
            </a:endParaRPr>
          </a:p>
          <a:p>
            <a:pPr lvl="1" algn="l" eaLnBrk="1" hangingPunct="1">
              <a:spcAft>
                <a:spcPts val="600"/>
              </a:spcAft>
            </a:pPr>
            <a:r>
              <a:rPr lang="en-US" altLang="en-US" sz="1600" dirty="0">
                <a:solidFill>
                  <a:srgbClr val="000000"/>
                </a:solidFill>
                <a:latin typeface="+mn-lt"/>
              </a:rPr>
              <a:t>F</a:t>
            </a:r>
            <a:r>
              <a:rPr lang="en-US" altLang="en-US" sz="1600" dirty="0" smtClean="0">
                <a:solidFill>
                  <a:srgbClr val="000000"/>
                </a:solidFill>
                <a:latin typeface="+mn-lt"/>
              </a:rPr>
              <a:t>our counseling </a:t>
            </a:r>
            <a:r>
              <a:rPr lang="en-US" altLang="en-US" sz="1600" dirty="0">
                <a:solidFill>
                  <a:srgbClr val="000000"/>
                </a:solidFill>
                <a:latin typeface="+mn-lt"/>
              </a:rPr>
              <a:t>sessions per </a:t>
            </a:r>
            <a:r>
              <a:rPr lang="en-US" altLang="en-US" sz="1600" dirty="0" smtClean="0">
                <a:solidFill>
                  <a:srgbClr val="000000"/>
                </a:solidFill>
                <a:latin typeface="+mn-lt"/>
              </a:rPr>
              <a:t>attempt</a:t>
            </a:r>
            <a:endParaRPr lang="en-US" altLang="en-US" sz="1600" dirty="0">
              <a:solidFill>
                <a:srgbClr val="000000"/>
              </a:solidFill>
              <a:latin typeface="+mn-lt"/>
            </a:endParaRPr>
          </a:p>
          <a:p>
            <a:pPr lvl="1" algn="l" eaLnBrk="1" hangingPunct="1"/>
            <a:r>
              <a:rPr lang="en-US" altLang="en-US" sz="1600" dirty="0" smtClean="0">
                <a:solidFill>
                  <a:srgbClr val="000000"/>
                </a:solidFill>
                <a:latin typeface="+mn-lt"/>
              </a:rPr>
              <a:t>All </a:t>
            </a:r>
            <a:r>
              <a:rPr lang="en-US" altLang="en-US" sz="1600" dirty="0">
                <a:solidFill>
                  <a:srgbClr val="000000"/>
                </a:solidFill>
                <a:latin typeface="+mn-lt"/>
              </a:rPr>
              <a:t>FDA approved </a:t>
            </a:r>
            <a:r>
              <a:rPr lang="en-US" altLang="en-US" sz="1600" dirty="0" smtClean="0">
                <a:solidFill>
                  <a:srgbClr val="000000"/>
                </a:solidFill>
                <a:latin typeface="+mn-lt"/>
              </a:rPr>
              <a:t>cessation </a:t>
            </a:r>
            <a:r>
              <a:rPr lang="en-US" altLang="en-US" sz="1600" dirty="0">
                <a:solidFill>
                  <a:srgbClr val="000000"/>
                </a:solidFill>
                <a:latin typeface="+mn-lt"/>
              </a:rPr>
              <a:t>medications</a:t>
            </a:r>
          </a:p>
          <a:p>
            <a:pPr algn="l"/>
            <a:endParaRPr lang="en-US" dirty="0" smtClean="0">
              <a:latin typeface="+mn-lt"/>
            </a:endParaRPr>
          </a:p>
          <a:p>
            <a:endParaRPr lang="en-US" dirty="0"/>
          </a:p>
        </p:txBody>
      </p:sp>
      <p:sp>
        <p:nvSpPr>
          <p:cNvPr id="3" name="Slide Number Placeholder 2"/>
          <p:cNvSpPr>
            <a:spLocks noGrp="1"/>
          </p:cNvSpPr>
          <p:nvPr>
            <p:ph type="sldNum" sz="quarter" idx="12"/>
          </p:nvPr>
        </p:nvSpPr>
        <p:spPr/>
        <p:txBody>
          <a:bodyPr/>
          <a:lstStyle/>
          <a:p>
            <a:fld id="{6901F499-F5D6-4900-BA91-ECB4A1736A8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1699188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p:spPr>
        <p:txBody>
          <a:bodyPr>
            <a:normAutofit/>
          </a:bodyPr>
          <a:lstStyle/>
          <a:p>
            <a:r>
              <a:rPr lang="en-US" sz="3000" b="1" dirty="0" smtClean="0">
                <a:solidFill>
                  <a:schemeClr val="tx2"/>
                </a:solidFill>
              </a:rPr>
              <a:t>Heart Health, Weight, and Diabetes Control</a:t>
            </a:r>
            <a:endParaRPr lang="en-US" sz="3000" b="1" dirty="0">
              <a:solidFill>
                <a:schemeClr val="tx2"/>
              </a:solidFill>
            </a:endParaRPr>
          </a:p>
        </p:txBody>
      </p:sp>
      <p:sp>
        <p:nvSpPr>
          <p:cNvPr id="5" name="Slide Number Placeholder 4"/>
          <p:cNvSpPr>
            <a:spLocks noGrp="1"/>
          </p:cNvSpPr>
          <p:nvPr>
            <p:ph type="sldNum" sz="quarter" idx="4"/>
          </p:nvPr>
        </p:nvSpPr>
        <p:spPr/>
        <p:txBody>
          <a:bodyPr/>
          <a:lstStyle/>
          <a:p>
            <a:fld id="{6901F499-F5D6-4900-BA91-ECB4A1736A8B}" type="slidenum">
              <a:rPr lang="en-US" smtClean="0">
                <a:solidFill>
                  <a:prstClr val="black">
                    <a:tint val="75000"/>
                  </a:prstClr>
                </a:solidFill>
              </a:rPr>
              <a:pPr/>
              <a:t>7</a:t>
            </a:fld>
            <a:endParaRPr lang="en-US" dirty="0">
              <a:solidFill>
                <a:prstClr val="black">
                  <a:tint val="75000"/>
                </a:prstClr>
              </a:solidFill>
            </a:endParaRPr>
          </a:p>
        </p:txBody>
      </p:sp>
      <p:sp>
        <p:nvSpPr>
          <p:cNvPr id="7" name="Rectangle 6"/>
          <p:cNvSpPr/>
          <p:nvPr/>
        </p:nvSpPr>
        <p:spPr>
          <a:xfrm>
            <a:off x="914400" y="1984997"/>
            <a:ext cx="6492240" cy="3939540"/>
          </a:xfrm>
          <a:prstGeom prst="rect">
            <a:avLst/>
          </a:prstGeom>
        </p:spPr>
        <p:txBody>
          <a:bodyPr>
            <a:spAutoFit/>
          </a:bodyPr>
          <a:lstStyle/>
          <a:p>
            <a:pPr algn="l"/>
            <a:r>
              <a:rPr lang="en-US" sz="2000" b="1" dirty="0">
                <a:solidFill>
                  <a:prstClr val="black"/>
                </a:solidFill>
                <a:latin typeface="Calibri"/>
              </a:rPr>
              <a:t>FEHB Plans support </a:t>
            </a:r>
            <a:r>
              <a:rPr lang="en-US" sz="2000" b="1" dirty="0" smtClean="0">
                <a:solidFill>
                  <a:prstClr val="black"/>
                </a:solidFill>
                <a:latin typeface="Calibri"/>
              </a:rPr>
              <a:t>and encourage</a:t>
            </a:r>
            <a:endParaRPr lang="en-US" sz="2000" b="1" dirty="0">
              <a:solidFill>
                <a:prstClr val="black"/>
              </a:solidFill>
              <a:latin typeface="Calibri"/>
            </a:endParaRPr>
          </a:p>
          <a:p>
            <a:pPr algn="l"/>
            <a:endParaRPr lang="en-US" dirty="0">
              <a:solidFill>
                <a:prstClr val="black"/>
              </a:solidFill>
            </a:endParaRPr>
          </a:p>
          <a:p>
            <a:pPr marL="342900" indent="-342900" algn="l">
              <a:buFont typeface="Arial" panose="020B0604020202020204" pitchFamily="34" charset="0"/>
              <a:buChar char="•"/>
            </a:pPr>
            <a:r>
              <a:rPr lang="en-US" dirty="0" smtClean="0">
                <a:solidFill>
                  <a:prstClr val="black"/>
                </a:solidFill>
                <a:latin typeface="Calibri"/>
              </a:rPr>
              <a:t>Wellness programs, health risk assessments, &amp; biometric screening</a:t>
            </a:r>
          </a:p>
          <a:p>
            <a:pPr lvl="1" algn="l"/>
            <a:r>
              <a:rPr lang="en-US" sz="1600" dirty="0" smtClean="0">
                <a:solidFill>
                  <a:prstClr val="black"/>
                </a:solidFill>
                <a:latin typeface="Calibri"/>
              </a:rPr>
              <a:t>-Complements </a:t>
            </a:r>
            <a:r>
              <a:rPr lang="en-US" sz="1600" dirty="0">
                <a:solidFill>
                  <a:prstClr val="black"/>
                </a:solidFill>
                <a:latin typeface="Calibri"/>
              </a:rPr>
              <a:t>worksite </a:t>
            </a:r>
            <a:r>
              <a:rPr lang="en-US" sz="1600" dirty="0" smtClean="0">
                <a:solidFill>
                  <a:prstClr val="black"/>
                </a:solidFill>
                <a:latin typeface="Calibri"/>
              </a:rPr>
              <a:t>wellness </a:t>
            </a:r>
            <a:r>
              <a:rPr lang="en-US" sz="1600" dirty="0">
                <a:solidFill>
                  <a:prstClr val="black"/>
                </a:solidFill>
                <a:latin typeface="Calibri"/>
              </a:rPr>
              <a:t>and extends to </a:t>
            </a:r>
            <a:r>
              <a:rPr lang="en-US" sz="1600" dirty="0" smtClean="0">
                <a:solidFill>
                  <a:prstClr val="black"/>
                </a:solidFill>
                <a:latin typeface="Calibri"/>
              </a:rPr>
              <a:t>family</a:t>
            </a:r>
          </a:p>
          <a:p>
            <a:pPr marL="800100" lvl="1" indent="-342900" algn="l">
              <a:buFont typeface="Arial" panose="020B0604020202020204" pitchFamily="34" charset="0"/>
              <a:buChar char="•"/>
            </a:pPr>
            <a:endParaRPr lang="en-US" dirty="0" smtClean="0">
              <a:solidFill>
                <a:prstClr val="black"/>
              </a:solidFill>
              <a:latin typeface="Calibri"/>
            </a:endParaRPr>
          </a:p>
          <a:p>
            <a:pPr marL="342900" indent="-342900" algn="l">
              <a:buFont typeface="Arial" panose="020B0604020202020204" pitchFamily="34" charset="0"/>
              <a:buChar char="•"/>
            </a:pPr>
            <a:r>
              <a:rPr lang="en-US" dirty="0" smtClean="0">
                <a:solidFill>
                  <a:prstClr val="black"/>
                </a:solidFill>
                <a:latin typeface="Calibri"/>
              </a:rPr>
              <a:t>Behavioral </a:t>
            </a:r>
            <a:r>
              <a:rPr lang="en-US" dirty="0">
                <a:solidFill>
                  <a:prstClr val="black"/>
                </a:solidFill>
                <a:latin typeface="Calibri"/>
              </a:rPr>
              <a:t>interventions for </a:t>
            </a:r>
            <a:r>
              <a:rPr lang="en-US" dirty="0" smtClean="0">
                <a:solidFill>
                  <a:prstClr val="black"/>
                </a:solidFill>
                <a:latin typeface="Calibri"/>
              </a:rPr>
              <a:t>overweight/obesity</a:t>
            </a:r>
          </a:p>
          <a:p>
            <a:pPr marL="342900" indent="-342900" algn="l">
              <a:buFont typeface="Arial" panose="020B0604020202020204" pitchFamily="34" charset="0"/>
              <a:buChar char="•"/>
            </a:pPr>
            <a:endParaRPr lang="en-US" dirty="0" smtClean="0">
              <a:solidFill>
                <a:prstClr val="black"/>
              </a:solidFill>
              <a:latin typeface="Calibri"/>
            </a:endParaRPr>
          </a:p>
          <a:p>
            <a:pPr marL="342900" indent="-342900" algn="l">
              <a:buFont typeface="Arial" panose="020B0604020202020204" pitchFamily="34" charset="0"/>
              <a:buChar char="•"/>
            </a:pPr>
            <a:r>
              <a:rPr lang="en-US" dirty="0" smtClean="0">
                <a:solidFill>
                  <a:prstClr val="black"/>
                </a:solidFill>
                <a:latin typeface="Calibri"/>
              </a:rPr>
              <a:t>Evidence </a:t>
            </a:r>
            <a:r>
              <a:rPr lang="en-US" dirty="0">
                <a:solidFill>
                  <a:prstClr val="black"/>
                </a:solidFill>
                <a:latin typeface="Calibri"/>
              </a:rPr>
              <a:t>based </a:t>
            </a:r>
            <a:r>
              <a:rPr lang="en-US" dirty="0" smtClean="0">
                <a:solidFill>
                  <a:prstClr val="black"/>
                </a:solidFill>
                <a:latin typeface="Calibri"/>
              </a:rPr>
              <a:t>blood </a:t>
            </a:r>
            <a:r>
              <a:rPr lang="en-US" dirty="0">
                <a:solidFill>
                  <a:prstClr val="black"/>
                </a:solidFill>
                <a:latin typeface="Calibri"/>
              </a:rPr>
              <a:t>pressure </a:t>
            </a:r>
            <a:r>
              <a:rPr lang="en-US" dirty="0" smtClean="0">
                <a:solidFill>
                  <a:prstClr val="black"/>
                </a:solidFill>
                <a:latin typeface="Calibri"/>
              </a:rPr>
              <a:t>control</a:t>
            </a:r>
          </a:p>
          <a:p>
            <a:pPr lvl="1" algn="l"/>
            <a:r>
              <a:rPr lang="en-US" sz="1600" dirty="0" smtClean="0">
                <a:solidFill>
                  <a:prstClr val="black"/>
                </a:solidFill>
                <a:latin typeface="Calibri"/>
              </a:rPr>
              <a:t>-Low or no cost generic medications often effective</a:t>
            </a:r>
          </a:p>
          <a:p>
            <a:pPr marL="800100" lvl="1" indent="-342900" algn="l">
              <a:buFont typeface="Arial" panose="020B0604020202020204" pitchFamily="34" charset="0"/>
              <a:buChar char="•"/>
            </a:pPr>
            <a:endParaRPr lang="en-US" dirty="0">
              <a:solidFill>
                <a:prstClr val="black"/>
              </a:solidFill>
              <a:latin typeface="Calibri"/>
            </a:endParaRPr>
          </a:p>
          <a:p>
            <a:pPr marL="342900" indent="-342900" algn="l">
              <a:buFont typeface="Arial" panose="020B0604020202020204" pitchFamily="34" charset="0"/>
              <a:buChar char="•"/>
            </a:pPr>
            <a:r>
              <a:rPr lang="en-US" dirty="0">
                <a:solidFill>
                  <a:prstClr val="black"/>
                </a:solidFill>
                <a:latin typeface="Calibri"/>
              </a:rPr>
              <a:t>A range of diabetes medications and </a:t>
            </a:r>
            <a:r>
              <a:rPr lang="en-US" dirty="0" smtClean="0">
                <a:solidFill>
                  <a:prstClr val="black"/>
                </a:solidFill>
                <a:latin typeface="Calibri"/>
              </a:rPr>
              <a:t>supplies</a:t>
            </a:r>
          </a:p>
          <a:p>
            <a:pPr marL="342900" indent="-342900" algn="l">
              <a:buFont typeface="Arial" panose="020B0604020202020204" pitchFamily="34" charset="0"/>
              <a:buChar char="•"/>
            </a:pPr>
            <a:endParaRPr lang="en-US" dirty="0">
              <a:solidFill>
                <a:prstClr val="black"/>
              </a:solidFill>
              <a:latin typeface="Calibri"/>
            </a:endParaRPr>
          </a:p>
          <a:p>
            <a:pPr marL="342900" indent="-342900" algn="l">
              <a:buFont typeface="Arial" panose="020B0604020202020204" pitchFamily="34" charset="0"/>
              <a:buChar char="•"/>
            </a:pPr>
            <a:r>
              <a:rPr lang="en-US" dirty="0">
                <a:solidFill>
                  <a:prstClr val="black"/>
                </a:solidFill>
                <a:latin typeface="Calibri"/>
              </a:rPr>
              <a:t>Bariatric surgery for qualifying individuals</a:t>
            </a:r>
          </a:p>
        </p:txBody>
      </p:sp>
    </p:spTree>
    <p:extLst>
      <p:ext uri="{BB962C8B-B14F-4D97-AF65-F5344CB8AC3E}">
        <p14:creationId xmlns:p14="http://schemas.microsoft.com/office/powerpoint/2010/main" val="1757657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5852160" cy="640080"/>
          </a:xfrm>
          <a:solidFill>
            <a:schemeClr val="bg1">
              <a:lumMod val="85000"/>
            </a:schemeClr>
          </a:solidFill>
        </p:spPr>
        <p:txBody>
          <a:bodyPr>
            <a:noAutofit/>
          </a:bodyPr>
          <a:lstStyle/>
          <a:p>
            <a:pPr algn="l"/>
            <a:r>
              <a:rPr lang="en-US" sz="3200" b="1" dirty="0" smtClean="0">
                <a:solidFill>
                  <a:schemeClr val="tx2"/>
                </a:solidFill>
              </a:rPr>
              <a:t>Healthy Pregnancy,</a:t>
            </a:r>
            <a:r>
              <a:rPr lang="en-US" sz="3200" b="1" dirty="0">
                <a:solidFill>
                  <a:schemeClr val="tx2"/>
                </a:solidFill>
              </a:rPr>
              <a:t> </a:t>
            </a:r>
            <a:r>
              <a:rPr lang="en-US" sz="3200" b="1" dirty="0" smtClean="0">
                <a:solidFill>
                  <a:schemeClr val="tx2"/>
                </a:solidFill>
              </a:rPr>
              <a:t>Healthy Baby</a:t>
            </a:r>
            <a:endParaRPr lang="en-US" sz="3200" b="1" dirty="0">
              <a:solidFill>
                <a:schemeClr val="tx2"/>
              </a:solidFill>
            </a:endParaRPr>
          </a:p>
        </p:txBody>
      </p:sp>
      <p:sp>
        <p:nvSpPr>
          <p:cNvPr id="4" name="Slide Number Placeholder 3"/>
          <p:cNvSpPr>
            <a:spLocks noGrp="1"/>
          </p:cNvSpPr>
          <p:nvPr>
            <p:ph type="sldNum" sz="quarter" idx="12"/>
          </p:nvPr>
        </p:nvSpPr>
        <p:spPr/>
        <p:txBody>
          <a:bodyPr/>
          <a:lstStyle/>
          <a:p>
            <a:fld id="{6901F499-F5D6-4900-BA91-ECB4A1736A8B}" type="slidenum">
              <a:rPr lang="en-US" smtClean="0">
                <a:solidFill>
                  <a:prstClr val="black">
                    <a:tint val="75000"/>
                  </a:prstClr>
                </a:solidFill>
              </a:rPr>
              <a:pPr/>
              <a:t>8</a:t>
            </a:fld>
            <a:endParaRPr lang="en-US">
              <a:solidFill>
                <a:prstClr val="black">
                  <a:tint val="75000"/>
                </a:prstClr>
              </a:solidFill>
            </a:endParaRPr>
          </a:p>
        </p:txBody>
      </p:sp>
      <p:sp>
        <p:nvSpPr>
          <p:cNvPr id="6" name="Rectangle 5"/>
          <p:cNvSpPr/>
          <p:nvPr/>
        </p:nvSpPr>
        <p:spPr>
          <a:xfrm>
            <a:off x="762000" y="2237509"/>
            <a:ext cx="6858000" cy="4825937"/>
          </a:xfrm>
          <a:prstGeom prst="rect">
            <a:avLst/>
          </a:prstGeom>
          <a:noFill/>
        </p:spPr>
        <p:txBody>
          <a:bodyPr>
            <a:spAutoFit/>
          </a:bodyPr>
          <a:lstStyle/>
          <a:p>
            <a:pPr algn="l" fontAlgn="auto">
              <a:spcBef>
                <a:spcPct val="20000"/>
              </a:spcBef>
              <a:spcAft>
                <a:spcPts val="0"/>
              </a:spcAft>
            </a:pPr>
            <a:r>
              <a:rPr lang="en-US" sz="2200" b="1" dirty="0" smtClean="0">
                <a:solidFill>
                  <a:prstClr val="black"/>
                </a:solidFill>
                <a:latin typeface="Calibri"/>
              </a:rPr>
              <a:t>To </a:t>
            </a:r>
            <a:r>
              <a:rPr lang="en-US" sz="2200" b="1" dirty="0">
                <a:solidFill>
                  <a:prstClr val="black"/>
                </a:solidFill>
                <a:latin typeface="Calibri"/>
              </a:rPr>
              <a:t>get our youngest </a:t>
            </a:r>
            <a:r>
              <a:rPr lang="en-US" sz="2200" b="1" dirty="0" smtClean="0">
                <a:solidFill>
                  <a:prstClr val="black"/>
                </a:solidFill>
                <a:latin typeface="Calibri"/>
              </a:rPr>
              <a:t>family members </a:t>
            </a:r>
            <a:r>
              <a:rPr lang="en-US" sz="2200" b="1" dirty="0">
                <a:solidFill>
                  <a:prstClr val="black"/>
                </a:solidFill>
                <a:latin typeface="Calibri"/>
              </a:rPr>
              <a:t>off to a great </a:t>
            </a:r>
            <a:r>
              <a:rPr lang="en-US" sz="2200" b="1" dirty="0" smtClean="0">
                <a:solidFill>
                  <a:prstClr val="black"/>
                </a:solidFill>
                <a:latin typeface="Calibri"/>
              </a:rPr>
              <a:t>start, </a:t>
            </a:r>
            <a:r>
              <a:rPr lang="en-US" sz="2200" b="1" dirty="0">
                <a:solidFill>
                  <a:prstClr val="black"/>
                </a:solidFill>
                <a:latin typeface="Calibri"/>
              </a:rPr>
              <a:t>we </a:t>
            </a:r>
            <a:r>
              <a:rPr lang="en-US" sz="2200" b="1" dirty="0" smtClean="0">
                <a:solidFill>
                  <a:prstClr val="black"/>
                </a:solidFill>
                <a:latin typeface="Calibri"/>
              </a:rPr>
              <a:t>emphasize</a:t>
            </a:r>
            <a:endParaRPr lang="en-US" sz="2200" b="1" dirty="0">
              <a:solidFill>
                <a:prstClr val="black"/>
              </a:solidFill>
              <a:latin typeface="Calibri"/>
            </a:endParaRP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Early prenatal care</a:t>
            </a: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Timely well child visits and </a:t>
            </a:r>
            <a:r>
              <a:rPr lang="en-US" sz="2000" dirty="0" smtClean="0">
                <a:solidFill>
                  <a:prstClr val="black"/>
                </a:solidFill>
                <a:latin typeface="Calibri"/>
              </a:rPr>
              <a:t>immunizations</a:t>
            </a: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Newborn screening for deafness and metabolic </a:t>
            </a:r>
            <a:r>
              <a:rPr lang="en-US" sz="2000" dirty="0" smtClean="0">
                <a:solidFill>
                  <a:prstClr val="black"/>
                </a:solidFill>
                <a:latin typeface="Calibri"/>
              </a:rPr>
              <a:t>conditions</a:t>
            </a:r>
            <a:endParaRPr lang="en-US" sz="2000" dirty="0">
              <a:solidFill>
                <a:prstClr val="black"/>
              </a:solidFill>
              <a:latin typeface="Calibri"/>
            </a:endParaRPr>
          </a:p>
          <a:p>
            <a:pPr marL="742950" lvl="1" indent="-285750" algn="l" fontAlgn="auto">
              <a:spcBef>
                <a:spcPct val="20000"/>
              </a:spcBef>
              <a:spcAft>
                <a:spcPts val="0"/>
              </a:spcAft>
              <a:buFont typeface="Arial" panose="020B0604020202020204" pitchFamily="34" charset="0"/>
              <a:buChar char="•"/>
            </a:pPr>
            <a:r>
              <a:rPr lang="en-US" sz="2000" dirty="0">
                <a:solidFill>
                  <a:prstClr val="black"/>
                </a:solidFill>
                <a:latin typeface="Calibri"/>
              </a:rPr>
              <a:t>S</a:t>
            </a:r>
            <a:r>
              <a:rPr lang="en-US" sz="2000" dirty="0" smtClean="0">
                <a:solidFill>
                  <a:prstClr val="black"/>
                </a:solidFill>
                <a:latin typeface="Calibri"/>
              </a:rPr>
              <a:t>upport for nursing mothers</a:t>
            </a:r>
          </a:p>
          <a:p>
            <a:pPr lvl="2" algn="l" fontAlgn="auto">
              <a:spcBef>
                <a:spcPct val="20000"/>
              </a:spcBef>
              <a:spcAft>
                <a:spcPts val="0"/>
              </a:spcAft>
            </a:pPr>
            <a:r>
              <a:rPr lang="en-US" dirty="0" smtClean="0">
                <a:solidFill>
                  <a:prstClr val="black"/>
                </a:solidFill>
                <a:latin typeface="Calibri"/>
              </a:rPr>
              <a:t>-Coverage </a:t>
            </a:r>
            <a:r>
              <a:rPr lang="en-US" dirty="0">
                <a:solidFill>
                  <a:prstClr val="black"/>
                </a:solidFill>
                <a:latin typeface="Calibri"/>
              </a:rPr>
              <a:t>of breast </a:t>
            </a:r>
            <a:r>
              <a:rPr lang="en-US" dirty="0" smtClean="0">
                <a:solidFill>
                  <a:prstClr val="black"/>
                </a:solidFill>
                <a:latin typeface="Calibri"/>
              </a:rPr>
              <a:t>pumps</a:t>
            </a:r>
          </a:p>
          <a:p>
            <a:pPr lvl="2" algn="l" fontAlgn="auto">
              <a:spcBef>
                <a:spcPct val="20000"/>
              </a:spcBef>
              <a:spcAft>
                <a:spcPts val="0"/>
              </a:spcAft>
            </a:pPr>
            <a:r>
              <a:rPr lang="en-US" altLang="en-US" dirty="0" smtClean="0">
                <a:latin typeface="+mn-lt"/>
              </a:rPr>
              <a:t>-</a:t>
            </a:r>
            <a:r>
              <a:rPr lang="en-US" altLang="en-US" dirty="0">
                <a:latin typeface="+mn-lt"/>
              </a:rPr>
              <a:t>P</a:t>
            </a:r>
            <a:r>
              <a:rPr lang="en-US" altLang="en-US" dirty="0" smtClean="0">
                <a:latin typeface="+mn-lt"/>
              </a:rPr>
              <a:t>rivate </a:t>
            </a:r>
            <a:r>
              <a:rPr lang="en-US" altLang="en-US" dirty="0">
                <a:latin typeface="+mn-lt"/>
              </a:rPr>
              <a:t>space </a:t>
            </a:r>
            <a:r>
              <a:rPr lang="en-US" altLang="en-US" dirty="0" smtClean="0">
                <a:latin typeface="+mn-lt"/>
              </a:rPr>
              <a:t>to </a:t>
            </a:r>
            <a:r>
              <a:rPr lang="en-US" altLang="en-US" dirty="0">
                <a:latin typeface="+mn-lt"/>
              </a:rPr>
              <a:t>express breast </a:t>
            </a:r>
            <a:r>
              <a:rPr lang="en-US" altLang="en-US" dirty="0" smtClean="0">
                <a:latin typeface="+mn-lt"/>
              </a:rPr>
              <a:t>milk</a:t>
            </a:r>
          </a:p>
          <a:p>
            <a:pPr lvl="2" algn="l" fontAlgn="auto">
              <a:spcBef>
                <a:spcPct val="20000"/>
              </a:spcBef>
              <a:spcAft>
                <a:spcPts val="0"/>
              </a:spcAft>
            </a:pPr>
            <a:r>
              <a:rPr lang="en-US" altLang="en-US" dirty="0" smtClean="0">
                <a:latin typeface="+mn-lt"/>
              </a:rPr>
              <a:t>-</a:t>
            </a:r>
            <a:r>
              <a:rPr lang="en-US" altLang="en-US" dirty="0">
                <a:latin typeface="+mn-lt"/>
              </a:rPr>
              <a:t>F</a:t>
            </a:r>
            <a:r>
              <a:rPr lang="en-US" altLang="en-US" dirty="0" smtClean="0">
                <a:latin typeface="+mn-lt"/>
              </a:rPr>
              <a:t>lexible scheduling </a:t>
            </a:r>
            <a:r>
              <a:rPr lang="en-US" altLang="en-US" dirty="0">
                <a:latin typeface="+mn-lt"/>
              </a:rPr>
              <a:t>and/or </a:t>
            </a:r>
            <a:r>
              <a:rPr lang="en-US" altLang="en-US" dirty="0" smtClean="0">
                <a:latin typeface="+mn-lt"/>
              </a:rPr>
              <a:t>break </a:t>
            </a:r>
            <a:r>
              <a:rPr lang="en-US" altLang="en-US" dirty="0">
                <a:latin typeface="+mn-lt"/>
              </a:rPr>
              <a:t>times to allow mothers to express breast milk</a:t>
            </a:r>
          </a:p>
          <a:p>
            <a:pPr lvl="2" algn="l" fontAlgn="auto">
              <a:spcBef>
                <a:spcPct val="20000"/>
              </a:spcBef>
              <a:spcAft>
                <a:spcPts val="0"/>
              </a:spcAft>
            </a:pPr>
            <a:endParaRPr lang="en-US" altLang="en-US" dirty="0">
              <a:latin typeface="+mn-lt"/>
            </a:endParaRPr>
          </a:p>
          <a:p>
            <a:pPr lvl="2" algn="l" fontAlgn="auto">
              <a:spcBef>
                <a:spcPct val="20000"/>
              </a:spcBef>
              <a:spcAft>
                <a:spcPts val="0"/>
              </a:spcAft>
            </a:pPr>
            <a:endParaRPr lang="en-US" dirty="0" smtClean="0">
              <a:solidFill>
                <a:prstClr val="black"/>
              </a:solidFill>
              <a:latin typeface="Calibri"/>
            </a:endParaRPr>
          </a:p>
          <a:p>
            <a:pPr lvl="2" algn="l" fontAlgn="auto">
              <a:spcBef>
                <a:spcPct val="2000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1250424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838200" y="1158240"/>
            <a:ext cx="3657600" cy="640080"/>
          </a:xfrm>
          <a:solidFill>
            <a:schemeClr val="bg1">
              <a:lumMod val="85000"/>
            </a:schemeClr>
          </a:solidFill>
        </p:spPr>
        <p:txBody>
          <a:bodyPr>
            <a:noAutofit/>
          </a:bodyPr>
          <a:lstStyle/>
          <a:p>
            <a:pPr eaLnBrk="1" hangingPunct="1"/>
            <a:r>
              <a:rPr lang="en-US" altLang="en-US" sz="3600" b="1" dirty="0" smtClean="0">
                <a:solidFill>
                  <a:schemeClr val="tx2"/>
                </a:solidFill>
                <a:cs typeface="Arial" charset="0"/>
              </a:rPr>
              <a:t>Behavioral Health</a:t>
            </a:r>
            <a:endParaRPr lang="en-US" altLang="en-US" sz="3600" dirty="0" smtClean="0">
              <a:solidFill>
                <a:schemeClr val="tx2"/>
              </a:solidFill>
            </a:endParaRPr>
          </a:p>
        </p:txBody>
      </p:sp>
      <p:sp>
        <p:nvSpPr>
          <p:cNvPr id="3" name="Content Placeholder 2"/>
          <p:cNvSpPr>
            <a:spLocks noGrp="1"/>
          </p:cNvSpPr>
          <p:nvPr>
            <p:ph idx="1"/>
          </p:nvPr>
        </p:nvSpPr>
        <p:spPr>
          <a:xfrm>
            <a:off x="533400" y="2438400"/>
            <a:ext cx="8229600" cy="4525963"/>
          </a:xfrm>
        </p:spPr>
        <p:txBody>
          <a:bodyPr>
            <a:normAutofit/>
          </a:bodyPr>
          <a:lstStyle/>
          <a:p>
            <a:pPr>
              <a:spcAft>
                <a:spcPts val="600"/>
              </a:spcAft>
              <a:defRPr/>
            </a:pPr>
            <a:r>
              <a:rPr lang="en-US" sz="2000" dirty="0">
                <a:cs typeface="Arial" charset="0"/>
              </a:rPr>
              <a:t>Employee Assistance Programs </a:t>
            </a:r>
            <a:r>
              <a:rPr lang="en-US" sz="2000" dirty="0" smtClean="0">
                <a:cs typeface="Arial" charset="0"/>
              </a:rPr>
              <a:t>offer </a:t>
            </a:r>
            <a:r>
              <a:rPr lang="en-US" sz="2000" dirty="0">
                <a:cs typeface="Arial" charset="0"/>
              </a:rPr>
              <a:t>stress management, substance </a:t>
            </a:r>
            <a:r>
              <a:rPr lang="en-US" sz="2000" dirty="0" smtClean="0">
                <a:cs typeface="Arial" charset="0"/>
              </a:rPr>
              <a:t>use counseling, </a:t>
            </a:r>
            <a:r>
              <a:rPr lang="en-US" sz="2000" dirty="0">
                <a:cs typeface="Arial" charset="0"/>
              </a:rPr>
              <a:t>and caregiver support</a:t>
            </a:r>
          </a:p>
          <a:p>
            <a:pPr>
              <a:spcAft>
                <a:spcPts val="600"/>
              </a:spcAft>
              <a:defRPr/>
            </a:pPr>
            <a:r>
              <a:rPr lang="en-US" sz="2000" dirty="0" smtClean="0">
                <a:cs typeface="Arial" charset="0"/>
              </a:rPr>
              <a:t>FEHB ensures parity </a:t>
            </a:r>
            <a:r>
              <a:rPr lang="en-US" sz="2000" dirty="0">
                <a:cs typeface="Arial" charset="0"/>
              </a:rPr>
              <a:t>for mental health and </a:t>
            </a:r>
            <a:r>
              <a:rPr lang="en-US" sz="2000" dirty="0" smtClean="0">
                <a:cs typeface="Arial" charset="0"/>
              </a:rPr>
              <a:t>substance use treatment benefits; cost sharing and treatment limits match those for medical/surgical care</a:t>
            </a:r>
          </a:p>
          <a:p>
            <a:pPr>
              <a:spcAft>
                <a:spcPts val="600"/>
              </a:spcAft>
              <a:defRPr/>
            </a:pPr>
            <a:r>
              <a:rPr lang="en-US" sz="2000" dirty="0" smtClean="0">
                <a:cs typeface="Arial" charset="0"/>
              </a:rPr>
              <a:t>Many plans cover both intensive outpatient therapy and residential treatment</a:t>
            </a:r>
          </a:p>
          <a:p>
            <a:pPr>
              <a:spcAft>
                <a:spcPts val="600"/>
              </a:spcAft>
              <a:defRPr/>
            </a:pPr>
            <a:r>
              <a:rPr lang="en-US" sz="2000" dirty="0" smtClean="0">
                <a:cs typeface="Arial" charset="0"/>
              </a:rPr>
              <a:t>In response to Presidential Memorandum on drug abuse, we are reviewing all plans to ensure access to reversal agents and medication assisted therapy</a:t>
            </a:r>
          </a:p>
        </p:txBody>
      </p:sp>
      <p:sp>
        <p:nvSpPr>
          <p:cNvPr id="2" name="Slide Number Placeholder 1"/>
          <p:cNvSpPr>
            <a:spLocks noGrp="1"/>
          </p:cNvSpPr>
          <p:nvPr>
            <p:ph type="sldNum" sz="quarter" idx="12"/>
          </p:nvPr>
        </p:nvSpPr>
        <p:spPr/>
        <p:txBody>
          <a:bodyPr/>
          <a:lstStyle/>
          <a:p>
            <a:fld id="{6901F499-F5D6-4900-BA91-ECB4A1736A8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1519081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 OP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23809</TotalTime>
  <Words>679</Words>
  <Application>Microsoft Office PowerPoint</Application>
  <PresentationFormat>On-screen Show (4:3)</PresentationFormat>
  <Paragraphs>140</Paragraphs>
  <Slides>10</Slides>
  <Notes>9</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4_Office Theme</vt:lpstr>
      <vt:lpstr>Theme OPM</vt:lpstr>
      <vt:lpstr>9_Office Theme</vt:lpstr>
      <vt:lpstr>2_Office Theme</vt:lpstr>
      <vt:lpstr>FEHB, Federal Worksites, and  Women’s Health</vt:lpstr>
      <vt:lpstr>Healthier Americans Strategic Goal</vt:lpstr>
      <vt:lpstr>Federal Employees Health Benefits Program</vt:lpstr>
      <vt:lpstr>WellCheck</vt:lpstr>
      <vt:lpstr>How Federal Agencies Compare </vt:lpstr>
      <vt:lpstr>Tobacco Cessation</vt:lpstr>
      <vt:lpstr>Heart Health, Weight, and Diabetes Control</vt:lpstr>
      <vt:lpstr>Healthy Pregnancy, Healthy Baby</vt:lpstr>
      <vt:lpstr>Behavioral Health</vt:lpstr>
      <vt:lpstr>Cancer Screening</vt:lpstr>
    </vt:vector>
  </TitlesOfParts>
  <Company>Preferred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FEHB:  A learning healthcare organization</dc:title>
  <dc:creator>Kay</dc:creator>
  <cp:lastModifiedBy>Hunter, Christine</cp:lastModifiedBy>
  <cp:revision>453</cp:revision>
  <cp:lastPrinted>2015-07-08T16:52:28Z</cp:lastPrinted>
  <dcterms:created xsi:type="dcterms:W3CDTF">2014-02-02T15:40:03Z</dcterms:created>
  <dcterms:modified xsi:type="dcterms:W3CDTF">2015-12-03T14:54:32Z</dcterms:modified>
</cp:coreProperties>
</file>