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3" r:id="rId1"/>
  </p:sldMasterIdLst>
  <p:notesMasterIdLst>
    <p:notesMasterId r:id="rId13"/>
  </p:notesMasterIdLst>
  <p:handoutMasterIdLst>
    <p:handoutMasterId r:id="rId14"/>
  </p:handoutMasterIdLst>
  <p:sldIdLst>
    <p:sldId id="359" r:id="rId2"/>
    <p:sldId id="544" r:id="rId3"/>
    <p:sldId id="545" r:id="rId4"/>
    <p:sldId id="547" r:id="rId5"/>
    <p:sldId id="541" r:id="rId6"/>
    <p:sldId id="548" r:id="rId7"/>
    <p:sldId id="551" r:id="rId8"/>
    <p:sldId id="543" r:id="rId9"/>
    <p:sldId id="542" r:id="rId10"/>
    <p:sldId id="549" r:id="rId11"/>
    <p:sldId id="550" r:id="rId12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MS PGothic" panose="020B0600070205080204" pitchFamily="34" charset="-128"/>
      <p:regular r:id="rId19"/>
    </p:embeddedFont>
    <p:embeddedFont>
      <p:font typeface="Myriad Web Pro" panose="020B0604020202020204" charset="0"/>
      <p:regular r:id="rId20"/>
      <p:bold r:id="rId21"/>
      <p: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yce Smith" initials="BDS" lastIdx="1" clrIdx="0"/>
  <p:cmAuthor id="1" name="Ward, John (CDC/OID/NCHHSTP)" initials="jww" lastIdx="8" clrIdx="1"/>
  <p:cmAuthor id="2" name="JEZibbell" initials="JZ" lastIdx="15" clrIdx="2"/>
  <p:cmAuthor id="3" name="Carol L. Brosgart, MD" initials="CLBM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4" autoAdjust="0"/>
    <p:restoredTop sz="86462" autoAdjust="0"/>
  </p:normalViewPr>
  <p:slideViewPr>
    <p:cSldViewPr>
      <p:cViewPr varScale="1">
        <p:scale>
          <a:sx n="64" d="100"/>
          <a:sy n="64" d="100"/>
        </p:scale>
        <p:origin x="92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506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30" d="100"/>
        <a:sy n="130" d="100"/>
      </p:scale>
      <p:origin x="0" y="-1632"/>
    </p:cViewPr>
  </p:sorterViewPr>
  <p:notesViewPr>
    <p:cSldViewPr>
      <p:cViewPr varScale="1">
        <p:scale>
          <a:sx n="53" d="100"/>
          <a:sy n="53" d="100"/>
        </p:scale>
        <p:origin x="1036" y="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ReportedNumber</c:v>
                </c:pt>
              </c:strCache>
            </c:strRef>
          </c:tx>
          <c:spPr>
            <a:ln>
              <a:solidFill>
                <a:srgbClr val="00FF00"/>
              </a:solidFill>
            </a:ln>
          </c:spPr>
          <c:marker>
            <c:spPr>
              <a:solidFill>
                <a:srgbClr val="00FF00"/>
              </a:solidFill>
            </c:spPr>
          </c:marker>
          <c:cat>
            <c:numRef>
              <c:f>Sheet1!$A$2:$A$15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3197</c:v>
                </c:pt>
                <c:pt idx="1">
                  <c:v>1640</c:v>
                </c:pt>
                <c:pt idx="2">
                  <c:v>1223</c:v>
                </c:pt>
                <c:pt idx="3">
                  <c:v>891</c:v>
                </c:pt>
                <c:pt idx="4">
                  <c:v>758</c:v>
                </c:pt>
                <c:pt idx="5">
                  <c:v>694</c:v>
                </c:pt>
                <c:pt idx="6">
                  <c:v>802</c:v>
                </c:pt>
                <c:pt idx="7">
                  <c:v>849</c:v>
                </c:pt>
                <c:pt idx="8">
                  <c:v>877</c:v>
                </c:pt>
                <c:pt idx="9">
                  <c:v>781</c:v>
                </c:pt>
                <c:pt idx="10">
                  <c:v>850</c:v>
                </c:pt>
                <c:pt idx="11">
                  <c:v>1232</c:v>
                </c:pt>
                <c:pt idx="12">
                  <c:v>1778</c:v>
                </c:pt>
                <c:pt idx="13">
                  <c:v>2138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411648"/>
        <c:axId val="227412040"/>
      </c:lineChart>
      <c:catAx>
        <c:axId val="2274116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Year</a:t>
                </a:r>
              </a:p>
            </c:rich>
          </c:tx>
          <c:layout>
            <c:manualLayout>
              <c:xMode val="edge"/>
              <c:yMode val="edge"/>
              <c:x val="0.47712644204358184"/>
              <c:y val="0.9030924855491330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rot="-1860000"/>
          <a:lstStyle/>
          <a:p>
            <a:pPr>
              <a:defRPr/>
            </a:pPr>
            <a:endParaRPr lang="en-US"/>
          </a:p>
        </c:txPr>
        <c:crossAx val="227412040"/>
        <c:crosses val="autoZero"/>
        <c:auto val="1"/>
        <c:lblAlgn val="ctr"/>
        <c:lblOffset val="100"/>
        <c:tickLblSkip val="2"/>
        <c:noMultiLvlLbl val="0"/>
      </c:catAx>
      <c:valAx>
        <c:axId val="22741204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Number of cases</a:t>
                </a:r>
              </a:p>
            </c:rich>
          </c:tx>
          <c:layout>
            <c:manualLayout>
              <c:xMode val="edge"/>
              <c:yMode val="edge"/>
              <c:x val="9.6899224806201549E-3"/>
              <c:y val="0.21614514587410677"/>
            </c:manualLayout>
          </c:layout>
          <c:overlay val="0"/>
        </c:title>
        <c:numFmt formatCode="#,##0" sourceLinked="0"/>
        <c:majorTickMark val="out"/>
        <c:minorTickMark val="out"/>
        <c:tickLblPos val="nextTo"/>
        <c:spPr>
          <a:ln>
            <a:solidFill>
              <a:srgbClr val="FFC000"/>
            </a:solidFill>
          </a:ln>
        </c:spPr>
        <c:crossAx val="227411648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 baseline="0">
          <a:solidFill>
            <a:schemeClr val="bg2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36709416727207"/>
          <c:y val="9.4831846262247194E-2"/>
          <c:w val="0.431649692786234"/>
          <c:h val="0.76401820448037328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Any Opioid Injection &lt; 30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5.56</c:v>
                </c:pt>
                <c:pt idx="1">
                  <c:v>5.53</c:v>
                </c:pt>
                <c:pt idx="2">
                  <c:v>7.21</c:v>
                </c:pt>
                <c:pt idx="3">
                  <c:v>10.130000000000001</c:v>
                </c:pt>
                <c:pt idx="4">
                  <c:v>12.72</c:v>
                </c:pt>
                <c:pt idx="5">
                  <c:v>14.98</c:v>
                </c:pt>
                <c:pt idx="6">
                  <c:v>18.13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Other Drug Injection &lt; 30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Sheet1!$B$1:$H$1</c:f>
              <c:strCach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</c:strCache>
            </c:strRef>
          </c:cat>
          <c:val>
            <c:numRef>
              <c:f>Sheet1!$B$3:$H$3</c:f>
              <c:numCache>
                <c:formatCode>General</c:formatCode>
                <c:ptCount val="7"/>
                <c:pt idx="0">
                  <c:v>2.27</c:v>
                </c:pt>
                <c:pt idx="1">
                  <c:v>2.15</c:v>
                </c:pt>
                <c:pt idx="2">
                  <c:v>1.78</c:v>
                </c:pt>
                <c:pt idx="3">
                  <c:v>2.31</c:v>
                </c:pt>
                <c:pt idx="4">
                  <c:v>2.79</c:v>
                </c:pt>
                <c:pt idx="5">
                  <c:v>3.64</c:v>
                </c:pt>
                <c:pt idx="6">
                  <c:v>4.41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27412824"/>
        <c:axId val="230027952"/>
      </c:lineChart>
      <c:catAx>
        <c:axId val="227412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230027952"/>
        <c:crosses val="autoZero"/>
        <c:auto val="1"/>
        <c:lblAlgn val="ctr"/>
        <c:lblOffset val="100"/>
        <c:noMultiLvlLbl val="0"/>
      </c:catAx>
      <c:valAx>
        <c:axId val="23002795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Proportion of All Admissions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bg1"/>
            </a:solidFill>
          </a:ln>
        </c:spPr>
        <c:crossAx val="227412824"/>
        <c:crosses val="autoZero"/>
        <c:crossBetween val="between"/>
        <c:majorUnit val="5"/>
      </c:valAx>
      <c:spPr>
        <a:ln>
          <a:solidFill>
            <a:schemeClr val="bg1"/>
          </a:solidFill>
        </a:ln>
      </c:spPr>
    </c:plotArea>
    <c:legend>
      <c:legendPos val="r"/>
      <c:layout>
        <c:manualLayout>
          <c:xMode val="edge"/>
          <c:yMode val="edge"/>
          <c:x val="0.60090846036072321"/>
          <c:y val="0.1886565889237089"/>
          <c:w val="0.34191036017164261"/>
          <c:h val="0.296929045296753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500">
          <a:ln>
            <a:solidFill>
              <a:schemeClr val="tx2"/>
            </a:solidFill>
          </a:ln>
          <a:solidFill>
            <a:schemeClr val="tx2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457446291435794E-2"/>
          <c:y val="2.6333333333333334E-2"/>
          <c:w val="0.92628329444930491"/>
          <c:h val="0.8718637556669053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effectLst/>
            </c:spPr>
          </c:dPt>
          <c:cat>
            <c:strRef>
              <c:f>Sheet1!$A$2:$A$5</c:f>
              <c:strCache>
                <c:ptCount val="4"/>
                <c:pt idx="0">
                  <c:v>HCV antibody+ (exposure)</c:v>
                </c:pt>
                <c:pt idx="1">
                  <c:v>Current HCV infection </c:v>
                </c:pt>
                <c:pt idx="2">
                  <c:v>Current HCV infection status unknown </c:v>
                </c:pt>
                <c:pt idx="3">
                  <c:v>Age &lt;18 mos HCV +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620</c:v>
                </c:pt>
                <c:pt idx="1">
                  <c:v>106</c:v>
                </c:pt>
                <c:pt idx="2">
                  <c:v>476</c:v>
                </c:pt>
                <c:pt idx="3">
                  <c:v>29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0029128"/>
        <c:axId val="230029520"/>
      </c:barChart>
      <c:catAx>
        <c:axId val="230029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029520"/>
        <c:crosses val="autoZero"/>
        <c:auto val="1"/>
        <c:lblAlgn val="ctr"/>
        <c:lblOffset val="100"/>
        <c:noMultiLvlLbl val="0"/>
      </c:catAx>
      <c:valAx>
        <c:axId val="23002952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0291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aseline="0">
          <a:solidFill>
            <a:srgbClr val="FFFF00"/>
          </a:solidFill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0.17314</cdr:x>
      <cdr:y>0</cdr:y>
    </cdr:from>
    <cdr:to>
      <cdr:x>0.37153</cdr:x>
      <cdr:y>0.25532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98059" y="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400" dirty="0">
            <a:solidFill>
              <a:srgbClr val="FFFF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0.02267</cdr:x>
      <cdr:y>0.02179</cdr:y>
    </cdr:from>
    <cdr:to>
      <cdr:x>0.18008</cdr:x>
      <cdr:y>0.35626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6538" y="91327"/>
          <a:ext cx="1295421" cy="14017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dirty="0" smtClean="0">
              <a:solidFill>
                <a:schemeClr val="bg2"/>
              </a:solidFill>
            </a:rPr>
            <a:t>620</a:t>
          </a:r>
          <a:endParaRPr lang="en-US" sz="2000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0.49936</cdr:x>
      <cdr:y>0.20361</cdr:y>
    </cdr:from>
    <cdr:to>
      <cdr:x>0.74936</cdr:x>
      <cdr:y>0.54329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109545" y="853327"/>
          <a:ext cx="2057400" cy="142359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dirty="0" smtClean="0">
              <a:solidFill>
                <a:schemeClr val="bg2"/>
              </a:solidFill>
            </a:rPr>
            <a:t>476</a:t>
          </a:r>
          <a:endParaRPr lang="en-US" sz="2000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0.24074</cdr:x>
      <cdr:y>0.63997</cdr:y>
    </cdr:from>
    <cdr:to>
      <cdr:x>0.4537</cdr:x>
      <cdr:y>0.96146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981200" y="2682127"/>
          <a:ext cx="1752576" cy="1347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2000" dirty="0" smtClean="0">
              <a:solidFill>
                <a:schemeClr val="bg2"/>
              </a:solidFill>
            </a:rPr>
            <a:t>106</a:t>
          </a:r>
          <a:endParaRPr lang="en-US" sz="2000" dirty="0">
            <a:solidFill>
              <a:schemeClr val="bg2"/>
            </a:solidFill>
          </a:endParaRPr>
        </a:p>
      </cdr:txBody>
    </cdr:sp>
  </cdr:relSizeAnchor>
  <cdr:relSizeAnchor xmlns:cdr="http://schemas.openxmlformats.org/drawingml/2006/chartDrawing">
    <cdr:from>
      <cdr:x>0.84259</cdr:x>
      <cdr:y>0.72501</cdr:y>
    </cdr:from>
    <cdr:to>
      <cdr:x>0.9537</cdr:x>
      <cdr:y>0.94319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934200" y="3038497"/>
          <a:ext cx="914391" cy="9143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2000" dirty="0" smtClean="0">
              <a:solidFill>
                <a:schemeClr val="bg2"/>
              </a:solidFill>
            </a:rPr>
            <a:t>29</a:t>
          </a:r>
          <a:endParaRPr lang="en-US" sz="2000" dirty="0">
            <a:solidFill>
              <a:schemeClr val="bg2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513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5137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C06B847-9031-4666-AD2A-B4CED8CBC83A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7840" cy="46513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6"/>
            <a:ext cx="3037840" cy="465137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34E19593-82A1-4118-809F-F271CF2C9F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5275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3"/>
            <a:ext cx="3037416" cy="46434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395" y="3"/>
            <a:ext cx="3037416" cy="464342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90DEDA07-381A-4225-9023-E9401B357A9A}" type="datetimeFigureOut">
              <a:rPr lang="en-US" smtClean="0"/>
              <a:t>10/20/2015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9" y="4416031"/>
            <a:ext cx="5607047" cy="4183857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30470"/>
            <a:ext cx="3037416" cy="46434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395" y="8830470"/>
            <a:ext cx="3037416" cy="464342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CE131A78-9042-4671-AD70-8C415D98BB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11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78C994-1C1C-4D36-AB14-83B306FAD5C5}" type="slidenum">
              <a:rPr lang="en-US" smtClean="0">
                <a:solidFill>
                  <a:prstClr val="black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mtClean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8613" y="722313"/>
            <a:ext cx="6434137" cy="4824412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1880" y="5732466"/>
            <a:ext cx="6335324" cy="2841625"/>
          </a:xfrm>
          <a:noFill/>
        </p:spPr>
        <p:txBody>
          <a:bodyPr wrap="square" lIns="90877" tIns="45440" rIns="90877" bIns="4544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989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2F87FB-C7E8-4051-88C2-63951057FEF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3599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02CB63-6E21-4B6F-B75E-6894CFAD993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70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explain HCV antibody+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31A78-9042-4671-AD70-8C415D98BB9B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957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81100" y="6985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874" indent="-285721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2884" indent="-22857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038" indent="-22857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191" indent="-22857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345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499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8653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5806" indent="-228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44453C1-7477-48E4-ADA2-E99A120FFFAE}" type="slidenum">
              <a:rPr lang="en-US" smtClean="0"/>
              <a:pPr eaLnBrk="1" hangingPunct="1"/>
              <a:t>8</a:t>
            </a:fld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191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Reference Viral Hepatitis Action Plan – Priority Area 5:  Reducing</a:t>
            </a:r>
            <a:r>
              <a:rPr lang="en-US" baseline="0" dirty="0" smtClean="0"/>
              <a:t> Viral Hepatitis Cases Associated with Drug-Use Behaviors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8842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19611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lvl="1" indent="0">
              <a:buFontTx/>
              <a:buNone/>
            </a:pPr>
            <a:endParaRPr lang="en-US" sz="1200" u="none" baseline="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8EA9067-353E-4B38-A1CD-FC657CEC3664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196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286000" y="6254496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2286000" y="6446520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. Content with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3185"/>
            <a:ext cx="8686800" cy="1143000"/>
          </a:xfrm>
          <a:prstGeom prst="rect">
            <a:avLst/>
          </a:prstGeom>
        </p:spPr>
        <p:txBody>
          <a:bodyPr/>
          <a:lstStyle>
            <a:lvl1pPr marL="342900" indent="0" algn="l">
              <a:defRPr sz="3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520" y="1658075"/>
            <a:ext cx="8361680" cy="4525963"/>
          </a:xfrm>
          <a:prstGeom prst="rect">
            <a:avLst/>
          </a:prstGeom>
        </p:spPr>
        <p:txBody>
          <a:bodyPr/>
          <a:lstStyle>
            <a:lvl1pPr marL="228600" indent="-228600">
              <a:buSzPct val="60000"/>
              <a:buFontTx/>
              <a:buBlip>
                <a:blip r:embed="rId2"/>
              </a:buBlip>
              <a:defRPr sz="1800">
                <a:latin typeface="Arial" pitchFamily="34" charset="0"/>
                <a:cs typeface="Arial" pitchFamily="34" charset="0"/>
              </a:defRPr>
            </a:lvl1pPr>
            <a:lvl2pPr marL="571500" indent="-290513">
              <a:buFont typeface="Arial" pitchFamily="34" charset="0"/>
              <a:buChar char="-"/>
              <a:defRPr lang="en-US" sz="1600" kern="1200" baseline="0" dirty="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862013" indent="-288925">
              <a:buFont typeface="Arial" pitchFamily="34" charset="0"/>
              <a:buChar char="-"/>
              <a:defRPr sz="1600">
                <a:latin typeface="Arial" pitchFamily="34" charset="0"/>
                <a:cs typeface="Arial" pitchFamily="34" charset="0"/>
              </a:defRPr>
            </a:lvl3pPr>
            <a:lvl4pPr marL="742950" indent="-285750">
              <a:buFontTx/>
              <a:buBlip>
                <a:blip r:embed="rId2"/>
              </a:buBlip>
              <a:defRPr sz="1800">
                <a:latin typeface="Arial" pitchFamily="34" charset="0"/>
                <a:cs typeface="Arial" pitchFamily="34" charset="0"/>
              </a:defRPr>
            </a:lvl4pPr>
            <a:lvl5pPr marL="742950" indent="-285750">
              <a:buFontTx/>
              <a:buBlip>
                <a:blip r:embed="rId2"/>
              </a:buBlip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894447" y="6435669"/>
            <a:ext cx="4149800" cy="22005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100" b="0" cap="none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800" cap="all" baseline="0">
                <a:latin typeface="Arial" pitchFamily="34" charset="0"/>
                <a:cs typeface="Arial" pitchFamily="34" charset="0"/>
              </a:defRPr>
            </a:lvl2pPr>
            <a:lvl3pPr marL="914400" indent="0">
              <a:buNone/>
              <a:defRPr sz="800" cap="all" baseline="0">
                <a:latin typeface="Arial" pitchFamily="34" charset="0"/>
                <a:cs typeface="Arial" pitchFamily="34" charset="0"/>
              </a:defRPr>
            </a:lvl3pPr>
            <a:lvl4pPr marL="1371600" indent="0">
              <a:buNone/>
              <a:defRPr sz="800" cap="all" baseline="0">
                <a:latin typeface="Arial" pitchFamily="34" charset="0"/>
                <a:cs typeface="Arial" pitchFamily="34" charset="0"/>
              </a:defRPr>
            </a:lvl4pPr>
            <a:lvl5pPr marL="1828800" indent="0">
              <a:buNone/>
              <a:defRPr sz="800" cap="all" baseline="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INSERT SLIDE REFERENCE</a:t>
            </a:r>
          </a:p>
        </p:txBody>
      </p:sp>
    </p:spTree>
    <p:extLst>
      <p:ext uri="{BB962C8B-B14F-4D97-AF65-F5344CB8AC3E}">
        <p14:creationId xmlns:p14="http://schemas.microsoft.com/office/powerpoint/2010/main" val="41927324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8229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BD75200-B4E9-403A-BF8E-E8F16C743B6A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1438260"/>
      </p:ext>
    </p:extLst>
  </p:cSld>
  <p:clrMapOvr>
    <a:masterClrMapping/>
  </p:clrMapOvr>
  <p:transition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219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0" y="6553200"/>
            <a:ext cx="8229600" cy="38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92D292D-F78F-466F-8907-6071F031A7E0}" type="slidenum">
              <a:rPr lang="en-US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66191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F56DC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0F56DC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492876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fld id="{70B6A795-31F6-4398-A810-B7914FA8EED0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9739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149601" y="6248400"/>
            <a:ext cx="2844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31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4267200"/>
            <a:ext cx="64008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 smtClean="0"/>
              <a:t>Title of Presenter –Myriad Pro, 18pt</a:t>
            </a:r>
          </a:p>
          <a:p>
            <a:pPr lvl="0"/>
            <a:endParaRPr lang="en-US" sz="1800" dirty="0" smtClean="0"/>
          </a:p>
          <a:p>
            <a:pPr lvl="0"/>
            <a:r>
              <a:rPr lang="en-US" sz="1800" dirty="0" smtClean="0"/>
              <a:t>Title of Event</a:t>
            </a:r>
          </a:p>
          <a:p>
            <a:pPr lvl="0"/>
            <a:r>
              <a:rPr lang="en-US" sz="1800" dirty="0" smtClean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981200"/>
            <a:ext cx="82296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Title of Presentation – Myriad Pro</a:t>
            </a:r>
            <a:br>
              <a:rPr lang="en-US" dirty="0" smtClean="0"/>
            </a:br>
            <a:r>
              <a:rPr lang="en-US" dirty="0" smtClean="0"/>
              <a:t> Bold, Shadow 28pt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Headline – Myriad Pro, Bold, Shadow, 28pt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6705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Section Header</a:t>
            </a:r>
            <a:br>
              <a:rPr lang="en-US" dirty="0" smtClean="0"/>
            </a:br>
            <a:r>
              <a:rPr lang="en-US" dirty="0" smtClean="0"/>
              <a:t>Myriad Pro, bold, shadow, 36pt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Header – Myriad Pro, bold, shadow, 20pt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73051"/>
            <a:ext cx="5111750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– Myriad Pro, bold, 24pt</a:t>
            </a:r>
          </a:p>
          <a:p>
            <a:pPr lvl="1"/>
            <a:r>
              <a:rPr lang="en-US" dirty="0" smtClean="0"/>
              <a:t>Second level – Myriad Pro, 20pt</a:t>
            </a:r>
          </a:p>
          <a:p>
            <a:pPr lvl="2"/>
            <a:r>
              <a:rPr lang="en-US" dirty="0" smtClean="0"/>
              <a:t>Third level – Myriad Pro, 18pt	</a:t>
            </a:r>
          </a:p>
          <a:p>
            <a:pPr lvl="3"/>
            <a:r>
              <a:rPr lang="en-US" dirty="0" smtClean="0"/>
              <a:t>Fourth level – Myriad Pro, 18pt</a:t>
            </a:r>
          </a:p>
          <a:p>
            <a:pPr lvl="4"/>
            <a:r>
              <a:rPr lang="en-US" dirty="0" smtClean="0"/>
              <a:t>Fifth level – Myriad Pro, 18pt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1"/>
            <a:ext cx="3008313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Paragraph of type</a:t>
            </a:r>
          </a:p>
          <a:p>
            <a:pPr lvl="0"/>
            <a:r>
              <a:rPr lang="en-US" dirty="0" smtClean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5791200"/>
            <a:ext cx="82296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*Citations and references – Myriad Pro, 11pt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Photo Title – Myriad Pro, Bold, Shadow, 20pt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2057400"/>
            <a:ext cx="64008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Closing– Myriad Pro, Bold, 28pt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286000" y="6254496"/>
            <a:ext cx="51054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286000" y="6446520"/>
            <a:ext cx="51054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Place Descriptor Here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7" r:id="rId3"/>
    <p:sldLayoutId id="2147483693" r:id="rId4"/>
    <p:sldLayoutId id="2147483694" r:id="rId5"/>
    <p:sldLayoutId id="2147483686" r:id="rId6"/>
    <p:sldLayoutId id="2147483688" r:id="rId7"/>
    <p:sldLayoutId id="2147483689" r:id="rId8"/>
    <p:sldLayoutId id="2147483690" r:id="rId9"/>
    <p:sldLayoutId id="2147483703" r:id="rId10"/>
    <p:sldLayoutId id="2147483705" r:id="rId11"/>
    <p:sldLayoutId id="2147483708" r:id="rId12"/>
    <p:sldLayoutId id="2147483709" r:id="rId13"/>
    <p:sldLayoutId id="2147483710" r:id="rId14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Hepatitis </a:t>
            </a:r>
            <a:r>
              <a:rPr lang="en-US" dirty="0" smtClean="0">
                <a:solidFill>
                  <a:srgbClr val="FFFF00"/>
                </a:solidFill>
              </a:rPr>
              <a:t>C:  The </a:t>
            </a:r>
            <a:r>
              <a:rPr lang="en-US" dirty="0">
                <a:solidFill>
                  <a:srgbClr val="FFFF00"/>
                </a:solidFill>
              </a:rPr>
              <a:t>Silent </a:t>
            </a:r>
            <a:r>
              <a:rPr lang="en-US" dirty="0" smtClean="0">
                <a:solidFill>
                  <a:srgbClr val="FFFF00"/>
                </a:solidFill>
              </a:rPr>
              <a:t>Epidemic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/>
              <a:t> </a:t>
            </a:r>
            <a:br>
              <a:rPr lang="en-US" dirty="0"/>
            </a:br>
            <a:r>
              <a:rPr lang="en-US" sz="2200" dirty="0">
                <a:solidFill>
                  <a:schemeClr val="bg2"/>
                </a:solidFill>
              </a:rPr>
              <a:t>Wednesday, October 21, 2015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>
                <a:solidFill>
                  <a:srgbClr val="FFFF00"/>
                </a:solidFill>
              </a:rPr>
              <a:t>   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 W. Ward, M.D.</a:t>
            </a:r>
          </a:p>
          <a:p>
            <a:r>
              <a:rPr lang="en-US" dirty="0"/>
              <a:t> </a:t>
            </a:r>
            <a:r>
              <a:rPr lang="en-US" dirty="0" smtClean="0"/>
              <a:t>Division of Viral Hepatitis</a:t>
            </a:r>
          </a:p>
          <a:p>
            <a:r>
              <a:rPr lang="en-US" dirty="0" smtClean="0"/>
              <a:t>Centers for Disease Control and Prevention 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 smtClean="0"/>
              <a:t>Division of Viral Hepatitis 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National Center for HIV/AIDS, Viral Hepatitis, STD and TB Prevention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7039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715962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CDC Activities Addressing HCV in Young Persons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676400"/>
            <a:ext cx="8305800" cy="5334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bg2"/>
              </a:buClr>
              <a:buFont typeface="Myriad Web Pro" panose="020B0604020202020204" charset="0"/>
              <a:buChar char="-"/>
            </a:pPr>
            <a:r>
              <a:rPr lang="en-US" dirty="0" smtClean="0"/>
              <a:t>Assisting with outbreak investigations, including applying advanced laboratory techniques</a:t>
            </a:r>
          </a:p>
          <a:p>
            <a:pPr lvl="1">
              <a:buClr>
                <a:schemeClr val="bg2"/>
              </a:buClr>
              <a:buFont typeface="Myriad Web Pro" panose="020B0604020202020204" charset="0"/>
              <a:buChar char="-"/>
            </a:pPr>
            <a:endParaRPr lang="en-US" dirty="0" smtClean="0"/>
          </a:p>
          <a:p>
            <a:pPr lvl="1">
              <a:buClr>
                <a:schemeClr val="bg2"/>
              </a:buClr>
              <a:buFont typeface="Myriad Web Pro" panose="020B0604020202020204" charset="0"/>
              <a:buChar char="-"/>
            </a:pPr>
            <a:r>
              <a:rPr lang="en-US" dirty="0" smtClean="0"/>
              <a:t>Identifying counties at risk for HCV/HIV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/>
          </a:p>
          <a:p>
            <a:pPr lvl="1" fontAlgn="auto">
              <a:spcAft>
                <a:spcPts val="0"/>
              </a:spcAft>
              <a:buClr>
                <a:schemeClr val="bg2"/>
              </a:buClr>
              <a:buFont typeface="Myriad Web Pro" panose="020B0604020202020204" charset="0"/>
              <a:buChar char="-"/>
            </a:pPr>
            <a:r>
              <a:rPr lang="en-US" dirty="0" smtClean="0"/>
              <a:t>Enhancing</a:t>
            </a:r>
            <a:r>
              <a:rPr lang="en-US" b="0" dirty="0" smtClean="0"/>
              <a:t> surveillance of HCV among pregnant women and newborns</a:t>
            </a:r>
          </a:p>
          <a:p>
            <a:pPr marL="457200" lvl="1" indent="0" fontAlgn="auto">
              <a:spcAft>
                <a:spcPts val="0"/>
              </a:spcAft>
              <a:buClr>
                <a:schemeClr val="bg2"/>
              </a:buClr>
              <a:buNone/>
            </a:pPr>
            <a:endParaRPr lang="en-US" b="0" dirty="0" smtClean="0"/>
          </a:p>
          <a:p>
            <a:pPr lvl="1" fontAlgn="auto">
              <a:spcAft>
                <a:spcPts val="0"/>
              </a:spcAft>
              <a:buClr>
                <a:schemeClr val="bg2"/>
              </a:buClr>
              <a:buFont typeface="Myriad Web Pro" panose="020B0604020202020204" charset="0"/>
              <a:buChar char="-"/>
            </a:pPr>
            <a:r>
              <a:rPr lang="en-US" dirty="0" smtClean="0"/>
              <a:t>Studying ways of improving detection of HCV-infected young persons and referring them to care and treatment</a:t>
            </a:r>
          </a:p>
          <a:p>
            <a:pPr marL="457200" lvl="1" indent="0" fontAlgn="auto">
              <a:spcAft>
                <a:spcPts val="0"/>
              </a:spcAft>
              <a:buClr>
                <a:schemeClr val="bg2"/>
              </a:buClr>
              <a:buNone/>
            </a:pPr>
            <a:endParaRPr lang="en-US" dirty="0" smtClean="0"/>
          </a:p>
          <a:p>
            <a:pPr lvl="1" fontAlgn="auto">
              <a:spcAft>
                <a:spcPts val="0"/>
              </a:spcAft>
              <a:buClr>
                <a:schemeClr val="bg2"/>
              </a:buClr>
              <a:buFont typeface="Myriad Web Pro" panose="020B0604020202020204" charset="0"/>
              <a:buChar char="-"/>
            </a:pPr>
            <a:r>
              <a:rPr lang="en-US" b="0" dirty="0" smtClean="0"/>
              <a:t>Identifying the best ways to cure </a:t>
            </a:r>
            <a:r>
              <a:rPr lang="en-US" dirty="0" smtClean="0"/>
              <a:t>persons who inject drugs</a:t>
            </a:r>
            <a:r>
              <a:rPr lang="en-US" b="0" dirty="0" smtClean="0"/>
              <a:t> of HCV and keeping them free from reinfection</a:t>
            </a:r>
          </a:p>
          <a:p>
            <a:pPr marL="457200" lvl="1" indent="0" fontAlgn="auto">
              <a:spcAft>
                <a:spcPts val="0"/>
              </a:spcAft>
              <a:buClr>
                <a:schemeClr val="bg2"/>
              </a:buClr>
              <a:buNone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>
                <a:solidFill>
                  <a:srgbClr val="FFFF00"/>
                </a:solidFill>
              </a:rPr>
              <a:t/>
            </a:r>
            <a:br>
              <a:rPr lang="en-US" b="0" dirty="0" smtClean="0">
                <a:solidFill>
                  <a:srgbClr val="FFFF00"/>
                </a:solidFill>
              </a:rPr>
            </a:br>
            <a:endParaRPr lang="en-US" b="0" dirty="0"/>
          </a:p>
        </p:txBody>
      </p:sp>
      <p:pic>
        <p:nvPicPr>
          <p:cNvPr id="5" name="Picture 4" descr="CDC_ViralHep_logo_3C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65799"/>
            <a:ext cx="1600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2788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957" y="457200"/>
            <a:ext cx="6629400" cy="914400"/>
          </a:xfrm>
        </p:spPr>
        <p:txBody>
          <a:bodyPr/>
          <a:lstStyle/>
          <a:p>
            <a:pPr>
              <a:lnSpc>
                <a:spcPts val="3600"/>
              </a:lnSpc>
            </a:pPr>
            <a:r>
              <a:rPr lang="en-US" dirty="0" smtClean="0">
                <a:solidFill>
                  <a:srgbClr val="FFFF00"/>
                </a:solidFill>
              </a:rPr>
              <a:t>CDC Viral Hepatitis Priorities for 2016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320574" cy="51054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0" dirty="0"/>
              <a:t>Goal:  </a:t>
            </a:r>
            <a:r>
              <a:rPr lang="en-US" b="0" dirty="0" smtClean="0"/>
              <a:t>Stop </a:t>
            </a:r>
            <a:r>
              <a:rPr lang="en-US" b="0" dirty="0"/>
              <a:t>disease transmission and reduce hepatitis </a:t>
            </a:r>
            <a:r>
              <a:rPr lang="en-US" b="0" dirty="0" smtClean="0"/>
              <a:t>B- </a:t>
            </a:r>
            <a:r>
              <a:rPr lang="en-US" b="0" dirty="0"/>
              <a:t>and hepatitis </a:t>
            </a:r>
            <a:r>
              <a:rPr lang="en-US" b="0" dirty="0" smtClean="0"/>
              <a:t>C-related </a:t>
            </a:r>
            <a:r>
              <a:rPr lang="en-US" b="0" dirty="0"/>
              <a:t>disability, mortality, and healthcare costs</a:t>
            </a:r>
          </a:p>
          <a:p>
            <a:endParaRPr lang="en-US" sz="2800" b="0" dirty="0"/>
          </a:p>
          <a:p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313723" y="5410200"/>
            <a:ext cx="746663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en-US" sz="2000" b="1" dirty="0" smtClean="0">
              <a:solidFill>
                <a:schemeClr val="bg2"/>
              </a:solidFill>
              <a:latin typeface="+mn-lt"/>
            </a:endParaRP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474" y="2590800"/>
            <a:ext cx="2433326" cy="3148612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2057400"/>
            <a:ext cx="6019800" cy="51054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" pitchFamily="2" charset="2"/>
              <a:buChar char="q"/>
              <a:defRPr sz="24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pPr lvl="1">
              <a:buClr>
                <a:schemeClr val="bg2"/>
              </a:buClr>
              <a:buFont typeface="Myriad Web Pro" panose="020B0503030403090204" charset="0"/>
              <a:buChar char="–"/>
            </a:pPr>
            <a:r>
              <a:rPr lang="en-US" sz="2200" dirty="0" smtClean="0">
                <a:solidFill>
                  <a:srgbClr val="FFFF00"/>
                </a:solidFill>
              </a:rPr>
              <a:t>Increase hepatitis testing, linkage to care, and treatment— including cure of hepatitis C</a:t>
            </a:r>
          </a:p>
          <a:p>
            <a:pPr lvl="1">
              <a:buClr>
                <a:schemeClr val="bg2"/>
              </a:buClr>
              <a:buFont typeface="Myriad Web Pro" panose="020B0503030403090204" charset="0"/>
              <a:buChar char="–"/>
            </a:pPr>
            <a:r>
              <a:rPr lang="en-US" sz="2200" dirty="0" smtClean="0">
                <a:solidFill>
                  <a:srgbClr val="FFFF00"/>
                </a:solidFill>
              </a:rPr>
              <a:t>Improve the quality of hepatitis testing, prevention and care, preventing unnecessary deaths</a:t>
            </a:r>
          </a:p>
          <a:p>
            <a:pPr lvl="1">
              <a:buClr>
                <a:schemeClr val="bg2"/>
              </a:buClr>
              <a:buFont typeface="Myriad Web Pro" panose="020B0503030403090204" charset="0"/>
              <a:buChar char="–"/>
            </a:pPr>
            <a:r>
              <a:rPr lang="en-US" sz="2200" dirty="0" smtClean="0">
                <a:solidFill>
                  <a:srgbClr val="FFFF00"/>
                </a:solidFill>
              </a:rPr>
              <a:t>Reduce new hepatitis C virus infections</a:t>
            </a:r>
          </a:p>
          <a:p>
            <a:pPr lvl="1">
              <a:buClr>
                <a:schemeClr val="bg2"/>
              </a:buClr>
              <a:buFont typeface="Myriad Web Pro" panose="020B0503030403090204" charset="0"/>
              <a:buChar char="–"/>
            </a:pPr>
            <a:r>
              <a:rPr lang="en-US" sz="2200" dirty="0" smtClean="0"/>
              <a:t>Advance programmatic strategies to eliminate vaccine-preventable hepatitis A and hepatitis B</a:t>
            </a:r>
          </a:p>
          <a:p>
            <a:endParaRPr lang="en-US" sz="2800" b="0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19473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381001"/>
            <a:ext cx="9144000" cy="457200"/>
          </a:xfrm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Hepatitis C Virus ( HCV) </a:t>
            </a:r>
            <a:br>
              <a:rPr lang="en-US" sz="2800" b="1" dirty="0" smtClean="0">
                <a:solidFill>
                  <a:srgbClr val="FFFF00"/>
                </a:solidFill>
                <a:cs typeface="Arial" charset="0"/>
              </a:rPr>
            </a:br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 Modes of Transmission   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74802"/>
            <a:ext cx="8331200" cy="451639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Virus discovered in 1989</a:t>
            </a:r>
          </a:p>
          <a:p>
            <a:r>
              <a:rPr lang="en-US" sz="2000" b="1" dirty="0" smtClean="0">
                <a:solidFill>
                  <a:schemeClr val="bg2"/>
                </a:solidFill>
              </a:rPr>
              <a:t>Blood–borne transmission </a:t>
            </a:r>
          </a:p>
          <a:p>
            <a:pPr lvl="1"/>
            <a:r>
              <a:rPr lang="en-US" sz="2000" dirty="0" smtClean="0">
                <a:solidFill>
                  <a:schemeClr val="bg2"/>
                </a:solidFill>
              </a:rPr>
              <a:t>Health </a:t>
            </a:r>
            <a:r>
              <a:rPr lang="en-US" sz="2000" dirty="0">
                <a:solidFill>
                  <a:schemeClr val="bg2"/>
                </a:solidFill>
              </a:rPr>
              <a:t>care </a:t>
            </a:r>
            <a:r>
              <a:rPr lang="en-US" sz="2000" dirty="0" smtClean="0">
                <a:solidFill>
                  <a:schemeClr val="bg2"/>
                </a:solidFill>
              </a:rPr>
              <a:t>exposures:  Common prior to 1989 </a:t>
            </a:r>
            <a:endParaRPr lang="en-US" sz="2000" dirty="0">
              <a:solidFill>
                <a:schemeClr val="bg2"/>
              </a:solidFill>
            </a:endParaRPr>
          </a:p>
          <a:p>
            <a:pPr lvl="1"/>
            <a:r>
              <a:rPr lang="en-US" sz="2000" dirty="0" smtClean="0">
                <a:solidFill>
                  <a:schemeClr val="bg2"/>
                </a:solidFill>
              </a:rPr>
              <a:t>Injection drug use:  Highest risk population </a:t>
            </a:r>
          </a:p>
          <a:p>
            <a:r>
              <a:rPr lang="en-US" sz="2000" b="1" dirty="0" smtClean="0">
                <a:solidFill>
                  <a:schemeClr val="bg2"/>
                </a:solidFill>
              </a:rPr>
              <a:t>Other modes </a:t>
            </a:r>
            <a:r>
              <a:rPr lang="en-US" sz="2000" dirty="0" smtClean="0">
                <a:solidFill>
                  <a:schemeClr val="bg2"/>
                </a:solidFill>
              </a:rPr>
              <a:t> </a:t>
            </a:r>
            <a:endParaRPr lang="en-US" sz="2000" dirty="0">
              <a:solidFill>
                <a:schemeClr val="bg2"/>
              </a:solidFill>
            </a:endParaRPr>
          </a:p>
          <a:p>
            <a:pPr lvl="1">
              <a:spcAft>
                <a:spcPts val="0"/>
              </a:spcAft>
            </a:pPr>
            <a:r>
              <a:rPr lang="en-US" sz="2000" dirty="0" smtClean="0">
                <a:solidFill>
                  <a:schemeClr val="bg2"/>
                </a:solidFill>
              </a:rPr>
              <a:t>Sexual:  </a:t>
            </a:r>
            <a:r>
              <a:rPr lang="en-US" sz="2000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Heterosexual is rare </a:t>
            </a:r>
            <a:endParaRPr lang="en-US" sz="2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lvl="1">
              <a:spcAft>
                <a:spcPts val="0"/>
              </a:spcAft>
            </a:pPr>
            <a:r>
              <a:rPr lang="en-US" sz="2000" dirty="0" smtClean="0">
                <a:solidFill>
                  <a:schemeClr val="bg2"/>
                </a:solidFill>
              </a:rPr>
              <a:t>Perinatal:  ~5%-12%, transmission risk; ~12% </a:t>
            </a:r>
            <a:r>
              <a:rPr lang="en-US" sz="2000" dirty="0">
                <a:solidFill>
                  <a:schemeClr val="bg2"/>
                </a:solidFill>
              </a:rPr>
              <a:t>if mother </a:t>
            </a:r>
            <a:r>
              <a:rPr lang="en-US" sz="2000" dirty="0" smtClean="0">
                <a:solidFill>
                  <a:schemeClr val="bg2"/>
                </a:solidFill>
              </a:rPr>
              <a:t>is HIV+</a:t>
            </a:r>
          </a:p>
          <a:p>
            <a:pPr>
              <a:spcAft>
                <a:spcPts val="0"/>
              </a:spcAft>
            </a:pPr>
            <a:r>
              <a:rPr lang="en-US" sz="2000" b="1" dirty="0" smtClean="0">
                <a:solidFill>
                  <a:schemeClr val="bg2"/>
                </a:solidFill>
              </a:rPr>
              <a:t>Other sources </a:t>
            </a:r>
            <a:r>
              <a:rPr lang="en-US" sz="2000" b="1" dirty="0">
                <a:solidFill>
                  <a:schemeClr val="bg2"/>
                </a:solidFill>
              </a:rPr>
              <a:t>reported</a:t>
            </a:r>
          </a:p>
          <a:p>
            <a:pPr lvl="1">
              <a:spcAft>
                <a:spcPts val="0"/>
              </a:spcAft>
            </a:pPr>
            <a:r>
              <a:rPr lang="en-US" sz="2000" dirty="0">
                <a:solidFill>
                  <a:schemeClr val="bg2"/>
                </a:solidFill>
              </a:rPr>
              <a:t>Non-injecting drug use (e.g., </a:t>
            </a:r>
            <a:r>
              <a:rPr lang="en-US" sz="2000" dirty="0" smtClean="0">
                <a:solidFill>
                  <a:schemeClr val="bg2"/>
                </a:solidFill>
              </a:rPr>
              <a:t>inhaled drugs) </a:t>
            </a:r>
            <a:endParaRPr lang="en-US" sz="2000" dirty="0">
              <a:solidFill>
                <a:schemeClr val="bg2"/>
              </a:solidFill>
            </a:endParaRPr>
          </a:p>
          <a:p>
            <a:pPr lvl="1">
              <a:spcAft>
                <a:spcPts val="0"/>
              </a:spcAft>
            </a:pPr>
            <a:r>
              <a:rPr lang="en-US" sz="2000" dirty="0" smtClean="0">
                <a:solidFill>
                  <a:schemeClr val="bg2"/>
                </a:solidFill>
              </a:rPr>
              <a:t>Household </a:t>
            </a:r>
            <a:r>
              <a:rPr lang="en-US" sz="2000" dirty="0">
                <a:solidFill>
                  <a:schemeClr val="bg2"/>
                </a:solidFill>
              </a:rPr>
              <a:t>exposures </a:t>
            </a:r>
          </a:p>
          <a:p>
            <a:pPr lvl="1">
              <a:spcAft>
                <a:spcPts val="0"/>
              </a:spcAft>
            </a:pPr>
            <a:r>
              <a:rPr lang="en-US" sz="2000" dirty="0">
                <a:solidFill>
                  <a:schemeClr val="bg2"/>
                </a:solidFill>
              </a:rPr>
              <a:t>Unregulated tattooing</a:t>
            </a:r>
          </a:p>
          <a:p>
            <a:pPr>
              <a:spcAft>
                <a:spcPts val="0"/>
              </a:spcAft>
            </a:pPr>
            <a:endParaRPr lang="en-US" sz="2000" dirty="0">
              <a:solidFill>
                <a:schemeClr val="bg2"/>
              </a:solidFill>
            </a:endParaRPr>
          </a:p>
          <a:p>
            <a:pPr>
              <a:spcAft>
                <a:spcPts val="0"/>
              </a:spcAft>
            </a:pPr>
            <a:endParaRPr lang="en-US" dirty="0" smtClean="0"/>
          </a:p>
          <a:p>
            <a:pPr>
              <a:spcAft>
                <a:spcPts val="0"/>
              </a:spcAft>
            </a:pPr>
            <a:endParaRPr lang="en-US" dirty="0"/>
          </a:p>
          <a:p>
            <a:pPr>
              <a:spcAft>
                <a:spcPts val="0"/>
              </a:spcAft>
            </a:pPr>
            <a:endParaRPr lang="en-US" dirty="0" smtClean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133600" y="6096000"/>
            <a:ext cx="6705600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1000" dirty="0" err="1" smtClean="0">
                <a:solidFill>
                  <a:srgbClr val="FFFFFF"/>
                </a:solidFill>
                <a:latin typeface="Myriad Pro" pitchFamily="34" charset="0"/>
                <a:cs typeface="Arial" charset="0"/>
              </a:rPr>
              <a:t>Scheinmann</a:t>
            </a:r>
            <a:r>
              <a:rPr lang="en-US" sz="1000" dirty="0">
                <a:solidFill>
                  <a:srgbClr val="FFFFFF"/>
                </a:solidFill>
                <a:latin typeface="Myriad Pro" pitchFamily="34" charset="0"/>
                <a:cs typeface="Arial" charset="0"/>
              </a:rPr>
              <a:t>, Drug and Alcohol Dependence  2006.  Weinbaum ,MMWR 2003. Gough, BMC Public Health 2010.  Mast, J Infect Dis, 2005.  </a:t>
            </a:r>
            <a:r>
              <a:rPr lang="en-US" sz="1000" dirty="0" err="1">
                <a:solidFill>
                  <a:srgbClr val="FFFFFF"/>
                </a:solidFill>
                <a:latin typeface="Myriad Pro" pitchFamily="34" charset="0"/>
                <a:cs typeface="Arial" charset="0"/>
              </a:rPr>
              <a:t>Marincovich</a:t>
            </a:r>
            <a:r>
              <a:rPr lang="en-US" sz="1000" dirty="0">
                <a:solidFill>
                  <a:srgbClr val="FFFFFF"/>
                </a:solidFill>
                <a:latin typeface="Myriad Pro" pitchFamily="34" charset="0"/>
                <a:cs typeface="Arial" charset="0"/>
              </a:rPr>
              <a:t> B, Sex </a:t>
            </a:r>
            <a:r>
              <a:rPr lang="en-US" sz="1000" dirty="0" err="1">
                <a:solidFill>
                  <a:srgbClr val="FFFFFF"/>
                </a:solidFill>
                <a:latin typeface="Myriad Pro" pitchFamily="34" charset="0"/>
                <a:cs typeface="Arial" charset="0"/>
              </a:rPr>
              <a:t>Transm</a:t>
            </a:r>
            <a:r>
              <a:rPr lang="en-US" sz="1000" dirty="0">
                <a:solidFill>
                  <a:srgbClr val="FFFFFF"/>
                </a:solidFill>
                <a:latin typeface="Myriad Pro" pitchFamily="34" charset="0"/>
                <a:cs typeface="Arial" charset="0"/>
              </a:rPr>
              <a:t> Infect  2003.  </a:t>
            </a:r>
            <a:r>
              <a:rPr lang="en-US" sz="1000" dirty="0" err="1">
                <a:solidFill>
                  <a:srgbClr val="FFFFFF"/>
                </a:solidFill>
                <a:latin typeface="Myriad Pro" pitchFamily="34" charset="0"/>
                <a:cs typeface="Arial" charset="0"/>
              </a:rPr>
              <a:t>Yaphe</a:t>
            </a:r>
            <a:r>
              <a:rPr lang="en-US" sz="1000" dirty="0">
                <a:solidFill>
                  <a:srgbClr val="FFFFFF"/>
                </a:solidFill>
                <a:latin typeface="Myriad Pro" pitchFamily="34" charset="0"/>
                <a:cs typeface="Arial" charset="0"/>
              </a:rPr>
              <a:t> S, Sex </a:t>
            </a:r>
            <a:r>
              <a:rPr lang="en-US" sz="1000" dirty="0" err="1">
                <a:solidFill>
                  <a:srgbClr val="FFFFFF"/>
                </a:solidFill>
                <a:latin typeface="Myriad Pro" pitchFamily="34" charset="0"/>
                <a:cs typeface="Arial" charset="0"/>
              </a:rPr>
              <a:t>Transm</a:t>
            </a:r>
            <a:r>
              <a:rPr lang="en-US" sz="1000" dirty="0">
                <a:solidFill>
                  <a:srgbClr val="FFFFFF"/>
                </a:solidFill>
                <a:latin typeface="Myriad Pro" pitchFamily="34" charset="0"/>
                <a:cs typeface="Arial" charset="0"/>
              </a:rPr>
              <a:t> </a:t>
            </a:r>
            <a:r>
              <a:rPr lang="en-US" sz="1000" dirty="0" err="1">
                <a:solidFill>
                  <a:srgbClr val="FFFFFF"/>
                </a:solidFill>
                <a:latin typeface="Myriad Pro" pitchFamily="34" charset="0"/>
                <a:cs typeface="Arial" charset="0"/>
              </a:rPr>
              <a:t>Inf</a:t>
            </a:r>
            <a:r>
              <a:rPr lang="en-US" sz="1000" dirty="0">
                <a:solidFill>
                  <a:srgbClr val="FFFFFF"/>
                </a:solidFill>
                <a:latin typeface="Myriad Pro" pitchFamily="34" charset="0"/>
                <a:cs typeface="Arial" charset="0"/>
              </a:rPr>
              <a:t>  2012.  </a:t>
            </a:r>
            <a:r>
              <a:rPr lang="en-US" sz="1000" dirty="0" err="1">
                <a:solidFill>
                  <a:srgbClr val="FFFFFF"/>
                </a:solidFill>
                <a:latin typeface="Myriad Pro" pitchFamily="34" charset="0"/>
                <a:cs typeface="Arial" charset="0"/>
              </a:rPr>
              <a:t>Bottieau</a:t>
            </a:r>
            <a:r>
              <a:rPr lang="en-US" sz="1000" dirty="0">
                <a:solidFill>
                  <a:srgbClr val="FFFFFF"/>
                </a:solidFill>
                <a:latin typeface="Myriad Pro" pitchFamily="34" charset="0"/>
                <a:cs typeface="Arial" charset="0"/>
              </a:rPr>
              <a:t>, </a:t>
            </a:r>
            <a:r>
              <a:rPr lang="en-US" sz="1000" dirty="0" err="1">
                <a:solidFill>
                  <a:srgbClr val="FFFFFF"/>
                </a:solidFill>
                <a:latin typeface="Myriad Pro" pitchFamily="34" charset="0"/>
                <a:cs typeface="Arial" charset="0"/>
              </a:rPr>
              <a:t>Eurosurveillance</a:t>
            </a:r>
            <a:r>
              <a:rPr lang="en-US" sz="1000" dirty="0">
                <a:solidFill>
                  <a:srgbClr val="FFFFFF"/>
                </a:solidFill>
                <a:latin typeface="Myriad Pro" pitchFamily="34" charset="0"/>
                <a:cs typeface="Arial" charset="0"/>
              </a:rPr>
              <a:t> 2010.  Ackerman Z, J Viral </a:t>
            </a:r>
            <a:r>
              <a:rPr lang="en-US" sz="1000" dirty="0" err="1">
                <a:solidFill>
                  <a:srgbClr val="FFFFFF"/>
                </a:solidFill>
                <a:latin typeface="Myriad Pro" pitchFamily="34" charset="0"/>
                <a:cs typeface="Arial" charset="0"/>
              </a:rPr>
              <a:t>Hepat</a:t>
            </a:r>
            <a:r>
              <a:rPr lang="en-US" sz="1000" dirty="0">
                <a:solidFill>
                  <a:srgbClr val="FFFFFF"/>
                </a:solidFill>
                <a:latin typeface="Myriad Pro" pitchFamily="34" charset="0"/>
                <a:cs typeface="Arial" charset="0"/>
              </a:rPr>
              <a:t>  2000. Tohme RA, CID 2012 </a:t>
            </a:r>
            <a:r>
              <a:rPr lang="en-US" sz="1000" dirty="0" smtClean="0">
                <a:solidFill>
                  <a:srgbClr val="FFFFFF"/>
                </a:solidFill>
                <a:latin typeface="Myriad Pro" pitchFamily="34" charset="0"/>
                <a:cs typeface="Arial" charset="0"/>
              </a:rPr>
              <a:t>; CDC/hepatitis.gov; CDC MMWR 2001</a:t>
            </a:r>
            <a:endParaRPr lang="en-US" sz="1000" dirty="0">
              <a:solidFill>
                <a:srgbClr val="FFFFFF"/>
              </a:solidFill>
              <a:latin typeface="Myriad Pro" pitchFamily="34" charset="0"/>
              <a:cs typeface="Arial" charset="0"/>
            </a:endParaRPr>
          </a:p>
        </p:txBody>
      </p:sp>
      <p:pic>
        <p:nvPicPr>
          <p:cNvPr id="6" name="Picture 5" descr="CDC_ViralHep_logo_3C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65799"/>
            <a:ext cx="1600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74630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</a:rPr>
              <a:t>Twin Epidemics of HCV Transmission and Disease 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>
          <a:xfrm>
            <a:off x="4761495" y="2541895"/>
            <a:ext cx="4038600" cy="3680222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 smtClean="0">
                <a:solidFill>
                  <a:srgbClr val="FFFF00"/>
                </a:solidFill>
              </a:rPr>
              <a:t>HCV Seroprevalence </a:t>
            </a:r>
            <a:r>
              <a:rPr lang="en-US" sz="2000" b="1" dirty="0">
                <a:solidFill>
                  <a:srgbClr val="FFFF00"/>
                </a:solidFill>
              </a:rPr>
              <a:t>H</a:t>
            </a:r>
            <a:r>
              <a:rPr lang="en-US" sz="2000" b="1" dirty="0" smtClean="0">
                <a:solidFill>
                  <a:srgbClr val="FFFF00"/>
                </a:solidFill>
              </a:rPr>
              <a:t>ighest </a:t>
            </a:r>
            <a:r>
              <a:rPr lang="en-US" sz="2000" b="1" dirty="0">
                <a:solidFill>
                  <a:srgbClr val="FFFF00"/>
                </a:solidFill>
              </a:rPr>
              <a:t>for </a:t>
            </a:r>
            <a:r>
              <a:rPr lang="en-US" sz="2000" b="1" dirty="0" smtClean="0">
                <a:solidFill>
                  <a:srgbClr val="FFFF00"/>
                </a:solidFill>
              </a:rPr>
              <a:t>Persons </a:t>
            </a:r>
            <a:r>
              <a:rPr lang="en-US" sz="2000" b="1" dirty="0">
                <a:solidFill>
                  <a:srgbClr val="FFFF00"/>
                </a:solidFill>
              </a:rPr>
              <a:t>B</a:t>
            </a:r>
            <a:r>
              <a:rPr lang="en-US" sz="2000" b="1" dirty="0" smtClean="0">
                <a:solidFill>
                  <a:srgbClr val="FFFF00"/>
                </a:solidFill>
              </a:rPr>
              <a:t>orn </a:t>
            </a:r>
            <a:r>
              <a:rPr lang="en-US" sz="2000" b="1" dirty="0">
                <a:solidFill>
                  <a:srgbClr val="FFFF00"/>
                </a:solidFill>
              </a:rPr>
              <a:t>1945-1965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4490383" y="2466517"/>
            <a:ext cx="4279576" cy="3020628"/>
            <a:chOff x="4102737" y="2821015"/>
            <a:chExt cx="4299583" cy="3312930"/>
          </a:xfrm>
        </p:grpSpPr>
        <p:pic>
          <p:nvPicPr>
            <p:cNvPr id="56" name="Picture 55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74" t="52700" r="3028" b="6960"/>
            <a:stretch/>
          </p:blipFill>
          <p:spPr bwMode="auto">
            <a:xfrm>
              <a:off x="4863465" y="3896678"/>
              <a:ext cx="3442335" cy="1805940"/>
            </a:xfrm>
            <a:prstGeom prst="rect">
              <a:avLst/>
            </a:prstGeom>
            <a:noFill/>
            <a:ln w="15875">
              <a:noFill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4579524" y="2821015"/>
              <a:ext cx="254096" cy="2531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endParaRPr lang="en-US" sz="900" b="1" dirty="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543425" y="3015720"/>
              <a:ext cx="290195" cy="2531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endParaRPr lang="en-US" sz="900" b="1" dirty="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543425" y="3228445"/>
              <a:ext cx="290195" cy="2531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endParaRPr lang="en-US" sz="900" b="1" dirty="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543425" y="3847570"/>
              <a:ext cx="290195" cy="2531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900" b="1" dirty="0">
                  <a:solidFill>
                    <a:schemeClr val="bg2"/>
                  </a:solidFill>
                  <a:cs typeface="Arial" panose="020B0604020202020204" pitchFamily="34" charset="0"/>
                </a:rPr>
                <a:t>7.0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543425" y="4066645"/>
              <a:ext cx="290195" cy="2531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900" b="1" dirty="0">
                  <a:solidFill>
                    <a:schemeClr val="bg2"/>
                  </a:solidFill>
                  <a:cs typeface="Arial" panose="020B0604020202020204" pitchFamily="34" charset="0"/>
                </a:rPr>
                <a:t>6.0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543425" y="4317470"/>
              <a:ext cx="290195" cy="2531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900" b="1" dirty="0">
                  <a:solidFill>
                    <a:schemeClr val="bg2"/>
                  </a:solidFill>
                  <a:cs typeface="Arial" panose="020B0604020202020204" pitchFamily="34" charset="0"/>
                </a:rPr>
                <a:t>5.0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543425" y="4555595"/>
              <a:ext cx="290195" cy="2531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900" b="1" dirty="0">
                  <a:solidFill>
                    <a:schemeClr val="bg2"/>
                  </a:solidFill>
                  <a:cs typeface="Arial" panose="020B0604020202020204" pitchFamily="34" charset="0"/>
                </a:rPr>
                <a:t>4.0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543425" y="4796895"/>
              <a:ext cx="290195" cy="2531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900" b="1" dirty="0">
                  <a:solidFill>
                    <a:schemeClr val="bg2"/>
                  </a:solidFill>
                  <a:cs typeface="Arial" panose="020B0604020202020204" pitchFamily="34" charset="0"/>
                </a:rPr>
                <a:t>3.0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543425" y="5038197"/>
              <a:ext cx="290195" cy="2531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900" b="1" dirty="0">
                  <a:solidFill>
                    <a:schemeClr val="bg2"/>
                  </a:solidFill>
                  <a:cs typeface="Arial" panose="020B0604020202020204" pitchFamily="34" charset="0"/>
                </a:rPr>
                <a:t>2.0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543425" y="5276320"/>
              <a:ext cx="290195" cy="2531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900" b="1" dirty="0">
                  <a:solidFill>
                    <a:schemeClr val="bg2"/>
                  </a:solidFill>
                  <a:cs typeface="Arial" panose="020B0604020202020204" pitchFamily="34" charset="0"/>
                </a:rPr>
                <a:t>1.0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543425" y="5517619"/>
              <a:ext cx="290195" cy="2531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r"/>
              <a:r>
                <a:rPr lang="en-US" sz="900" b="1" dirty="0">
                  <a:solidFill>
                    <a:schemeClr val="bg2"/>
                  </a:solidFill>
                  <a:cs typeface="Arial" panose="020B0604020202020204" pitchFamily="34" charset="0"/>
                </a:rPr>
                <a:t>0.0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772025" y="3380845"/>
              <a:ext cx="290195" cy="2531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endParaRPr lang="en-US" sz="900" b="1" dirty="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303380" y="3380845"/>
              <a:ext cx="290195" cy="2531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endParaRPr lang="en-US" sz="900" b="1" dirty="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724525" y="3380845"/>
              <a:ext cx="290195" cy="2531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endParaRPr lang="en-US" sz="900" b="1" dirty="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88075" y="3380845"/>
              <a:ext cx="290195" cy="2531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endParaRPr lang="en-US" sz="900" b="1" dirty="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77025" y="3380845"/>
              <a:ext cx="290195" cy="2531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endParaRPr lang="en-US" sz="900" b="1" dirty="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156450" y="3380845"/>
              <a:ext cx="290195" cy="2531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endParaRPr lang="en-US" sz="900" b="1" dirty="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642225" y="3380845"/>
              <a:ext cx="290195" cy="2531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endParaRPr lang="en-US" sz="900" b="1" dirty="0">
                <a:solidFill>
                  <a:schemeClr val="bg2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772025" y="5648584"/>
              <a:ext cx="290195" cy="2531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2"/>
                  </a:solidFill>
                  <a:cs typeface="Arial" panose="020B0604020202020204" pitchFamily="34" charset="0"/>
                </a:rPr>
                <a:t>1910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5184775" y="5648584"/>
              <a:ext cx="290195" cy="2531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2"/>
                  </a:solidFill>
                  <a:cs typeface="Arial" panose="020B0604020202020204" pitchFamily="34" charset="0"/>
                </a:rPr>
                <a:t>1920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603874" y="5648584"/>
              <a:ext cx="290195" cy="2531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2"/>
                  </a:solidFill>
                  <a:cs typeface="Arial" panose="020B0604020202020204" pitchFamily="34" charset="0"/>
                </a:rPr>
                <a:t>1930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6016625" y="5648584"/>
              <a:ext cx="290195" cy="2531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2"/>
                  </a:solidFill>
                  <a:cs typeface="Arial" panose="020B0604020202020204" pitchFamily="34" charset="0"/>
                </a:rPr>
                <a:t>1940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438900" y="5648584"/>
              <a:ext cx="290195" cy="2531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2"/>
                  </a:solidFill>
                  <a:cs typeface="Arial" panose="020B0604020202020204" pitchFamily="34" charset="0"/>
                </a:rPr>
                <a:t>1950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845300" y="5648584"/>
              <a:ext cx="290195" cy="2531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2"/>
                  </a:solidFill>
                  <a:cs typeface="Arial" panose="020B0604020202020204" pitchFamily="34" charset="0"/>
                </a:rPr>
                <a:t>1960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270750" y="5648584"/>
              <a:ext cx="290195" cy="2531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2"/>
                  </a:solidFill>
                  <a:cs typeface="Arial" panose="020B0604020202020204" pitchFamily="34" charset="0"/>
                </a:rPr>
                <a:t>1970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7677150" y="5648584"/>
              <a:ext cx="290195" cy="2531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2"/>
                  </a:solidFill>
                  <a:cs typeface="Arial" panose="020B0604020202020204" pitchFamily="34" charset="0"/>
                </a:rPr>
                <a:t>1980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8112125" y="5648584"/>
              <a:ext cx="290195" cy="253169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900" b="1" dirty="0">
                  <a:solidFill>
                    <a:schemeClr val="bg2"/>
                  </a:solidFill>
                  <a:cs typeface="Arial" panose="020B0604020202020204" pitchFamily="34" charset="0"/>
                </a:rPr>
                <a:t>1990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930140" y="5796385"/>
              <a:ext cx="3375660" cy="337560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2"/>
                  </a:solidFill>
                  <a:cs typeface="Arial" panose="020B0604020202020204" pitchFamily="34" charset="0"/>
                </a:rPr>
                <a:t>Year of Birth</a:t>
              </a: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7530465" y="4221480"/>
              <a:ext cx="192405" cy="144780"/>
              <a:chOff x="7368540" y="4221480"/>
              <a:chExt cx="192405" cy="144780"/>
            </a:xfrm>
          </p:grpSpPr>
          <p:cxnSp>
            <p:nvCxnSpPr>
              <p:cNvPr id="54" name="Straight Connector 53"/>
              <p:cNvCxnSpPr/>
              <p:nvPr/>
            </p:nvCxnSpPr>
            <p:spPr>
              <a:xfrm>
                <a:off x="7368540" y="4221480"/>
                <a:ext cx="192405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7368540" y="4366260"/>
                <a:ext cx="192405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TextBox 46"/>
            <p:cNvSpPr txBox="1"/>
            <p:nvPr/>
          </p:nvSpPr>
          <p:spPr>
            <a:xfrm>
              <a:off x="5029517" y="3877244"/>
              <a:ext cx="409575" cy="4050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 rot="16200000">
              <a:off x="3369410" y="4514861"/>
              <a:ext cx="1992319" cy="525666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chemeClr val="bg2"/>
                  </a:solidFill>
                  <a:cs typeface="Arial" panose="020B0604020202020204" pitchFamily="34" charset="0"/>
                </a:rPr>
                <a:t>Proportion Anti-HCV-Positive, %</a:t>
              </a:r>
            </a:p>
          </p:txBody>
        </p:sp>
        <p:sp>
          <p:nvSpPr>
            <p:cNvPr id="49" name="Line 6"/>
            <p:cNvSpPr>
              <a:spLocks noChangeShapeType="1"/>
            </p:cNvSpPr>
            <p:nvPr/>
          </p:nvSpPr>
          <p:spPr bwMode="auto">
            <a:xfrm flipV="1">
              <a:off x="6394077" y="4105817"/>
              <a:ext cx="0" cy="158488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50" name="Line 6"/>
            <p:cNvSpPr>
              <a:spLocks noChangeShapeType="1"/>
            </p:cNvSpPr>
            <p:nvPr/>
          </p:nvSpPr>
          <p:spPr bwMode="auto">
            <a:xfrm flipV="1">
              <a:off x="7241380" y="4105817"/>
              <a:ext cx="0" cy="158488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52" name="Text Box 8"/>
            <p:cNvSpPr txBox="1">
              <a:spLocks noChangeArrowheads="1"/>
            </p:cNvSpPr>
            <p:nvPr/>
          </p:nvSpPr>
          <p:spPr bwMode="auto">
            <a:xfrm>
              <a:off x="6858095" y="3880592"/>
              <a:ext cx="766571" cy="3038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4400">
                  <a:solidFill>
                    <a:schemeClr val="tx2"/>
                  </a:solidFill>
                  <a:latin typeface="Arial" charset="0"/>
                </a:defRPr>
              </a:lvl1pPr>
              <a:lvl2pPr marL="742950" indent="-285750" eaLnBrk="0" hangingPunct="0">
                <a:defRPr sz="4400">
                  <a:solidFill>
                    <a:schemeClr val="tx2"/>
                  </a:solidFill>
                  <a:latin typeface="Arial" charset="0"/>
                </a:defRPr>
              </a:lvl2pPr>
              <a:lvl3pPr marL="1143000" indent="-228600" eaLnBrk="0" hangingPunct="0">
                <a:defRPr sz="4400">
                  <a:solidFill>
                    <a:schemeClr val="tx2"/>
                  </a:solidFill>
                  <a:latin typeface="Arial" charset="0"/>
                </a:defRPr>
              </a:lvl3pPr>
              <a:lvl4pPr marL="1600200" indent="-228600" eaLnBrk="0" hangingPunct="0">
                <a:defRPr sz="4400">
                  <a:solidFill>
                    <a:schemeClr val="tx2"/>
                  </a:solidFill>
                  <a:latin typeface="Arial" charset="0"/>
                </a:defRPr>
              </a:lvl4pPr>
              <a:lvl5pPr marL="2057400" indent="-228600" eaLnBrk="0" hangingPunct="0">
                <a:defRPr sz="4400">
                  <a:solidFill>
                    <a:schemeClr val="tx2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4400">
                  <a:solidFill>
                    <a:schemeClr val="tx2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200" b="1" dirty="0">
                  <a:solidFill>
                    <a:schemeClr val="bg2"/>
                  </a:solidFill>
                </a:rPr>
                <a:t>1965</a:t>
              </a:r>
            </a:p>
          </p:txBody>
        </p:sp>
      </p:grpSp>
      <p:graphicFrame>
        <p:nvGraphicFramePr>
          <p:cNvPr id="58" name="Content Placeholder 5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1721442"/>
              </p:ext>
            </p:extLst>
          </p:nvPr>
        </p:nvGraphicFramePr>
        <p:xfrm>
          <a:off x="381000" y="1603143"/>
          <a:ext cx="4390525" cy="2469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4495800" y="5508992"/>
            <a:ext cx="681627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FFFF99"/>
                </a:solidFill>
                <a:latin typeface="Myriad Pro" pitchFamily="34" charset="0"/>
              </a:rPr>
              <a:t>5 fold higher prevalence than others </a:t>
            </a:r>
            <a:r>
              <a:rPr lang="en-US" sz="1600" dirty="0" smtClean="0">
                <a:solidFill>
                  <a:srgbClr val="FFFF99"/>
                </a:solidFill>
                <a:latin typeface="Myriad Pro" pitchFamily="34" charset="0"/>
              </a:rPr>
              <a:t>(3.4%)</a:t>
            </a:r>
            <a:endParaRPr lang="en-US" sz="1600" dirty="0">
              <a:solidFill>
                <a:srgbClr val="FFFF99"/>
              </a:solidFill>
              <a:latin typeface="Myriad Pro" pitchFamily="34" charset="0"/>
            </a:endParaRP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FFFF99"/>
                </a:solidFill>
                <a:latin typeface="Myriad Pro" pitchFamily="34" charset="0"/>
              </a:rPr>
              <a:t>81% of all </a:t>
            </a:r>
            <a:r>
              <a:rPr lang="en-US" sz="1600" dirty="0" smtClean="0">
                <a:solidFill>
                  <a:srgbClr val="FFFF99"/>
                </a:solidFill>
                <a:latin typeface="Myriad Pro" pitchFamily="34" charset="0"/>
              </a:rPr>
              <a:t>HCV-infected </a:t>
            </a:r>
            <a:r>
              <a:rPr lang="en-US" sz="1600" dirty="0">
                <a:solidFill>
                  <a:srgbClr val="FFFF99"/>
                </a:solidFill>
                <a:latin typeface="Myriad Pro" pitchFamily="34" charset="0"/>
              </a:rPr>
              <a:t>adults</a:t>
            </a:r>
          </a:p>
          <a:p>
            <a:pPr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1600" dirty="0">
                <a:solidFill>
                  <a:srgbClr val="FFFF99"/>
                </a:solidFill>
                <a:latin typeface="Myriad Pro" pitchFamily="34" charset="0"/>
              </a:rPr>
              <a:t>73% of </a:t>
            </a:r>
            <a:r>
              <a:rPr lang="en-US" sz="1600" dirty="0" smtClean="0">
                <a:solidFill>
                  <a:srgbClr val="FFFF99"/>
                </a:solidFill>
                <a:latin typeface="Myriad Pro" pitchFamily="34" charset="0"/>
              </a:rPr>
              <a:t>HCV-related </a:t>
            </a:r>
            <a:r>
              <a:rPr lang="en-US" sz="1600" dirty="0">
                <a:solidFill>
                  <a:srgbClr val="FFFF99"/>
                </a:solidFill>
                <a:latin typeface="Myriad Pro" pitchFamily="34" charset="0"/>
              </a:rPr>
              <a:t>deaths </a:t>
            </a:r>
            <a:endParaRPr lang="en-US" sz="1600" b="1" dirty="0">
              <a:solidFill>
                <a:srgbClr val="FFFF99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600" y="950893"/>
            <a:ext cx="50432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FF00"/>
                </a:solidFill>
              </a:rPr>
              <a:t>Rising Number of New Acute HCV Cases R</a:t>
            </a:r>
            <a:r>
              <a:rPr lang="en-US" sz="2000" b="1" dirty="0" smtClean="0">
                <a:solidFill>
                  <a:srgbClr val="FFFF00"/>
                </a:solidFill>
              </a:rPr>
              <a:t>elated </a:t>
            </a:r>
            <a:r>
              <a:rPr lang="en-US" sz="2000" b="1" dirty="0">
                <a:solidFill>
                  <a:srgbClr val="FFFF00"/>
                </a:solidFill>
              </a:rPr>
              <a:t>to </a:t>
            </a:r>
            <a:r>
              <a:rPr lang="en-US" sz="2000" b="1" dirty="0" smtClean="0">
                <a:solidFill>
                  <a:srgbClr val="FFFF00"/>
                </a:solidFill>
              </a:rPr>
              <a:t>Injection </a:t>
            </a:r>
            <a:r>
              <a:rPr lang="en-US" sz="2000" b="1" dirty="0">
                <a:solidFill>
                  <a:srgbClr val="FFFF00"/>
                </a:solidFill>
              </a:rPr>
              <a:t>D</a:t>
            </a:r>
            <a:r>
              <a:rPr lang="en-US" sz="2000" b="1" dirty="0" smtClean="0">
                <a:solidFill>
                  <a:srgbClr val="FFFF00"/>
                </a:solidFill>
              </a:rPr>
              <a:t>rug </a:t>
            </a:r>
            <a:r>
              <a:rPr lang="en-US" sz="2000" b="1" dirty="0">
                <a:solidFill>
                  <a:srgbClr val="FFFF00"/>
                </a:solidFill>
              </a:rPr>
              <a:t>U</a:t>
            </a:r>
            <a:r>
              <a:rPr lang="en-US" sz="2000" b="1" dirty="0" smtClean="0">
                <a:solidFill>
                  <a:srgbClr val="FFFF00"/>
                </a:solidFill>
              </a:rPr>
              <a:t>se  </a:t>
            </a:r>
            <a:endParaRPr lang="en-US" sz="2000" b="1" dirty="0">
              <a:solidFill>
                <a:srgbClr val="FFFF00"/>
              </a:solidFill>
            </a:endParaRPr>
          </a:p>
          <a:p>
            <a:pPr algn="ctr"/>
            <a:endParaRPr lang="en-US" sz="1600" dirty="0"/>
          </a:p>
        </p:txBody>
      </p:sp>
      <p:pic>
        <p:nvPicPr>
          <p:cNvPr id="51" name="Picture 50" descr="CDC_ViralHep_logo_3Cwhit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019800"/>
            <a:ext cx="1200150" cy="376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176241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914400" y="1856049"/>
            <a:ext cx="7027893" cy="38739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2057400"/>
            <a:ext cx="577215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>
              <a:solidFill>
                <a:srgbClr val="FFFF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457200"/>
            <a:ext cx="8210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HCV Deaths and Deaths from Other Nationally Notifiable </a:t>
            </a:r>
            <a:r>
              <a:rPr lang="en-US" sz="2800" b="1" dirty="0">
                <a:solidFill>
                  <a:srgbClr val="FFFF00"/>
                </a:solidFill>
              </a:rPr>
              <a:t>Infectious </a:t>
            </a:r>
            <a:r>
              <a:rPr lang="en-US" sz="2800" b="1" dirty="0" smtClean="0">
                <a:solidFill>
                  <a:srgbClr val="FFFF00"/>
                </a:solidFill>
              </a:rPr>
              <a:t>Diseases,* 2003- 2013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6041092"/>
            <a:ext cx="6496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FF00"/>
                </a:solidFill>
              </a:rPr>
              <a:t>* TB, HIV, Hepatitis B and 57 other infectious conditions reported to CDC</a:t>
            </a:r>
          </a:p>
        </p:txBody>
      </p:sp>
      <p:pic>
        <p:nvPicPr>
          <p:cNvPr id="7" name="Picture 6" descr="CDC_ViralHep_logo_3C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65799"/>
            <a:ext cx="1600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438400" y="6459379"/>
            <a:ext cx="6705600" cy="4001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1000" dirty="0" smtClean="0">
                <a:solidFill>
                  <a:srgbClr val="FFFFFF"/>
                </a:solidFill>
                <a:latin typeface="Myriad Pro" pitchFamily="34" charset="0"/>
                <a:cs typeface="Arial" charset="0"/>
              </a:rPr>
              <a:t>Holmberg S, et al.  “Continued Rising Mortality from Hepatitis C Virus in the United States, 2003-2013”</a:t>
            </a:r>
          </a:p>
          <a:p>
            <a:pPr>
              <a:defRPr/>
            </a:pPr>
            <a:r>
              <a:rPr lang="en-US" sz="1000" dirty="0" smtClean="0">
                <a:solidFill>
                  <a:srgbClr val="FFFFFF"/>
                </a:solidFill>
                <a:latin typeface="Myriad Pro" pitchFamily="34" charset="0"/>
                <a:cs typeface="Arial" charset="0"/>
              </a:rPr>
              <a:t>Presented at </a:t>
            </a:r>
            <a:r>
              <a:rPr lang="en-US" sz="1000" dirty="0" err="1" smtClean="0">
                <a:solidFill>
                  <a:srgbClr val="FFFFFF"/>
                </a:solidFill>
                <a:latin typeface="Myriad Pro" pitchFamily="34" charset="0"/>
                <a:cs typeface="Arial" charset="0"/>
              </a:rPr>
              <a:t>IDWeek</a:t>
            </a:r>
            <a:r>
              <a:rPr lang="en-US" sz="1000" dirty="0" smtClean="0">
                <a:solidFill>
                  <a:srgbClr val="FFFFFF"/>
                </a:solidFill>
                <a:latin typeface="Myriad Pro" pitchFamily="34" charset="0"/>
                <a:cs typeface="Arial" charset="0"/>
              </a:rPr>
              <a:t> 2015, October 10, 2015, San Diego, CA</a:t>
            </a:r>
            <a:endParaRPr lang="en-US" sz="1000" dirty="0">
              <a:solidFill>
                <a:srgbClr val="FFFFFF"/>
              </a:solidFill>
              <a:latin typeface="Myriad Pro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53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/>
            <a:r>
              <a:rPr lang="en-US" sz="2100" dirty="0">
                <a:solidFill>
                  <a:srgbClr val="FFFF00"/>
                </a:solidFill>
                <a:latin typeface="Myriad Pro" pitchFamily="34" charset="0"/>
              </a:rPr>
              <a:t/>
            </a:r>
            <a:br>
              <a:rPr lang="en-US" sz="2100" dirty="0">
                <a:solidFill>
                  <a:srgbClr val="FFFF00"/>
                </a:solidFill>
                <a:latin typeface="Myriad Pro" pitchFamily="34" charset="0"/>
              </a:rPr>
            </a:br>
            <a:r>
              <a:rPr lang="en-US" sz="2800" b="1" dirty="0" smtClean="0">
                <a:solidFill>
                  <a:srgbClr val="FFFF00"/>
                </a:solidFill>
                <a:latin typeface="Myriad Pro" pitchFamily="34" charset="0"/>
              </a:rPr>
              <a:t>Epidemics of HCV Transmission </a:t>
            </a:r>
            <a:endParaRPr lang="en-US" sz="2800" b="1" dirty="0">
              <a:solidFill>
                <a:srgbClr val="FFFF00"/>
              </a:solidFill>
              <a:latin typeface="Myriad Pro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900" dirty="0">
              <a:solidFill>
                <a:schemeClr val="tx2"/>
              </a:solidFill>
              <a:latin typeface="Myriad Pro" pitchFamily="34" charset="0"/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48052" y="1295400"/>
            <a:ext cx="4026857" cy="3020142"/>
          </a:xfrm>
          <a:prstGeom prst="rect">
            <a:avLst/>
          </a:prstGeom>
        </p:spPr>
      </p:pic>
      <p:sp>
        <p:nvSpPr>
          <p:cNvPr id="15" name="Content Placeholder 6"/>
          <p:cNvSpPr txBox="1">
            <a:spLocks/>
          </p:cNvSpPr>
          <p:nvPr/>
        </p:nvSpPr>
        <p:spPr>
          <a:xfrm>
            <a:off x="261547" y="4191000"/>
            <a:ext cx="8656880" cy="3836473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5F00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Myriad Pro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5F00"/>
              </a:buClr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yriad Pro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5F00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Myriad Pro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5F00"/>
              </a:buClr>
              <a:buChar char="–"/>
              <a:defRPr sz="1400">
                <a:solidFill>
                  <a:schemeClr val="tx1"/>
                </a:solidFill>
                <a:latin typeface="Myriad Pro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5F00"/>
              </a:buClr>
              <a:buChar char="»"/>
              <a:defRPr sz="1200">
                <a:solidFill>
                  <a:schemeClr val="tx1"/>
                </a:solidFill>
                <a:latin typeface="Myriad Pro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5F00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5F00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5F00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EA5F00"/>
              </a:buClr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500" b="1" kern="0" dirty="0">
              <a:solidFill>
                <a:schemeClr val="tx2"/>
              </a:solidFill>
            </a:endParaRP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 b="1" kern="0" dirty="0" smtClean="0">
                <a:solidFill>
                  <a:schemeClr val="tx2"/>
                </a:solidFill>
              </a:rPr>
              <a:t>29,000 </a:t>
            </a:r>
            <a:r>
              <a:rPr lang="en-US" sz="1600" b="1" kern="0" dirty="0">
                <a:solidFill>
                  <a:schemeClr val="tx2"/>
                </a:solidFill>
              </a:rPr>
              <a:t>new HCV </a:t>
            </a:r>
            <a:r>
              <a:rPr lang="en-US" sz="1600" b="1" kern="0" dirty="0" smtClean="0">
                <a:solidFill>
                  <a:schemeClr val="tx2"/>
                </a:solidFill>
              </a:rPr>
              <a:t>infections in 2013</a:t>
            </a:r>
          </a:p>
          <a:p>
            <a:pPr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sz="1600" b="1" kern="0" dirty="0" smtClean="0">
                <a:solidFill>
                  <a:schemeClr val="tx2"/>
                </a:solidFill>
              </a:rPr>
              <a:t>150% increase since 2010</a:t>
            </a:r>
          </a:p>
          <a:p>
            <a:pPr marL="0" indent="0">
              <a:buClr>
                <a:schemeClr val="bg2"/>
              </a:buClr>
              <a:buNone/>
            </a:pPr>
            <a:endParaRPr lang="en-US" sz="1600" b="1" kern="0" dirty="0">
              <a:solidFill>
                <a:schemeClr val="tx2"/>
              </a:solidFill>
            </a:endParaRPr>
          </a:p>
          <a:p>
            <a:pPr marL="0" indent="0">
              <a:buClr>
                <a:schemeClr val="bg2"/>
              </a:buClr>
              <a:buNone/>
            </a:pPr>
            <a:endParaRPr lang="en-US" sz="1600" b="1" kern="0" dirty="0">
              <a:solidFill>
                <a:schemeClr val="tx2"/>
              </a:solidFill>
            </a:endParaRPr>
          </a:p>
          <a:p>
            <a:pPr marL="0" indent="0">
              <a:buClr>
                <a:schemeClr val="bg2"/>
              </a:buClr>
              <a:buNone/>
            </a:pPr>
            <a:endParaRPr lang="en-US" sz="1600" b="1" kern="0" dirty="0" smtClean="0">
              <a:solidFill>
                <a:schemeClr val="tx2"/>
              </a:solidFill>
            </a:endParaRPr>
          </a:p>
          <a:p>
            <a:pPr marL="0" indent="0">
              <a:buClr>
                <a:schemeClr val="bg2"/>
              </a:buClr>
              <a:buNone/>
            </a:pPr>
            <a:endParaRPr lang="en-US" sz="1600" b="1" kern="0" dirty="0">
              <a:solidFill>
                <a:schemeClr val="tx2"/>
              </a:solidFill>
            </a:endParaRPr>
          </a:p>
          <a:p>
            <a:pPr marL="457200" lvl="1" indent="0" algn="r">
              <a:buNone/>
            </a:pPr>
            <a:endParaRPr lang="en-US" sz="1500" kern="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en-US" sz="1500" kern="0" dirty="0" err="1" smtClean="0">
                <a:solidFill>
                  <a:schemeClr val="tx2"/>
                </a:solidFill>
              </a:rPr>
              <a:t>Suryaorasad</a:t>
            </a:r>
            <a:r>
              <a:rPr lang="en-US" sz="1500" kern="0" dirty="0" smtClean="0">
                <a:solidFill>
                  <a:schemeClr val="tx2"/>
                </a:solidFill>
              </a:rPr>
              <a:t> AG, et al. CID 2014, CDC MMWR 2010, CDC MMWR 2011, CDC MMWR 2015</a:t>
            </a:r>
            <a:endParaRPr lang="en-US" sz="1500" kern="0" dirty="0">
              <a:solidFill>
                <a:schemeClr val="tx2"/>
              </a:solidFill>
            </a:endParaRP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441963521"/>
              </p:ext>
            </p:extLst>
          </p:nvPr>
        </p:nvGraphicFramePr>
        <p:xfrm>
          <a:off x="4606536" y="1241169"/>
          <a:ext cx="4442021" cy="4884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5" name="Rectangle 4"/>
          <p:cNvSpPr/>
          <p:nvPr/>
        </p:nvSpPr>
        <p:spPr>
          <a:xfrm>
            <a:off x="4346427" y="97223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Regional Drug Injection Trends Among Persons &lt;30 years old in KY, TN, VA, </a:t>
            </a:r>
            <a:r>
              <a:rPr lang="en-US" b="1" dirty="0" smtClean="0">
                <a:solidFill>
                  <a:srgbClr val="FFFF00"/>
                </a:solidFill>
              </a:rPr>
              <a:t>WV</a:t>
            </a:r>
            <a:endParaRPr lang="en-US" b="1" dirty="0">
              <a:solidFill>
                <a:srgbClr val="FFFF00"/>
              </a:solidFill>
            </a:endParaRPr>
          </a:p>
        </p:txBody>
      </p:sp>
      <p:pic>
        <p:nvPicPr>
          <p:cNvPr id="8" name="Picture 7" descr="CDC_ViralHep_logo_3Cwh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1357513" cy="56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579244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03238"/>
          </a:xfrm>
        </p:spPr>
        <p:txBody>
          <a:bodyPr/>
          <a:lstStyle/>
          <a:p>
            <a:r>
              <a:rPr lang="en-US" sz="2800" b="1" dirty="0">
                <a:solidFill>
                  <a:srgbClr val="FFFF00"/>
                </a:solidFill>
              </a:rPr>
              <a:t>HCV Transmission a</a:t>
            </a:r>
            <a:r>
              <a:rPr lang="en-US" sz="2800" b="1" dirty="0" smtClean="0">
                <a:solidFill>
                  <a:srgbClr val="FFFF00"/>
                </a:solidFill>
              </a:rPr>
              <a:t>mong</a:t>
            </a:r>
            <a:br>
              <a:rPr lang="en-US" sz="2800" b="1" dirty="0" smtClean="0">
                <a:solidFill>
                  <a:srgbClr val="FFFF00"/>
                </a:solidFill>
              </a:rPr>
            </a:br>
            <a:r>
              <a:rPr lang="en-US" sz="2800" b="1" dirty="0" smtClean="0">
                <a:solidFill>
                  <a:srgbClr val="FFFF00"/>
                </a:solidFill>
              </a:rPr>
              <a:t>Persons Who Inject Drugs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47272" y="1341437"/>
            <a:ext cx="4191000" cy="4602163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Transmission risks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Injection duration</a:t>
            </a:r>
            <a:endParaRPr lang="en-US" dirty="0">
              <a:solidFill>
                <a:schemeClr val="bg2"/>
              </a:solidFill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Frequency of injecting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2"/>
                </a:solidFill>
              </a:rPr>
              <a:t>Equipment sharing, </a:t>
            </a:r>
          </a:p>
          <a:p>
            <a:pPr marL="457200" lvl="1" indent="0">
              <a:buNone/>
            </a:pP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    not just sharing needles</a:t>
            </a:r>
            <a:r>
              <a:rPr lang="en-US" b="1" dirty="0" smtClean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2" name="TextBox 4"/>
          <p:cNvSpPr txBox="1">
            <a:spLocks noChangeArrowheads="1"/>
          </p:cNvSpPr>
          <p:nvPr/>
        </p:nvSpPr>
        <p:spPr bwMode="auto">
          <a:xfrm>
            <a:off x="762000" y="6324600"/>
            <a:ext cx="8077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en-US" sz="1200" baseline="30000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sz="1000" dirty="0" smtClean="0">
                <a:solidFill>
                  <a:srgbClr val="FFFFFF"/>
                </a:solidFill>
                <a:latin typeface="Myriad Pro" pitchFamily="34" charset="0"/>
                <a:cs typeface="Times New Roman" pitchFamily="18" charset="0"/>
              </a:rPr>
              <a:t>Hagan</a:t>
            </a:r>
            <a:r>
              <a:rPr lang="en-US" sz="1000" dirty="0">
                <a:solidFill>
                  <a:srgbClr val="FFFFFF"/>
                </a:solidFill>
                <a:latin typeface="Myriad Pro" pitchFamily="34" charset="0"/>
                <a:cs typeface="Times New Roman" pitchFamily="18" charset="0"/>
              </a:rPr>
              <a:t>, et al, Int J Drug Policy 2007;  Hagan et al, Amer J Public  Health 2001.;  Lucidarme, et al, Epid and Infect 2004;  Burt  et al, J Urban Health 2007; Garfein R, J Urban health 2013; Keen L Addict Behav. 2014; Amon JJ, Clin Infect Dis </a:t>
            </a:r>
            <a:r>
              <a:rPr lang="en-US" sz="1000" dirty="0" smtClean="0">
                <a:solidFill>
                  <a:srgbClr val="FFFFFF"/>
                </a:solidFill>
                <a:latin typeface="Myriad Pro" pitchFamily="34" charset="0"/>
                <a:cs typeface="Times New Roman" pitchFamily="18" charset="0"/>
              </a:rPr>
              <a:t>2008; </a:t>
            </a:r>
            <a:r>
              <a:rPr lang="da-DK" sz="1000" dirty="0" smtClean="0">
                <a:solidFill>
                  <a:schemeClr val="bg2"/>
                </a:solidFill>
                <a:latin typeface="Myriad Pro" pitchFamily="34" charset="0"/>
              </a:rPr>
              <a:t>Kwon </a:t>
            </a:r>
            <a:r>
              <a:rPr lang="da-DK" sz="1000" dirty="0">
                <a:solidFill>
                  <a:schemeClr val="bg2"/>
                </a:solidFill>
                <a:latin typeface="Myriad Pro" pitchFamily="34" charset="0"/>
              </a:rPr>
              <a:t>et al., </a:t>
            </a:r>
            <a:r>
              <a:rPr lang="da-DK" sz="1000" i="1" dirty="0">
                <a:solidFill>
                  <a:schemeClr val="bg2"/>
                </a:solidFill>
                <a:latin typeface="Myriad Pro" pitchFamily="34" charset="0"/>
              </a:rPr>
              <a:t>JAIDS </a:t>
            </a:r>
            <a:r>
              <a:rPr lang="da-DK" sz="1000" dirty="0">
                <a:solidFill>
                  <a:schemeClr val="bg2"/>
                </a:solidFill>
                <a:latin typeface="Myriad Pro" pitchFamily="34" charset="0"/>
              </a:rPr>
              <a:t>2009</a:t>
            </a:r>
          </a:p>
          <a:p>
            <a:endParaRPr lang="en-US" sz="1000" dirty="0">
              <a:solidFill>
                <a:srgbClr val="FFFFFF"/>
              </a:solidFill>
              <a:latin typeface="Myriad Pro" pitchFamily="34" charset="0"/>
              <a:cs typeface="Times New Roman" pitchFamily="18" charset="0"/>
            </a:endParaRPr>
          </a:p>
          <a:p>
            <a:endParaRPr lang="en-US" sz="12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6"/>
          <p:cNvSpPr>
            <a:spLocks noGrp="1"/>
          </p:cNvSpPr>
          <p:nvPr>
            <p:ph sz="half" idx="2"/>
          </p:nvPr>
        </p:nvSpPr>
        <p:spPr>
          <a:xfrm>
            <a:off x="347272" y="3287136"/>
            <a:ext cx="8229600" cy="1524000"/>
          </a:xfrm>
        </p:spPr>
        <p:txBody>
          <a:bodyPr/>
          <a:lstStyle/>
          <a:p>
            <a:r>
              <a:rPr lang="en-US" sz="2000" b="1" dirty="0" smtClean="0">
                <a:solidFill>
                  <a:schemeClr val="bg2"/>
                </a:solidFill>
              </a:rPr>
              <a:t>Prior to 2006, HCV incidence declined in response to harm reduction for HIV (e.g., syringe services programs)</a:t>
            </a:r>
          </a:p>
          <a:p>
            <a:pPr marL="2743200" indent="-346075">
              <a:buClr>
                <a:schemeClr val="bg2"/>
              </a:buClr>
              <a:buNone/>
            </a:pPr>
            <a:endParaRPr lang="en-US" sz="800" b="1" kern="0" dirty="0" smtClean="0">
              <a:solidFill>
                <a:schemeClr val="tx2"/>
              </a:solidFill>
            </a:endParaRPr>
          </a:p>
          <a:p>
            <a:pPr marL="2743200" indent="-346075">
              <a:buClr>
                <a:schemeClr val="bg2"/>
              </a:buClr>
            </a:pPr>
            <a:r>
              <a:rPr lang="en-US" sz="2000" b="1" kern="0" dirty="0" smtClean="0">
                <a:solidFill>
                  <a:schemeClr val="tx2"/>
                </a:solidFill>
              </a:rPr>
              <a:t>HCV Case Information</a:t>
            </a:r>
            <a:endParaRPr lang="en-US" sz="2000" b="1" kern="0" dirty="0"/>
          </a:p>
          <a:p>
            <a:pPr marL="3089275" lvl="1" indent="-346075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2"/>
                </a:solidFill>
              </a:rPr>
              <a:t>61% report IDU</a:t>
            </a:r>
          </a:p>
          <a:p>
            <a:pPr marL="3089275" lvl="1" indent="-346075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kern="0" dirty="0" smtClean="0">
                <a:solidFill>
                  <a:schemeClr val="bg2"/>
                </a:solidFill>
              </a:rPr>
              <a:t>Equally </a:t>
            </a:r>
            <a:r>
              <a:rPr lang="en-US" kern="0" dirty="0">
                <a:solidFill>
                  <a:schemeClr val="bg2"/>
                </a:solidFill>
              </a:rPr>
              <a:t>female and male</a:t>
            </a:r>
          </a:p>
          <a:p>
            <a:pPr marL="3089275" lvl="1" indent="-346075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bg2"/>
                </a:solidFill>
              </a:rPr>
              <a:t>Highest rates by age: 20-29 years and by race: American Indian and </a:t>
            </a:r>
            <a:r>
              <a:rPr lang="en-US" kern="0" dirty="0" smtClean="0">
                <a:solidFill>
                  <a:schemeClr val="bg2"/>
                </a:solidFill>
              </a:rPr>
              <a:t>white</a:t>
            </a:r>
          </a:p>
          <a:p>
            <a:pPr marL="3089275" lvl="1" indent="-346075">
              <a:buClr>
                <a:schemeClr val="bg2"/>
              </a:buClr>
              <a:buFont typeface="Arial" panose="020B0604020202020204" pitchFamily="34" charset="0"/>
              <a:buChar char="•"/>
            </a:pPr>
            <a:r>
              <a:rPr lang="en-US" kern="0" dirty="0">
                <a:solidFill>
                  <a:schemeClr val="tx2"/>
                </a:solidFill>
              </a:rPr>
              <a:t>Increases in suburban, rural areas </a:t>
            </a:r>
          </a:p>
          <a:p>
            <a:pPr marL="2743200" lvl="1" indent="0">
              <a:buClr>
                <a:schemeClr val="bg2"/>
              </a:buClr>
              <a:buNone/>
            </a:pPr>
            <a:r>
              <a:rPr lang="en-US" kern="0" dirty="0" smtClean="0">
                <a:solidFill>
                  <a:schemeClr val="bg2"/>
                </a:solidFill>
              </a:rPr>
              <a:t>  </a:t>
            </a:r>
            <a:endParaRPr lang="en-US" kern="0" dirty="0">
              <a:solidFill>
                <a:schemeClr val="bg2"/>
              </a:solidFill>
            </a:endParaRPr>
          </a:p>
          <a:p>
            <a:endParaRPr lang="en-US" sz="2000" b="1" dirty="0" smtClean="0">
              <a:solidFill>
                <a:schemeClr val="bg2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1090" t="3068" r="5531" b="2788"/>
          <a:stretch/>
        </p:blipFill>
        <p:spPr>
          <a:xfrm>
            <a:off x="3962400" y="1424194"/>
            <a:ext cx="4724400" cy="1776206"/>
          </a:xfrm>
          <a:prstGeom prst="rect">
            <a:avLst/>
          </a:prstGeom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27" r="-44303"/>
          <a:stretch/>
        </p:blipFill>
        <p:spPr bwMode="auto">
          <a:xfrm>
            <a:off x="882546" y="4114800"/>
            <a:ext cx="3120452" cy="18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DC_ViralHep_logo_3Cwh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65799"/>
            <a:ext cx="1600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2730837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Reports  of HCV among Pregnant Women, Kentucky, December 2013 – July 2015</a:t>
            </a:r>
            <a:endParaRPr lang="en-US" dirty="0">
              <a:solidFill>
                <a:srgbClr val="FFFF00"/>
              </a:solidFill>
            </a:endParaRPr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768353"/>
              </p:ext>
            </p:extLst>
          </p:nvPr>
        </p:nvGraphicFramePr>
        <p:xfrm>
          <a:off x="457200" y="1585073"/>
          <a:ext cx="8229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Text Placeholder 16"/>
          <p:cNvSpPr>
            <a:spLocks noGrp="1"/>
          </p:cNvSpPr>
          <p:nvPr>
            <p:ph type="body" sz="quarter" idx="10"/>
          </p:nvPr>
        </p:nvSpPr>
        <p:spPr>
          <a:xfrm>
            <a:off x="2286000" y="6172200"/>
            <a:ext cx="7010400" cy="609600"/>
          </a:xfrm>
        </p:spPr>
        <p:txBody>
          <a:bodyPr/>
          <a:lstStyle/>
          <a:p>
            <a:r>
              <a:rPr lang="en-US" dirty="0" smtClean="0"/>
              <a:t>HR Sands et al. </a:t>
            </a:r>
            <a:r>
              <a:rPr lang="en-US" dirty="0"/>
              <a:t>Perinatal Hepatitis C Surveillance in Kentucky, </a:t>
            </a:r>
            <a:r>
              <a:rPr lang="en-US" dirty="0" smtClean="0"/>
              <a:t>Dec 2013-July 2015</a:t>
            </a:r>
            <a:endParaRPr lang="en-US" dirty="0"/>
          </a:p>
        </p:txBody>
      </p:sp>
      <p:pic>
        <p:nvPicPr>
          <p:cNvPr id="5" name="Picture 4" descr="CDC_ViralHep_logo_3Cwhit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867400"/>
            <a:ext cx="1357513" cy="56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2341728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 bwMode="auto">
          <a:xfrm>
            <a:off x="457200" y="414335"/>
            <a:ext cx="83820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cs typeface="Arial" charset="0"/>
              </a:rPr>
              <a:t>Impact of HCV Testing, Care, and Cure </a:t>
            </a:r>
            <a:endParaRPr lang="en-US" sz="2800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38915" name="Text Placeholder 2"/>
          <p:cNvSpPr>
            <a:spLocks noGrp="1"/>
          </p:cNvSpPr>
          <p:nvPr>
            <p:ph idx="1"/>
          </p:nvPr>
        </p:nvSpPr>
        <p:spPr bwMode="auto">
          <a:xfrm>
            <a:off x="2476500" y="1295399"/>
            <a:ext cx="4343400" cy="259080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1800" dirty="0" smtClean="0">
                <a:solidFill>
                  <a:srgbClr val="FFFF00"/>
                </a:solidFill>
              </a:rPr>
              <a:t>Test:  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Persons born 1945-1965 (representing 75% of all persons living with HCV infection)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Persons who inject drugs</a:t>
            </a:r>
          </a:p>
          <a:p>
            <a:pPr marL="457200" lvl="1" indent="0">
              <a:buNone/>
            </a:pPr>
            <a:endParaRPr lang="en-US" sz="800" dirty="0" smtClean="0">
              <a:solidFill>
                <a:schemeClr val="tx2"/>
              </a:solidFill>
            </a:endParaRPr>
          </a:p>
          <a:p>
            <a:r>
              <a:rPr lang="en-US" sz="1800" dirty="0" smtClean="0">
                <a:solidFill>
                  <a:srgbClr val="FFFF00"/>
                </a:solidFill>
              </a:rPr>
              <a:t>Care and Treatment:</a:t>
            </a:r>
            <a:r>
              <a:rPr lang="en-US" sz="1800" dirty="0" smtClean="0">
                <a:solidFill>
                  <a:schemeClr val="tx2"/>
                </a:solidFill>
              </a:rPr>
              <a:t>  ~90% cure with one to several pills/day for 8-12 weeks</a:t>
            </a:r>
          </a:p>
          <a:p>
            <a:endParaRPr lang="en-US" sz="800" dirty="0" smtClean="0">
              <a:solidFill>
                <a:srgbClr val="FFFF00"/>
              </a:solidFill>
            </a:endParaRPr>
          </a:p>
          <a:p>
            <a:r>
              <a:rPr lang="en-US" sz="1800" dirty="0" smtClean="0">
                <a:solidFill>
                  <a:srgbClr val="FFFF00"/>
                </a:solidFill>
              </a:rPr>
              <a:t>Benefits</a:t>
            </a:r>
            <a:r>
              <a:rPr lang="en-US" sz="1800" dirty="0">
                <a:solidFill>
                  <a:srgbClr val="FFFF00"/>
                </a:solidFill>
              </a:rPr>
              <a:t>: 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73% reduction in liver cancer</a:t>
            </a:r>
          </a:p>
          <a:p>
            <a:pPr lvl="1"/>
            <a:r>
              <a:rPr lang="en-US" sz="1800" dirty="0">
                <a:solidFill>
                  <a:schemeClr val="tx2"/>
                </a:solidFill>
              </a:rPr>
              <a:t>93% reduction in liver-related mortality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tx2"/>
              </a:solidFill>
            </a:endParaRPr>
          </a:p>
        </p:txBody>
      </p:sp>
      <p:sp>
        <p:nvSpPr>
          <p:cNvPr id="38916" name="Text Placeholder 4"/>
          <p:cNvSpPr>
            <a:spLocks noGrp="1"/>
          </p:cNvSpPr>
          <p:nvPr>
            <p:ph type="body" sz="quarter" idx="4294967295"/>
          </p:nvPr>
        </p:nvSpPr>
        <p:spPr bwMode="auto">
          <a:xfrm>
            <a:off x="1593854" y="6476999"/>
            <a:ext cx="7823196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en-US" sz="1400" dirty="0">
                <a:solidFill>
                  <a:schemeClr val="tx2"/>
                </a:solidFill>
              </a:rPr>
              <a:t>van der Meer JAMA </a:t>
            </a:r>
            <a:r>
              <a:rPr lang="en-US" sz="1400" dirty="0" smtClean="0">
                <a:solidFill>
                  <a:schemeClr val="tx2"/>
                </a:solidFill>
              </a:rPr>
              <a:t>2012; Morgan </a:t>
            </a:r>
            <a:r>
              <a:rPr lang="en-US" sz="1400" dirty="0">
                <a:solidFill>
                  <a:schemeClr val="tx2"/>
                </a:solidFill>
              </a:rPr>
              <a:t>Ann Int Med </a:t>
            </a:r>
            <a:r>
              <a:rPr lang="en-US" sz="1400" dirty="0" smtClean="0">
                <a:solidFill>
                  <a:schemeClr val="tx2"/>
                </a:solidFill>
              </a:rPr>
              <a:t>2012; Rein CID 2015; Martin, CID 2013 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8917" name="TextBox 6"/>
          <p:cNvSpPr txBox="1">
            <a:spLocks noChangeArrowheads="1"/>
          </p:cNvSpPr>
          <p:nvPr/>
        </p:nvSpPr>
        <p:spPr bwMode="auto">
          <a:xfrm>
            <a:off x="1593854" y="5510215"/>
            <a:ext cx="385286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000" dirty="0"/>
              <a:t>*</a:t>
            </a:r>
            <a:endParaRPr lang="en-US" sz="1000" dirty="0">
              <a:solidFill>
                <a:schemeClr val="bg2"/>
              </a:solidFill>
            </a:endParaRPr>
          </a:p>
        </p:txBody>
      </p:sp>
      <p:pic>
        <p:nvPicPr>
          <p:cNvPr id="38918" name="Picture 6" descr="CDC_ViralHep_logo_3Cwhit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30" y="5986435"/>
            <a:ext cx="1295400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4" t="58986" r="49798" b="7749"/>
          <a:stretch/>
        </p:blipFill>
        <p:spPr>
          <a:xfrm>
            <a:off x="457200" y="1524000"/>
            <a:ext cx="1896035" cy="3581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96" t="58986" r="2653" b="7749"/>
          <a:stretch/>
        </p:blipFill>
        <p:spPr>
          <a:xfrm>
            <a:off x="6781800" y="1547446"/>
            <a:ext cx="1964306" cy="3710354"/>
          </a:xfrm>
          <a:prstGeom prst="rect">
            <a:avLst/>
          </a:prstGeom>
        </p:spPr>
      </p:pic>
      <p:sp>
        <p:nvSpPr>
          <p:cNvPr id="9" name="Text Placeholder 2"/>
          <p:cNvSpPr txBox="1">
            <a:spLocks/>
          </p:cNvSpPr>
          <p:nvPr/>
        </p:nvSpPr>
        <p:spPr bwMode="auto">
          <a:xfrm>
            <a:off x="2438400" y="4995864"/>
            <a:ext cx="7490615" cy="5174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 typeface="Arial" pitchFamily="34" charset="0"/>
              <a:buNone/>
            </a:pPr>
            <a:endParaRPr lang="en-US" sz="800" dirty="0" smtClean="0">
              <a:solidFill>
                <a:schemeClr val="tx2"/>
              </a:solidFill>
            </a:endParaRPr>
          </a:p>
          <a:p>
            <a:r>
              <a:rPr lang="en-US" sz="1800" dirty="0" smtClean="0">
                <a:solidFill>
                  <a:srgbClr val="FFFF00"/>
                </a:solidFill>
              </a:rPr>
              <a:t>Impact:</a:t>
            </a:r>
            <a:endParaRPr lang="en-US" sz="1800" dirty="0" smtClean="0">
              <a:solidFill>
                <a:schemeClr val="tx2"/>
              </a:solidFill>
            </a:endParaRP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Prevention of 321,000 HCV deaths</a:t>
            </a:r>
          </a:p>
          <a:p>
            <a:pPr lvl="1"/>
            <a:r>
              <a:rPr lang="en-US" sz="1800" dirty="0" smtClean="0">
                <a:solidFill>
                  <a:schemeClr val="tx2"/>
                </a:solidFill>
              </a:rPr>
              <a:t>Decreased HCV transmission to others     </a:t>
            </a:r>
            <a:endParaRPr lang="en-US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55638"/>
            <a:ext cx="8229600" cy="71596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Reducing Viral Hepatitis Cases Associated </a:t>
            </a:r>
            <a:br>
              <a:rPr lang="en-US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</a:br>
            <a:r>
              <a:rPr lang="en-US" dirty="0">
                <a:solidFill>
                  <a:srgbClr val="FFFF00"/>
                </a:solidFill>
                <a:ea typeface="ＭＳ Ｐゴシック" charset="-128"/>
                <a:cs typeface="ＭＳ Ｐゴシック" charset="-128"/>
              </a:rPr>
              <a:t>with Drug-Use Behaviors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57200" y="1524000"/>
            <a:ext cx="53340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>
                <a:schemeClr val="bg2"/>
              </a:buClr>
              <a:buFont typeface="Myriad Web Pro" panose="020B0604020202020204" charset="0"/>
              <a:buChar char="-"/>
            </a:pPr>
            <a:r>
              <a:rPr lang="en-US" sz="2400" dirty="0"/>
              <a:t>Ensure that </a:t>
            </a:r>
            <a:r>
              <a:rPr lang="en-US" sz="2400" dirty="0" smtClean="0"/>
              <a:t>persons who </a:t>
            </a:r>
            <a:r>
              <a:rPr lang="en-US" sz="2400" dirty="0"/>
              <a:t>inject drugs have access to viral hepatitis prevention, care, and treatment services</a:t>
            </a:r>
            <a:r>
              <a:rPr lang="en-US" dirty="0">
                <a:solidFill>
                  <a:srgbClr val="FFFF00"/>
                </a:solidFill>
              </a:rPr>
              <a:t/>
            </a:r>
            <a:br>
              <a:rPr lang="en-US" dirty="0">
                <a:solidFill>
                  <a:srgbClr val="FFFF00"/>
                </a:solidFill>
              </a:rPr>
            </a:br>
            <a:endParaRPr lang="en-US" dirty="0"/>
          </a:p>
          <a:p>
            <a:pPr lvl="1" fontAlgn="auto">
              <a:spcAft>
                <a:spcPts val="0"/>
              </a:spcAft>
              <a:buClr>
                <a:schemeClr val="bg2"/>
              </a:buClr>
              <a:buFont typeface="Myriad Web Pro" panose="020B0604020202020204" charset="0"/>
              <a:buChar char="-"/>
            </a:pPr>
            <a:r>
              <a:rPr lang="en-US" sz="2400" b="0" dirty="0" smtClean="0"/>
              <a:t>A comprehensive approach is needed, including:</a:t>
            </a:r>
          </a:p>
          <a:p>
            <a:pPr lvl="2">
              <a:buClr>
                <a:schemeClr val="bg2"/>
              </a:buClr>
              <a:buFont typeface="Myriad Web Pro" panose="020B0604020202020204" charset="0"/>
              <a:buChar char="-"/>
            </a:pPr>
            <a:r>
              <a:rPr lang="en-US" sz="2000" dirty="0" smtClean="0"/>
              <a:t>Regular HCV testing</a:t>
            </a:r>
          </a:p>
          <a:p>
            <a:pPr lvl="2">
              <a:buClr>
                <a:schemeClr val="bg2"/>
              </a:buClr>
              <a:buFont typeface="Myriad Web Pro" panose="020B0604020202020204" charset="0"/>
              <a:buChar char="-"/>
            </a:pPr>
            <a:r>
              <a:rPr lang="en-US" sz="2000" dirty="0" smtClean="0"/>
              <a:t>Rapid links to care and treatment</a:t>
            </a:r>
          </a:p>
          <a:p>
            <a:pPr lvl="2">
              <a:buClr>
                <a:schemeClr val="bg2"/>
              </a:buClr>
              <a:buFont typeface="Myriad Web Pro" panose="020B0604020202020204" charset="0"/>
              <a:buChar char="-"/>
            </a:pPr>
            <a:r>
              <a:rPr lang="en-US" sz="2000" b="0" dirty="0" smtClean="0"/>
              <a:t>Access to substance abuse treatment, risk reduction counseling, and sterile injection equipment</a:t>
            </a:r>
          </a:p>
          <a:p>
            <a:pPr marL="457200" lvl="1" indent="0" fontAlgn="auto">
              <a:spcAft>
                <a:spcPts val="0"/>
              </a:spcAft>
              <a:buClr>
                <a:schemeClr val="bg2"/>
              </a:buClr>
              <a:buNone/>
            </a:pP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/>
              <a:t/>
            </a:r>
            <a:br>
              <a:rPr lang="en-US" b="0" dirty="0" smtClean="0"/>
            </a:br>
            <a:r>
              <a:rPr lang="en-US" b="0" dirty="0" smtClean="0">
                <a:solidFill>
                  <a:srgbClr val="FFFF00"/>
                </a:solidFill>
              </a:rPr>
              <a:t/>
            </a:r>
            <a:br>
              <a:rPr lang="en-US" b="0" dirty="0" smtClean="0">
                <a:solidFill>
                  <a:srgbClr val="FFFF00"/>
                </a:solidFill>
              </a:rPr>
            </a:br>
            <a:endParaRPr lang="en-US" b="0" dirty="0"/>
          </a:p>
        </p:txBody>
      </p:sp>
      <p:pic>
        <p:nvPicPr>
          <p:cNvPr id="6" name="Picture 5" descr="CDC_ViralHep_logo_3C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765799"/>
            <a:ext cx="16002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epC_YoungPersonsWhoInjectDrugs_Cov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1897969"/>
            <a:ext cx="2537780" cy="328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396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CHHSTP_PPT_dark(">
  <a:themeElements>
    <a:clrScheme name="NCBDD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7CA295"/>
      </a:accent1>
      <a:accent2>
        <a:srgbClr val="8A343D"/>
      </a:accent2>
      <a:accent3>
        <a:srgbClr val="6639B7"/>
      </a:accent3>
      <a:accent4>
        <a:srgbClr val="D47B22"/>
      </a:accent4>
      <a:accent5>
        <a:srgbClr val="EAAB00"/>
      </a:accent5>
      <a:accent6>
        <a:srgbClr val="7F7F7F"/>
      </a:accent6>
      <a:hlink>
        <a:srgbClr val="007D57"/>
      </a:hlink>
      <a:folHlink>
        <a:srgbClr val="FFFF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18400</TotalTime>
  <Words>782</Words>
  <Application>Microsoft Office PowerPoint</Application>
  <PresentationFormat>On-screen Show (4:3)</PresentationFormat>
  <Paragraphs>141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Myriad Pro</vt:lpstr>
      <vt:lpstr>Calibri</vt:lpstr>
      <vt:lpstr>Wingdings</vt:lpstr>
      <vt:lpstr>Arial</vt:lpstr>
      <vt:lpstr>MS PGothic</vt:lpstr>
      <vt:lpstr>Myriad Web Pro</vt:lpstr>
      <vt:lpstr>Times New Roman</vt:lpstr>
      <vt:lpstr>Courier New</vt:lpstr>
      <vt:lpstr>NCHHSTP_PPT_dark(</vt:lpstr>
      <vt:lpstr>Hepatitis C:  The Silent Epidemic   Wednesday, October 21, 2015      </vt:lpstr>
      <vt:lpstr>Hepatitis C Virus ( HCV)   Modes of Transmission   </vt:lpstr>
      <vt:lpstr>Twin Epidemics of HCV Transmission and Disease </vt:lpstr>
      <vt:lpstr>PowerPoint Presentation</vt:lpstr>
      <vt:lpstr> Epidemics of HCV Transmission </vt:lpstr>
      <vt:lpstr>HCV Transmission among Persons Who Inject Drugs</vt:lpstr>
      <vt:lpstr>Reports  of HCV among Pregnant Women, Kentucky, December 2013 – July 2015</vt:lpstr>
      <vt:lpstr>Impact of HCV Testing, Care, and Cure </vt:lpstr>
      <vt:lpstr>Reducing Viral Hepatitis Cases Associated  with Drug-Use Behaviors</vt:lpstr>
      <vt:lpstr>CDC Activities Addressing HCV in Young Persons</vt:lpstr>
      <vt:lpstr>CDC Viral Hepatitis Priorities for 2016</vt:lpstr>
    </vt:vector>
  </TitlesOfParts>
  <Company>CDC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CDC Presentation</dc:title>
  <dc:creator>Centers for Disease Control</dc:creator>
  <cp:lastModifiedBy>Cheryl</cp:lastModifiedBy>
  <cp:revision>437</cp:revision>
  <cp:lastPrinted>2014-09-11T12:15:37Z</cp:lastPrinted>
  <dcterms:created xsi:type="dcterms:W3CDTF">2010-03-31T15:10:11Z</dcterms:created>
  <dcterms:modified xsi:type="dcterms:W3CDTF">2015-10-20T17:46:17Z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</vt:lpwstr>
  </property>
</Properties>
</file>