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307" r:id="rId5"/>
    <p:sldId id="324" r:id="rId6"/>
    <p:sldId id="346" r:id="rId7"/>
    <p:sldId id="342" r:id="rId8"/>
    <p:sldId id="327" r:id="rId9"/>
    <p:sldId id="325" r:id="rId10"/>
    <p:sldId id="338" r:id="rId11"/>
    <p:sldId id="339" r:id="rId12"/>
    <p:sldId id="343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514E9DC-2043-4600-821F-430DFD668CEE}">
          <p14:sldIdLst>
            <p14:sldId id="307"/>
            <p14:sldId id="324"/>
            <p14:sldId id="346"/>
            <p14:sldId id="342"/>
            <p14:sldId id="327"/>
            <p14:sldId id="325"/>
            <p14:sldId id="338"/>
            <p14:sldId id="339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rington, Amber P." initials="AAP" lastIdx="1" clrIdx="0">
    <p:extLst>
      <p:ext uri="{19B8F6BF-5375-455C-9EA6-DF929625EA0E}">
        <p15:presenceInfo xmlns:p15="http://schemas.microsoft.com/office/powerpoint/2012/main" userId="S-1-5-21-776561741-1292428093-725345543-274975" providerId="AD"/>
      </p:ext>
    </p:extLst>
  </p:cmAuthor>
  <p:cmAuthor id="2" name="Kimber, Addison L." initials="KAL" lastIdx="16" clrIdx="1">
    <p:extLst>
      <p:ext uri="{19B8F6BF-5375-455C-9EA6-DF929625EA0E}">
        <p15:presenceInfo xmlns:p15="http://schemas.microsoft.com/office/powerpoint/2012/main" userId="S::Addison.Kimber@va.gov::9ae29ccf-6fd8-47dd-81c0-98b9536cc3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3093D"/>
    <a:srgbClr val="830936"/>
    <a:srgbClr val="173E7A"/>
    <a:srgbClr val="174782"/>
    <a:srgbClr val="3088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6" autoAdjust="0"/>
    <p:restoredTop sz="84252" autoAdjust="0"/>
  </p:normalViewPr>
  <p:slideViewPr>
    <p:cSldViewPr>
      <p:cViewPr varScale="1">
        <p:scale>
          <a:sx n="96" d="100"/>
          <a:sy n="96" d="100"/>
        </p:scale>
        <p:origin x="2442" y="8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00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5548920134643E-2"/>
          <c:y val="9.3606428989460311E-2"/>
          <c:w val="0.59043246454171661"/>
          <c:h val="0.72852783863163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75-84</c:v>
                </c:pt>
                <c:pt idx="7">
                  <c:v>85+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6.845929618520552E-2</c:v>
                </c:pt>
                <c:pt idx="1">
                  <c:v>0.32346542182417304</c:v>
                </c:pt>
                <c:pt idx="2">
                  <c:v>0.273071479869883</c:v>
                </c:pt>
                <c:pt idx="3">
                  <c:v>0.22150521735456888</c:v>
                </c:pt>
                <c:pt idx="4">
                  <c:v>9.459887626209286E-2</c:v>
                </c:pt>
                <c:pt idx="5">
                  <c:v>1.5055341979637531E-2</c:v>
                </c:pt>
                <c:pt idx="6">
                  <c:v>2.7987833213636939E-3</c:v>
                </c:pt>
                <c:pt idx="7">
                  <c:v>1.0455832030754932E-3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C-4AF1-A027-C9311C830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867000"/>
        <c:axId val="519868920"/>
      </c:barChart>
      <c:catAx>
        <c:axId val="519867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940000" spcFirstLastPara="1" vertOverflow="ellipsis" wrap="square" anchor="t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868920"/>
        <c:crosses val="autoZero"/>
        <c:auto val="1"/>
        <c:lblAlgn val="ctr"/>
        <c:lblOffset val="100"/>
        <c:noMultiLvlLbl val="0"/>
      </c:catAx>
      <c:valAx>
        <c:axId val="519868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4.1992016157455445E-3"/>
              <c:y val="0.40392974315710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86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Race/Ethnicity</a:t>
            </a:r>
          </a:p>
        </c:rich>
      </c:tx>
      <c:layout>
        <c:manualLayout>
          <c:xMode val="edge"/>
          <c:yMode val="edge"/>
          <c:x val="0.321905369936866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93591426071742"/>
          <c:y val="0.16708333333333336"/>
          <c:w val="0.60027668416447943"/>
          <c:h val="0.600276684164479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91-4437-B668-21A51D5A6DAF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91-4437-B668-21A51D5A6D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91-4437-B668-21A51D5A6DAF}"/>
              </c:ext>
            </c:extLst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91-4437-B668-21A51D5A6DAF}"/>
              </c:ext>
            </c:extLst>
          </c:dPt>
          <c:dLbls>
            <c:dLbl>
              <c:idx val="2"/>
              <c:layout>
                <c:manualLayout>
                  <c:x val="-1.8018018018018018E-2"/>
                  <c:y val="5.55555555555555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1-4437-B668-21A51D5A6DAF}"/>
                </c:ext>
              </c:extLst>
            </c:dLbl>
            <c:dLbl>
              <c:idx val="3"/>
              <c:layout>
                <c:manualLayout>
                  <c:x val="-3.603603603603603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91-4437-B668-21A51D5A6DA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Sheet1!$A$1:$A$4</c:f>
              <c:strCache>
                <c:ptCount val="4"/>
                <c:pt idx="0">
                  <c:v>Non-Hispanic White</c:v>
                </c:pt>
                <c:pt idx="1">
                  <c:v>Non-Hispanic Black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Sheet1!$B$1:$B$4</c:f>
              <c:numCache>
                <c:formatCode>0.00</c:formatCode>
                <c:ptCount val="4"/>
                <c:pt idx="0">
                  <c:v>95142</c:v>
                </c:pt>
                <c:pt idx="1">
                  <c:v>59177</c:v>
                </c:pt>
                <c:pt idx="2">
                  <c:v>16398</c:v>
                </c:pt>
                <c:pt idx="3">
                  <c:v>18651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91-4437-B668-21A51D5A6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606369876798824"/>
          <c:y val="6.7210436140162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Rurality Status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C5-4F56-80B1-3DB206A163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C5-4F56-80B1-3DB206A163D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73.8</c:v>
                </c:pt>
                <c:pt idx="1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C5-4F56-80B1-3DB206A163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Monthly</a:t>
            </a:r>
            <a:r>
              <a:rPr lang="en-US" baseline="0" dirty="0"/>
              <a:t> Visits and Unique Patients in FY21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Patient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20488</c:v>
                </c:pt>
                <c:pt idx="1">
                  <c:v>18661</c:v>
                </c:pt>
                <c:pt idx="2">
                  <c:v>19684</c:v>
                </c:pt>
                <c:pt idx="3">
                  <c:v>19980</c:v>
                </c:pt>
                <c:pt idx="4">
                  <c:v>19367</c:v>
                </c:pt>
                <c:pt idx="5">
                  <c:v>23287</c:v>
                </c:pt>
                <c:pt idx="6">
                  <c:v>22290</c:v>
                </c:pt>
                <c:pt idx="7">
                  <c:v>20245</c:v>
                </c:pt>
                <c:pt idx="8">
                  <c:v>21733</c:v>
                </c:pt>
                <c:pt idx="9">
                  <c:v>20424</c:v>
                </c:pt>
                <c:pt idx="10">
                  <c:v>21560</c:v>
                </c:pt>
                <c:pt idx="11">
                  <c:v>21026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1A-4F17-BDD5-AFB0762C44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VVC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4254</c:v>
                </c:pt>
                <c:pt idx="1">
                  <c:v>4012</c:v>
                </c:pt>
                <c:pt idx="2">
                  <c:v>4487</c:v>
                </c:pt>
                <c:pt idx="3">
                  <c:v>4618</c:v>
                </c:pt>
                <c:pt idx="4">
                  <c:v>4608</c:v>
                </c:pt>
                <c:pt idx="5">
                  <c:v>5272</c:v>
                </c:pt>
                <c:pt idx="6">
                  <c:v>4813</c:v>
                </c:pt>
                <c:pt idx="7">
                  <c:v>4027</c:v>
                </c:pt>
                <c:pt idx="8">
                  <c:v>4113</c:v>
                </c:pt>
                <c:pt idx="9">
                  <c:v>3703</c:v>
                </c:pt>
                <c:pt idx="10">
                  <c:v>3957</c:v>
                </c:pt>
                <c:pt idx="11">
                  <c:v>3967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1A-4F17-BDD5-AFB0762C4436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1034</c:v>
                </c:pt>
                <c:pt idx="1">
                  <c:v>914</c:v>
                </c:pt>
                <c:pt idx="2">
                  <c:v>930</c:v>
                </c:pt>
                <c:pt idx="3">
                  <c:v>1020</c:v>
                </c:pt>
                <c:pt idx="4">
                  <c:v>868</c:v>
                </c:pt>
                <c:pt idx="5">
                  <c:v>999</c:v>
                </c:pt>
                <c:pt idx="6">
                  <c:v>1050</c:v>
                </c:pt>
                <c:pt idx="7">
                  <c:v>992</c:v>
                </c:pt>
                <c:pt idx="8">
                  <c:v>939</c:v>
                </c:pt>
                <c:pt idx="9">
                  <c:v>1028</c:v>
                </c:pt>
                <c:pt idx="10">
                  <c:v>1119</c:v>
                </c:pt>
                <c:pt idx="11">
                  <c:v>1010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1A-4F17-BDD5-AFB0762C4436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In Person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19388</c:v>
                </c:pt>
                <c:pt idx="1">
                  <c:v>17379</c:v>
                </c:pt>
                <c:pt idx="2">
                  <c:v>18085</c:v>
                </c:pt>
                <c:pt idx="3">
                  <c:v>18194</c:v>
                </c:pt>
                <c:pt idx="4">
                  <c:v>17642</c:v>
                </c:pt>
                <c:pt idx="5">
                  <c:v>22011</c:v>
                </c:pt>
                <c:pt idx="6">
                  <c:v>21054</c:v>
                </c:pt>
                <c:pt idx="7">
                  <c:v>19226</c:v>
                </c:pt>
                <c:pt idx="8">
                  <c:v>21139</c:v>
                </c:pt>
                <c:pt idx="9">
                  <c:v>19618</c:v>
                </c:pt>
                <c:pt idx="10">
                  <c:v>20784</c:v>
                </c:pt>
                <c:pt idx="11">
                  <c:v>19845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71A-4F17-BDD5-AFB0762C4436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01479672"/>
        <c:axId val="601474424"/>
      </c:lineChart>
      <c:catAx>
        <c:axId val="60147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74424"/>
        <c:crosses val="autoZero"/>
        <c:auto val="1"/>
        <c:lblAlgn val="ctr"/>
        <c:lblOffset val="100"/>
        <c:noMultiLvlLbl val="0"/>
      </c:catAx>
      <c:valAx>
        <c:axId val="601474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Unique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7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7B89C-0E00-418A-AE18-41C92610B677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18D73E-CE55-4E37-AD85-B354FF864B1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93% of women have Primary Care (including Women’s Clinic) visits for headache</a:t>
          </a:r>
        </a:p>
      </dgm:t>
    </dgm:pt>
    <dgm:pt modelId="{0CDB680E-E0C4-4205-8D3C-FE36DC98A686}" type="parTrans" cxnId="{648DCF40-017A-4B87-AC9A-868D916ABBDD}">
      <dgm:prSet/>
      <dgm:spPr/>
      <dgm:t>
        <a:bodyPr/>
        <a:lstStyle/>
        <a:p>
          <a:endParaRPr lang="en-US"/>
        </a:p>
      </dgm:t>
    </dgm:pt>
    <dgm:pt modelId="{3E9AEC5F-5C81-44B6-B21D-DFBF698DAFFB}" type="sibTrans" cxnId="{648DCF40-017A-4B87-AC9A-868D916ABBDD}">
      <dgm:prSet/>
      <dgm:spPr/>
      <dgm:t>
        <a:bodyPr/>
        <a:lstStyle/>
        <a:p>
          <a:endParaRPr lang="en-US"/>
        </a:p>
      </dgm:t>
    </dgm:pt>
    <dgm:pt modelId="{291DBD1B-5BCB-4282-9D02-B9EB0327C5E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55% of women with headache have Primary Care and Specialist visits for headache</a:t>
          </a:r>
        </a:p>
      </dgm:t>
    </dgm:pt>
    <dgm:pt modelId="{26CA9DFB-1594-4C03-805A-CBCAF06A4B78}" type="parTrans" cxnId="{ADD29E5E-F638-49E4-9AB1-B3D278A877B9}">
      <dgm:prSet/>
      <dgm:spPr/>
      <dgm:t>
        <a:bodyPr/>
        <a:lstStyle/>
        <a:p>
          <a:endParaRPr lang="en-US"/>
        </a:p>
      </dgm:t>
    </dgm:pt>
    <dgm:pt modelId="{9506DA7B-40B0-44DE-8241-379FAF378E8C}" type="sibTrans" cxnId="{ADD29E5E-F638-49E4-9AB1-B3D278A877B9}">
      <dgm:prSet/>
      <dgm:spPr/>
      <dgm:t>
        <a:bodyPr/>
        <a:lstStyle/>
        <a:p>
          <a:endParaRPr lang="en-US"/>
        </a:p>
      </dgm:t>
    </dgm:pt>
    <dgm:pt modelId="{231CCE10-0DF0-4C66-989A-708FF19A6A11}">
      <dgm:prSet custT="1"/>
      <dgm:spPr/>
      <dgm:t>
        <a:bodyPr/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38%  of women with headache have Neurology visits</a:t>
          </a:r>
        </a:p>
      </dgm:t>
    </dgm:pt>
    <dgm:pt modelId="{3B777306-E0B9-4429-8ABD-4CAC4B79EC72}" type="sibTrans" cxnId="{4ABB5895-49FE-4492-8CB6-5B608FD334FD}">
      <dgm:prSet/>
      <dgm:spPr/>
      <dgm:t>
        <a:bodyPr/>
        <a:lstStyle/>
        <a:p>
          <a:endParaRPr lang="en-US"/>
        </a:p>
      </dgm:t>
    </dgm:pt>
    <dgm:pt modelId="{DFE5FFC2-E31C-4242-BA05-87ECDE8985CA}" type="parTrans" cxnId="{4ABB5895-49FE-4492-8CB6-5B608FD334FD}">
      <dgm:prSet/>
      <dgm:spPr/>
      <dgm:t>
        <a:bodyPr/>
        <a:lstStyle/>
        <a:p>
          <a:endParaRPr lang="en-US"/>
        </a:p>
      </dgm:t>
    </dgm:pt>
    <dgm:pt modelId="{815A2F8F-46FC-4E39-8980-1F2456DF116A}" type="pres">
      <dgm:prSet presAssocID="{E957B89C-0E00-418A-AE18-41C92610B677}" presName="root" presStyleCnt="0">
        <dgm:presLayoutVars>
          <dgm:dir/>
          <dgm:resizeHandles val="exact"/>
        </dgm:presLayoutVars>
      </dgm:prSet>
      <dgm:spPr/>
    </dgm:pt>
    <dgm:pt modelId="{F89227A9-99C2-4ECA-85A2-1CC025E39D79}" type="pres">
      <dgm:prSet presAssocID="{C718D73E-CE55-4E37-AD85-B354FF864B19}" presName="compNode" presStyleCnt="0"/>
      <dgm:spPr/>
    </dgm:pt>
    <dgm:pt modelId="{8C46A698-E2BD-481C-B0E3-E420E13A38DA}" type="pres">
      <dgm:prSet presAssocID="{C718D73E-CE55-4E37-AD85-B354FF864B19}" presName="iconRect" presStyleLbl="node1" presStyleIdx="0" presStyleCnt="2" custLinFactNeighborX="58263" custLinFactNeighborY="-742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93ABE96-1003-4974-9D74-4AF2D3ED8BDB}" type="pres">
      <dgm:prSet presAssocID="{C718D73E-CE55-4E37-AD85-B354FF864B19}" presName="iconSpace" presStyleCnt="0"/>
      <dgm:spPr/>
    </dgm:pt>
    <dgm:pt modelId="{6C64D7F0-20F9-4381-B4AB-78EA61A0B62D}" type="pres">
      <dgm:prSet presAssocID="{C718D73E-CE55-4E37-AD85-B354FF864B19}" presName="parTx" presStyleLbl="revTx" presStyleIdx="0" presStyleCnt="4" custLinFactY="-81300" custLinFactNeighborX="3731" custLinFactNeighborY="-100000">
        <dgm:presLayoutVars>
          <dgm:chMax val="0"/>
          <dgm:chPref val="0"/>
        </dgm:presLayoutVars>
      </dgm:prSet>
      <dgm:spPr/>
    </dgm:pt>
    <dgm:pt modelId="{F625F607-753C-48FE-95AB-A9BF530AB49A}" type="pres">
      <dgm:prSet presAssocID="{C718D73E-CE55-4E37-AD85-B354FF864B19}" presName="txSpace" presStyleCnt="0"/>
      <dgm:spPr/>
    </dgm:pt>
    <dgm:pt modelId="{85605FFE-7F2F-4235-8CD6-7A70D2D328FE}" type="pres">
      <dgm:prSet presAssocID="{C718D73E-CE55-4E37-AD85-B354FF864B19}" presName="desTx" presStyleLbl="revTx" presStyleIdx="1" presStyleCnt="4" custScaleX="99715" custScaleY="447471" custLinFactX="17908" custLinFactY="205144" custLinFactNeighborX="100000" custLinFactNeighborY="300000">
        <dgm:presLayoutVars/>
      </dgm:prSet>
      <dgm:spPr/>
    </dgm:pt>
    <dgm:pt modelId="{BD2766FF-11B1-4B11-9060-C209F4128826}" type="pres">
      <dgm:prSet presAssocID="{3E9AEC5F-5C81-44B6-B21D-DFBF698DAFFB}" presName="sibTrans" presStyleCnt="0"/>
      <dgm:spPr/>
    </dgm:pt>
    <dgm:pt modelId="{76073B6A-FAB5-43A6-96E0-35732A0BF0D3}" type="pres">
      <dgm:prSet presAssocID="{291DBD1B-5BCB-4282-9D02-B9EB0327C5EC}" presName="compNode" presStyleCnt="0"/>
      <dgm:spPr/>
    </dgm:pt>
    <dgm:pt modelId="{013E2BA0-37AA-4015-B4FC-74116074F643}" type="pres">
      <dgm:prSet presAssocID="{291DBD1B-5BCB-4282-9D02-B9EB0327C5EC}" presName="iconRect" presStyleLbl="node1" presStyleIdx="1" presStyleCnt="2" custLinFactNeighborX="73323" custLinFactNeighborY="-866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A3F560E-BA43-4DC0-9CE6-C79760B1A5C8}" type="pres">
      <dgm:prSet presAssocID="{291DBD1B-5BCB-4282-9D02-B9EB0327C5EC}" presName="iconSpace" presStyleCnt="0"/>
      <dgm:spPr/>
    </dgm:pt>
    <dgm:pt modelId="{7CD3931F-7555-4BEA-B5B9-8AB803EED72E}" type="pres">
      <dgm:prSet presAssocID="{291DBD1B-5BCB-4282-9D02-B9EB0327C5EC}" presName="parTx" presStyleLbl="revTx" presStyleIdx="2" presStyleCnt="4" custLinFactY="-100000" custLinFactNeighborX="-74" custLinFactNeighborY="-103963">
        <dgm:presLayoutVars>
          <dgm:chMax val="0"/>
          <dgm:chPref val="0"/>
        </dgm:presLayoutVars>
      </dgm:prSet>
      <dgm:spPr/>
    </dgm:pt>
    <dgm:pt modelId="{9B91351B-9960-417F-9FF5-E7DE5C847618}" type="pres">
      <dgm:prSet presAssocID="{291DBD1B-5BCB-4282-9D02-B9EB0327C5EC}" presName="txSpace" presStyleCnt="0"/>
      <dgm:spPr/>
    </dgm:pt>
    <dgm:pt modelId="{3139B694-8F24-4A90-A214-431C48CDBA3C}" type="pres">
      <dgm:prSet presAssocID="{291DBD1B-5BCB-4282-9D02-B9EB0327C5EC}" presName="desTx" presStyleLbl="revTx" presStyleIdx="3" presStyleCnt="4">
        <dgm:presLayoutVars/>
      </dgm:prSet>
      <dgm:spPr/>
    </dgm:pt>
  </dgm:ptLst>
  <dgm:cxnLst>
    <dgm:cxn modelId="{9377AE0B-4786-4041-9609-8E4C41531267}" type="presOf" srcId="{291DBD1B-5BCB-4282-9D02-B9EB0327C5EC}" destId="{7CD3931F-7555-4BEA-B5B9-8AB803EED72E}" srcOrd="0" destOrd="0" presId="urn:microsoft.com/office/officeart/2018/2/layout/IconLabelDescriptionList"/>
    <dgm:cxn modelId="{44FD0D2E-E227-4AFD-9B87-C61CE118BCEA}" type="presOf" srcId="{231CCE10-0DF0-4C66-989A-708FF19A6A11}" destId="{85605FFE-7F2F-4235-8CD6-7A70D2D328FE}" srcOrd="0" destOrd="0" presId="urn:microsoft.com/office/officeart/2018/2/layout/IconLabelDescriptionList"/>
    <dgm:cxn modelId="{648DCF40-017A-4B87-AC9A-868D916ABBDD}" srcId="{E957B89C-0E00-418A-AE18-41C92610B677}" destId="{C718D73E-CE55-4E37-AD85-B354FF864B19}" srcOrd="0" destOrd="0" parTransId="{0CDB680E-E0C4-4205-8D3C-FE36DC98A686}" sibTransId="{3E9AEC5F-5C81-44B6-B21D-DFBF698DAFFB}"/>
    <dgm:cxn modelId="{ADD29E5E-F638-49E4-9AB1-B3D278A877B9}" srcId="{E957B89C-0E00-418A-AE18-41C92610B677}" destId="{291DBD1B-5BCB-4282-9D02-B9EB0327C5EC}" srcOrd="1" destOrd="0" parTransId="{26CA9DFB-1594-4C03-805A-CBCAF06A4B78}" sibTransId="{9506DA7B-40B0-44DE-8241-379FAF378E8C}"/>
    <dgm:cxn modelId="{8E6ABF7F-9DCC-42DB-B33C-6F1E0D44E1A9}" type="presOf" srcId="{C718D73E-CE55-4E37-AD85-B354FF864B19}" destId="{6C64D7F0-20F9-4381-B4AB-78EA61A0B62D}" srcOrd="0" destOrd="0" presId="urn:microsoft.com/office/officeart/2018/2/layout/IconLabelDescriptionList"/>
    <dgm:cxn modelId="{4ABB5895-49FE-4492-8CB6-5B608FD334FD}" srcId="{C718D73E-CE55-4E37-AD85-B354FF864B19}" destId="{231CCE10-0DF0-4C66-989A-708FF19A6A11}" srcOrd="0" destOrd="0" parTransId="{DFE5FFC2-E31C-4242-BA05-87ECDE8985CA}" sibTransId="{3B777306-E0B9-4429-8ABD-4CAC4B79EC72}"/>
    <dgm:cxn modelId="{27B9B2BA-BD2B-46D7-B274-25929E4F2A58}" type="presOf" srcId="{E957B89C-0E00-418A-AE18-41C92610B677}" destId="{815A2F8F-46FC-4E39-8980-1F2456DF116A}" srcOrd="0" destOrd="0" presId="urn:microsoft.com/office/officeart/2018/2/layout/IconLabelDescriptionList"/>
    <dgm:cxn modelId="{F57FFA88-F002-4F84-A191-ACA903716D1E}" type="presParOf" srcId="{815A2F8F-46FC-4E39-8980-1F2456DF116A}" destId="{F89227A9-99C2-4ECA-85A2-1CC025E39D79}" srcOrd="0" destOrd="0" presId="urn:microsoft.com/office/officeart/2018/2/layout/IconLabelDescriptionList"/>
    <dgm:cxn modelId="{99A80C76-7764-4D72-A6DB-F862901A866A}" type="presParOf" srcId="{F89227A9-99C2-4ECA-85A2-1CC025E39D79}" destId="{8C46A698-E2BD-481C-B0E3-E420E13A38DA}" srcOrd="0" destOrd="0" presId="urn:microsoft.com/office/officeart/2018/2/layout/IconLabelDescriptionList"/>
    <dgm:cxn modelId="{B49FB1F8-03D3-462C-A87A-CA37759DCA38}" type="presParOf" srcId="{F89227A9-99C2-4ECA-85A2-1CC025E39D79}" destId="{193ABE96-1003-4974-9D74-4AF2D3ED8BDB}" srcOrd="1" destOrd="0" presId="urn:microsoft.com/office/officeart/2018/2/layout/IconLabelDescriptionList"/>
    <dgm:cxn modelId="{33723ACB-9B29-4272-A2A1-8FD683F3287C}" type="presParOf" srcId="{F89227A9-99C2-4ECA-85A2-1CC025E39D79}" destId="{6C64D7F0-20F9-4381-B4AB-78EA61A0B62D}" srcOrd="2" destOrd="0" presId="urn:microsoft.com/office/officeart/2018/2/layout/IconLabelDescriptionList"/>
    <dgm:cxn modelId="{96916816-BC23-4D7E-A58D-DB755A5115F3}" type="presParOf" srcId="{F89227A9-99C2-4ECA-85A2-1CC025E39D79}" destId="{F625F607-753C-48FE-95AB-A9BF530AB49A}" srcOrd="3" destOrd="0" presId="urn:microsoft.com/office/officeart/2018/2/layout/IconLabelDescriptionList"/>
    <dgm:cxn modelId="{25D0BCBE-8367-4591-873A-81C0A10F5F0E}" type="presParOf" srcId="{F89227A9-99C2-4ECA-85A2-1CC025E39D79}" destId="{85605FFE-7F2F-4235-8CD6-7A70D2D328FE}" srcOrd="4" destOrd="0" presId="urn:microsoft.com/office/officeart/2018/2/layout/IconLabelDescriptionList"/>
    <dgm:cxn modelId="{ECD467AC-09C2-487A-AD28-FC5B95C23D0C}" type="presParOf" srcId="{815A2F8F-46FC-4E39-8980-1F2456DF116A}" destId="{BD2766FF-11B1-4B11-9060-C209F4128826}" srcOrd="1" destOrd="0" presId="urn:microsoft.com/office/officeart/2018/2/layout/IconLabelDescriptionList"/>
    <dgm:cxn modelId="{8533AB42-D80D-4CFD-8913-B8A4B552F566}" type="presParOf" srcId="{815A2F8F-46FC-4E39-8980-1F2456DF116A}" destId="{76073B6A-FAB5-43A6-96E0-35732A0BF0D3}" srcOrd="2" destOrd="0" presId="urn:microsoft.com/office/officeart/2018/2/layout/IconLabelDescriptionList"/>
    <dgm:cxn modelId="{D21B9424-342D-4527-8C68-F541F739D40C}" type="presParOf" srcId="{76073B6A-FAB5-43A6-96E0-35732A0BF0D3}" destId="{013E2BA0-37AA-4015-B4FC-74116074F643}" srcOrd="0" destOrd="0" presId="urn:microsoft.com/office/officeart/2018/2/layout/IconLabelDescriptionList"/>
    <dgm:cxn modelId="{BC7BEA14-444A-4526-AEB0-C2C3F2E426CE}" type="presParOf" srcId="{76073B6A-FAB5-43A6-96E0-35732A0BF0D3}" destId="{CA3F560E-BA43-4DC0-9CE6-C79760B1A5C8}" srcOrd="1" destOrd="0" presId="urn:microsoft.com/office/officeart/2018/2/layout/IconLabelDescriptionList"/>
    <dgm:cxn modelId="{157A761A-7B95-4EAF-98A5-62CB97AF217E}" type="presParOf" srcId="{76073B6A-FAB5-43A6-96E0-35732A0BF0D3}" destId="{7CD3931F-7555-4BEA-B5B9-8AB803EED72E}" srcOrd="2" destOrd="0" presId="urn:microsoft.com/office/officeart/2018/2/layout/IconLabelDescriptionList"/>
    <dgm:cxn modelId="{92184B85-0FEE-41B4-9B8F-EC9D05DF5AA0}" type="presParOf" srcId="{76073B6A-FAB5-43A6-96E0-35732A0BF0D3}" destId="{9B91351B-9960-417F-9FF5-E7DE5C847618}" srcOrd="3" destOrd="0" presId="urn:microsoft.com/office/officeart/2018/2/layout/IconLabelDescriptionList"/>
    <dgm:cxn modelId="{93CB3C8A-34A4-4D75-8953-824B44EFDF69}" type="presParOf" srcId="{76073B6A-FAB5-43A6-96E0-35732A0BF0D3}" destId="{3139B694-8F24-4A90-A214-431C48CDBA3C}" srcOrd="4" destOrd="0" presId="urn:microsoft.com/office/officeart/2018/2/layout/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6A698-E2BD-481C-B0E3-E420E13A38DA}">
      <dsp:nvSpPr>
        <dsp:cNvPr id="0" name=""/>
        <dsp:cNvSpPr/>
      </dsp:nvSpPr>
      <dsp:spPr>
        <a:xfrm>
          <a:off x="838199" y="0"/>
          <a:ext cx="1433742" cy="14337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4D7F0-20F9-4381-B4AB-78EA61A0B62D}">
      <dsp:nvSpPr>
        <dsp:cNvPr id="0" name=""/>
        <dsp:cNvSpPr/>
      </dsp:nvSpPr>
      <dsp:spPr>
        <a:xfrm>
          <a:off x="155695" y="1421963"/>
          <a:ext cx="4096406" cy="61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93% of women have Primary Care (including Women’s Clinic) visits for headache</a:t>
          </a:r>
        </a:p>
      </dsp:txBody>
      <dsp:txXfrm>
        <a:off x="155695" y="1421963"/>
        <a:ext cx="4096406" cy="614460"/>
      </dsp:txXfrm>
    </dsp:sp>
    <dsp:sp modelId="{85605FFE-7F2F-4235-8CD6-7A70D2D328FE}">
      <dsp:nvSpPr>
        <dsp:cNvPr id="0" name=""/>
        <dsp:cNvSpPr/>
      </dsp:nvSpPr>
      <dsp:spPr>
        <a:xfrm>
          <a:off x="4824904" y="3511528"/>
          <a:ext cx="4073090" cy="504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38%  of women with headache have Neurology visits</a:t>
          </a:r>
        </a:p>
      </dsp:txBody>
      <dsp:txXfrm>
        <a:off x="4824904" y="3511528"/>
        <a:ext cx="4073090" cy="504032"/>
      </dsp:txXfrm>
    </dsp:sp>
    <dsp:sp modelId="{013E2BA0-37AA-4015-B4FC-74116074F643}">
      <dsp:nvSpPr>
        <dsp:cNvPr id="0" name=""/>
        <dsp:cNvSpPr/>
      </dsp:nvSpPr>
      <dsp:spPr>
        <a:xfrm>
          <a:off x="5867398" y="0"/>
          <a:ext cx="1433742" cy="14337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3931F-7555-4BEA-B5B9-8AB803EED72E}">
      <dsp:nvSpPr>
        <dsp:cNvPr id="0" name=""/>
        <dsp:cNvSpPr/>
      </dsp:nvSpPr>
      <dsp:spPr>
        <a:xfrm>
          <a:off x="4813104" y="1408529"/>
          <a:ext cx="4096406" cy="614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 dirty="0"/>
            <a:t>55% of women with headache have Primary Care and Specialist visits for headache</a:t>
          </a:r>
        </a:p>
      </dsp:txBody>
      <dsp:txXfrm>
        <a:off x="4813104" y="1408529"/>
        <a:ext cx="4096406" cy="614460"/>
      </dsp:txXfrm>
    </dsp:sp>
    <dsp:sp modelId="{3139B694-8F24-4A90-A214-431C48CDBA3C}">
      <dsp:nvSpPr>
        <dsp:cNvPr id="0" name=""/>
        <dsp:cNvSpPr/>
      </dsp:nvSpPr>
      <dsp:spPr>
        <a:xfrm>
          <a:off x="4816135" y="3319997"/>
          <a:ext cx="4096406" cy="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4184"/>
          </a:xfrm>
          <a:prstGeom prst="rect">
            <a:avLst/>
          </a:prstGeom>
        </p:spPr>
        <p:txBody>
          <a:bodyPr vert="horz" wrap="square" lIns="91574" tIns="45788" rIns="91574" bIns="457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4" y="0"/>
            <a:ext cx="3037628" cy="464184"/>
          </a:xfrm>
          <a:prstGeom prst="rect">
            <a:avLst/>
          </a:prstGeom>
        </p:spPr>
        <p:txBody>
          <a:bodyPr vert="horz" wrap="square" lIns="91574" tIns="45788" rIns="91574" bIns="457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D5495408-3ECA-48BF-BE60-97B8BDA96480}" type="datetime1">
              <a:rPr lang="en-US" altLang="en-US"/>
              <a:pPr/>
              <a:t>11/8/2021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7"/>
            <a:ext cx="3037628" cy="464184"/>
          </a:xfrm>
          <a:prstGeom prst="rect">
            <a:avLst/>
          </a:prstGeom>
        </p:spPr>
        <p:txBody>
          <a:bodyPr vert="horz" wrap="square" lIns="91574" tIns="45788" rIns="91574" bIns="457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4" y="8830627"/>
            <a:ext cx="3037628" cy="464184"/>
          </a:xfrm>
          <a:prstGeom prst="rect">
            <a:avLst/>
          </a:prstGeom>
        </p:spPr>
        <p:txBody>
          <a:bodyPr vert="horz" wrap="square" lIns="91574" tIns="45788" rIns="91574" bIns="457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E99CFE0A-396B-41F5-82D4-F6FE18F9D3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802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4184"/>
          </a:xfrm>
          <a:prstGeom prst="rect">
            <a:avLst/>
          </a:prstGeom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4" y="0"/>
            <a:ext cx="3037628" cy="464184"/>
          </a:xfrm>
          <a:prstGeom prst="rect">
            <a:avLst/>
          </a:prstGeom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12855137-815F-4D47-BC01-78B261E5767B}" type="datetime1">
              <a:rPr lang="en-US" altLang="en-US"/>
              <a:pPr/>
              <a:t>11/8/2021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68" tIns="46585" rIns="93168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109"/>
            <a:ext cx="5607684" cy="4182427"/>
          </a:xfrm>
          <a:prstGeom prst="rect">
            <a:avLst/>
          </a:prstGeom>
        </p:spPr>
        <p:txBody>
          <a:bodyPr vert="horz" wrap="square" lIns="93168" tIns="46585" rIns="93168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27"/>
            <a:ext cx="3037628" cy="464184"/>
          </a:xfrm>
          <a:prstGeom prst="rect">
            <a:avLst/>
          </a:prstGeom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4" y="8830627"/>
            <a:ext cx="3037628" cy="464184"/>
          </a:xfrm>
          <a:prstGeom prst="rect">
            <a:avLst/>
          </a:prstGeom>
        </p:spPr>
        <p:txBody>
          <a:bodyPr vert="horz" wrap="square" lIns="93168" tIns="46585" rIns="93168" bIns="4658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" charset="0"/>
              </a:defRPr>
            </a:lvl1pPr>
          </a:lstStyle>
          <a:p>
            <a:fld id="{642F54BC-A22F-4F12-95CD-05E42216CD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115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086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61.89% of women with headache have migraine.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99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443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33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414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50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F54BC-A22F-4F12-95CD-05E42216CD3B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965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30425"/>
            <a:ext cx="6858000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6172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A5AC5-3E16-4E3C-A3B7-2737D5907A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30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96200" cy="5181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782"/>
                </a:solidFill>
                <a:latin typeface="Georgia"/>
              </a:defRPr>
            </a:lvl1pPr>
            <a:lvl2pPr>
              <a:defRPr>
                <a:latin typeface="Georgia"/>
              </a:defRPr>
            </a:lvl2pPr>
            <a:lvl3pPr>
              <a:defRPr>
                <a:latin typeface="Georgia"/>
              </a:defRPr>
            </a:lvl3pPr>
            <a:lvl4pPr>
              <a:defRPr>
                <a:latin typeface="Georgia"/>
              </a:defRPr>
            </a:lvl4pPr>
            <a:lvl5pPr>
              <a:defRPr>
                <a:latin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rgbClr val="174782"/>
                </a:solidFill>
              </a:defRPr>
            </a:lvl1pPr>
          </a:lstStyle>
          <a:p>
            <a:fld id="{A829F25A-84D3-4F9E-BD6A-3ADD05BBF9F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734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50292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62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3"/>
          </p:nvPr>
        </p:nvSpPr>
        <p:spPr>
          <a:xfrm>
            <a:off x="990600" y="1143000"/>
            <a:ext cx="35814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724400" y="5562600"/>
            <a:ext cx="3868738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rgbClr val="174782"/>
                </a:solidFill>
              </a:defRPr>
            </a:lvl1pPr>
            <a:lvl2pPr>
              <a:defRPr sz="1400">
                <a:solidFill>
                  <a:srgbClr val="174782"/>
                </a:solidFill>
              </a:defRPr>
            </a:lvl2pPr>
            <a:lvl3pPr>
              <a:defRPr sz="1400">
                <a:solidFill>
                  <a:srgbClr val="174782"/>
                </a:solidFill>
              </a:defRPr>
            </a:lvl3pPr>
            <a:lvl4pPr>
              <a:defRPr sz="1400">
                <a:solidFill>
                  <a:srgbClr val="174782"/>
                </a:solidFill>
              </a:defRPr>
            </a:lvl4pPr>
            <a:lvl5pPr>
              <a:defRPr sz="1400">
                <a:solidFill>
                  <a:srgbClr val="174782"/>
                </a:solidFill>
              </a:defRPr>
            </a:lvl5pPr>
          </a:lstStyle>
          <a:p>
            <a:pPr lvl="0"/>
            <a:r>
              <a:rPr lang="en-US" dirty="0"/>
              <a:t>Image caption 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24400" y="1143000"/>
            <a:ext cx="3886200" cy="434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6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37338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800600" y="1066800"/>
            <a:ext cx="38862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14400" y="4038600"/>
            <a:ext cx="7772400" cy="2362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FBEEDD-0B05-4B03-823B-B7B914ED2C1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9144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35433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9"/>
          </p:nvPr>
        </p:nvSpPr>
        <p:spPr>
          <a:xfrm>
            <a:off x="6172200" y="1066800"/>
            <a:ext cx="2514600" cy="2895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220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7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371600"/>
            <a:ext cx="7696200" cy="5029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847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C8DFE9A-9800-4615-A1ED-2C54F5AC8A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494023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13" imgW="408" imgH="408" progId="TCLayout.ActiveDocument.1">
                  <p:embed/>
                </p:oleObj>
              </mc:Choice>
              <mc:Fallback>
                <p:oleObj name="think-cell Slide" r:id="rId13" imgW="408" imgH="4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971800" y="6553200"/>
            <a:ext cx="3886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Georgia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9FBEEDD-0B05-4B03-823B-B7B914ED2C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0" r:id="rId2"/>
    <p:sldLayoutId id="2147484003" r:id="rId3"/>
    <p:sldLayoutId id="2147484007" r:id="rId4"/>
    <p:sldLayoutId id="2147484008" r:id="rId5"/>
    <p:sldLayoutId id="2147484009" r:id="rId6"/>
    <p:sldLayoutId id="2147484010" r:id="rId7"/>
    <p:sldLayoutId id="2147484012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ED8612C-6D8D-4278-970D-571DFD104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752600"/>
            <a:ext cx="6858000" cy="1470025"/>
          </a:xfrm>
        </p:spPr>
        <p:txBody>
          <a:bodyPr/>
          <a:lstStyle/>
          <a:p>
            <a:pPr algn="ctr"/>
            <a:r>
              <a:rPr lang="en-US" sz="4400" dirty="0"/>
              <a:t>Migraine Headache in</a:t>
            </a:r>
            <a:br>
              <a:rPr lang="en-US" sz="4400" dirty="0"/>
            </a:br>
            <a:r>
              <a:rPr lang="en-US" sz="4400" dirty="0"/>
              <a:t>Women Veterans Served by VHA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D9554F-3D19-4222-8042-D0599C0C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Women’s Congressional Policy Institute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5968B-EF7A-437B-9095-9BFF3463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056E4-B21F-4A51-B01B-4F08C3ABC9BF}"/>
              </a:ext>
            </a:extLst>
          </p:cNvPr>
          <p:cNvSpPr txBox="1"/>
          <p:nvPr/>
        </p:nvSpPr>
        <p:spPr>
          <a:xfrm>
            <a:off x="1562100" y="39624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Jason J. Sico MD MHS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National Director, VA Headache Centers of Excellence Program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VA Connecticut Healthcare System</a:t>
            </a:r>
          </a:p>
          <a:p>
            <a:pPr algn="ctr"/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VA Central Office: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Joel Scholten MD, Glenn Graham MD PhD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and Friedhelm Sandbrink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8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509B-1F0B-4423-B784-7E6FE49C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438"/>
            <a:ext cx="8229600" cy="487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VA Headache Cohort Reporting FY2008-FY2021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7429-729F-42A0-8A21-A81E1186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4" y="838200"/>
            <a:ext cx="8991600" cy="51816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>
                <a:latin typeface="+mj-lt"/>
              </a:rPr>
              <a:t>305,947 Women Veterans with Headache</a:t>
            </a:r>
          </a:p>
          <a:p>
            <a:pPr marL="0" indent="0" algn="ctr">
              <a:buNone/>
            </a:pPr>
            <a:endParaRPr lang="en-US" sz="4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68AE3-9198-4DD4-91CE-FE4FD62A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Migraine Headache in Women Veterans Served by VHA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481D7-7348-4C40-A4F2-7649092B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99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509B-1F0B-4423-B784-7E6FE49C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438"/>
            <a:ext cx="8229600" cy="487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VA Headache Cohort Reporting FY2008-FY2021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7429-729F-42A0-8A21-A81E1186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4" y="838200"/>
            <a:ext cx="8991600" cy="51816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>
                <a:latin typeface="+mj-lt"/>
              </a:rPr>
              <a:t>189,368 Women Veterans with Migraine</a:t>
            </a:r>
          </a:p>
          <a:p>
            <a:pPr marL="0" indent="0" algn="ctr">
              <a:buNone/>
            </a:pPr>
            <a:endParaRPr lang="en-US" sz="4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68AE3-9198-4DD4-91CE-FE4FD62A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Migraine Headache in Women Veterans Served by VHA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481D7-7348-4C40-A4F2-7649092B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732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0561-D573-4E6F-9148-F14F8247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7696200" cy="4873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Demographics of Women Veterans</a:t>
            </a:r>
            <a:r>
              <a:rPr lang="en-US" dirty="0"/>
              <a:t> with migraine </a:t>
            </a:r>
            <a:r>
              <a:rPr lang="en-US" dirty="0">
                <a:solidFill>
                  <a:schemeClr val="bg1"/>
                </a:solidFill>
              </a:rPr>
              <a:t>Served by VHA (FY2008-2021)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A2763-E849-484D-ABBE-78377815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Migraine Headache in Women Veterans Served by VHA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41253-4954-4963-95A8-B57F9401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graphicFrame>
        <p:nvGraphicFramePr>
          <p:cNvPr id="7" name="Content Placeholder 10">
            <a:extLst>
              <a:ext uri="{FF2B5EF4-FFF2-40B4-BE49-F238E27FC236}">
                <a16:creationId xmlns:a16="http://schemas.microsoft.com/office/drawing/2014/main" id="{CDFECEC0-0352-48F8-AF31-936289B3C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1801"/>
              </p:ext>
            </p:extLst>
          </p:nvPr>
        </p:nvGraphicFramePr>
        <p:xfrm>
          <a:off x="-1" y="1752600"/>
          <a:ext cx="914400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6D5099-395B-4B18-9E3A-205ADD0CF7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311614"/>
              </p:ext>
            </p:extLst>
          </p:nvPr>
        </p:nvGraphicFramePr>
        <p:xfrm>
          <a:off x="6248400" y="2514600"/>
          <a:ext cx="2819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944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2370-8103-4C69-BF0B-2831F8ED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"/>
            <a:ext cx="7696200" cy="4873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VHA Visits for Headache by Women with Migraine Diagnoses (FY2008-2019)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E1D1E-1A8B-497D-8ED8-25318B27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Migraine Headache in Women Veterans Served by VHA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FBFF-607E-4D0C-A9C1-7182E7E6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D132891-74DA-4F67-8A87-01D1751FF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810866"/>
              </p:ext>
            </p:extLst>
          </p:nvPr>
        </p:nvGraphicFramePr>
        <p:xfrm>
          <a:off x="76200" y="1219200"/>
          <a:ext cx="8915400" cy="445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7F7B6C9-012D-4856-82B3-4CA58F19F8F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38609" y="3200399"/>
            <a:ext cx="1438781" cy="1444877"/>
          </a:xfrm>
          <a:prstGeom prst="rect">
            <a:avLst/>
          </a:prstGeom>
        </p:spPr>
      </p:pic>
      <p:sp>
        <p:nvSpPr>
          <p:cNvPr id="3" name="Plus Sign 2">
            <a:extLst>
              <a:ext uri="{FF2B5EF4-FFF2-40B4-BE49-F238E27FC236}">
                <a16:creationId xmlns:a16="http://schemas.microsoft.com/office/drawing/2014/main" id="{8576D17C-2296-4D91-8B54-82418DEC5D3D}"/>
              </a:ext>
            </a:extLst>
          </p:cNvPr>
          <p:cNvSpPr/>
          <p:nvPr/>
        </p:nvSpPr>
        <p:spPr>
          <a:xfrm>
            <a:off x="1276350" y="3428999"/>
            <a:ext cx="1009650" cy="108141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C52FE-C410-4836-A3A0-4A19891241AB}"/>
              </a:ext>
            </a:extLst>
          </p:cNvPr>
          <p:cNvSpPr txBox="1"/>
          <p:nvPr/>
        </p:nvSpPr>
        <p:spPr>
          <a:xfrm>
            <a:off x="228600" y="4650971"/>
            <a:ext cx="30099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650">
              <a:spcAft>
                <a:spcPct val="35000"/>
              </a:spcAft>
              <a:defRPr b="1"/>
            </a:pPr>
            <a:r>
              <a:rPr lang="en-US" sz="17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</a:rPr>
              <a:t>26% of women with headache have ER visits for headache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EE16F-8E0E-41AF-8AAD-542182FDA48C}"/>
              </a:ext>
            </a:extLst>
          </p:cNvPr>
          <p:cNvSpPr txBox="1"/>
          <p:nvPr/>
        </p:nvSpPr>
        <p:spPr>
          <a:xfrm>
            <a:off x="628650" y="5673976"/>
            <a:ext cx="8267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Seng, E., Fenton, B., Wang, K., Lipton, R., Ney, J., </a:t>
            </a:r>
            <a:r>
              <a:rPr lang="en-US" sz="1400" b="0" i="0" dirty="0" err="1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Damush</a:t>
            </a:r>
            <a:r>
              <a:rPr lang="en-US" sz="14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, T., Grinberg, A., Skanderson, M., Sico, J. Characteristics, healthcare utilization, and concomitant disorders of people with medically diagnosed migraine in the Veteran’s Health Administration: a national cohort study, 2008-2019. Neurology.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60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5D29-987A-4B1E-ACAB-E96A1C05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363"/>
            <a:ext cx="7696200" cy="67932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National Picture of Women Veterans with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Migraine in the Headache Cohort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04F1-FBCE-4D40-9CB4-A2D5888C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Migraine Headache in Women Veterans Served by VHA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933CD-1D0D-4CC9-B307-01F0BE89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9" name="Picture 4" descr="Image preview">
            <a:extLst>
              <a:ext uri="{FF2B5EF4-FFF2-40B4-BE49-F238E27FC236}">
                <a16:creationId xmlns:a16="http://schemas.microsoft.com/office/drawing/2014/main" id="{062EE3F8-245D-47A1-B10A-CDC6FEB98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0075" r="45317" b="61691"/>
          <a:stretch/>
        </p:blipFill>
        <p:spPr bwMode="auto">
          <a:xfrm>
            <a:off x="6786566" y="1250764"/>
            <a:ext cx="1219200" cy="8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549164-FC9F-4684-BB07-846B80E4E275}"/>
              </a:ext>
            </a:extLst>
          </p:cNvPr>
          <p:cNvSpPr txBox="1"/>
          <p:nvPr/>
        </p:nvSpPr>
        <p:spPr>
          <a:xfrm>
            <a:off x="57150" y="5514799"/>
            <a:ext cx="36766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Total Number of Women with Migraine in Cohort </a:t>
            </a:r>
          </a:p>
          <a:p>
            <a:r>
              <a:rPr lang="en-US" dirty="0"/>
              <a:t>FY 2008-2021: 189,368</a:t>
            </a:r>
          </a:p>
        </p:txBody>
      </p:sp>
      <p:pic>
        <p:nvPicPr>
          <p:cNvPr id="13" name="Picture 4" descr="Image preview">
            <a:extLst>
              <a:ext uri="{FF2B5EF4-FFF2-40B4-BE49-F238E27FC236}">
                <a16:creationId xmlns:a16="http://schemas.microsoft.com/office/drawing/2014/main" id="{A27CCD16-852D-494E-89D7-3F2C0C256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7"/>
          <a:stretch/>
        </p:blipFill>
        <p:spPr bwMode="auto">
          <a:xfrm>
            <a:off x="6786566" y="3022276"/>
            <a:ext cx="2319334" cy="1359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0B90D4-2630-4FFB-B049-9ECB9C7BF60C}"/>
              </a:ext>
            </a:extLst>
          </p:cNvPr>
          <p:cNvSpPr txBox="1"/>
          <p:nvPr/>
        </p:nvSpPr>
        <p:spPr>
          <a:xfrm>
            <a:off x="6786566" y="916526"/>
            <a:ext cx="2173717" cy="3077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of Facility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77ADF6A2-6126-4C5A-B81E-686AFDDE6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378982"/>
              </p:ext>
            </p:extLst>
          </p:nvPr>
        </p:nvGraphicFramePr>
        <p:xfrm>
          <a:off x="6702938" y="4495800"/>
          <a:ext cx="2417371" cy="195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F80FF12-C83C-4F02-AEBA-262E90F1368A}"/>
              </a:ext>
            </a:extLst>
          </p:cNvPr>
          <p:cNvSpPr txBox="1"/>
          <p:nvPr/>
        </p:nvSpPr>
        <p:spPr>
          <a:xfrm>
            <a:off x="6708708" y="2489487"/>
            <a:ext cx="24352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Women Veterans with Migraine at Given VAMC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7FD1D6-8ABE-4883-81D5-F587534E2CAB}"/>
              </a:ext>
            </a:extLst>
          </p:cNvPr>
          <p:cNvSpPr txBox="1"/>
          <p:nvPr/>
        </p:nvSpPr>
        <p:spPr>
          <a:xfrm>
            <a:off x="7010401" y="1197843"/>
            <a:ext cx="2133600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Headache Center of Excellence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759C38-898F-4403-B2EB-F8F8405FE95F}"/>
              </a:ext>
            </a:extLst>
          </p:cNvPr>
          <p:cNvSpPr txBox="1"/>
          <p:nvPr/>
        </p:nvSpPr>
        <p:spPr>
          <a:xfrm>
            <a:off x="7010401" y="1511381"/>
            <a:ext cx="1239671" cy="27699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Consortium Site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827139-38D0-40E6-ACBA-E5DA66639E74}"/>
              </a:ext>
            </a:extLst>
          </p:cNvPr>
          <p:cNvSpPr txBox="1"/>
          <p:nvPr/>
        </p:nvSpPr>
        <p:spPr>
          <a:xfrm>
            <a:off x="7010401" y="1809232"/>
            <a:ext cx="2133599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VA Medical Centers without an HCOE or Consortium Site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A3C401FC-1522-4D46-825E-157B504A23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" y="921413"/>
            <a:ext cx="6736643" cy="41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3570-7C73-4209-9DAF-B55D6E93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Visits by Women Veterans with Headache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09DD-146A-4F0C-A11E-F11BBFF6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Migraine Headache in Women Veterans Served by VHA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D2E95-AA24-4031-81B2-71C01944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287F0-58CF-4914-9FC4-8FD969ABF1FE}"/>
              </a:ext>
            </a:extLst>
          </p:cNvPr>
          <p:cNvSpPr txBox="1"/>
          <p:nvPr/>
        </p:nvSpPr>
        <p:spPr>
          <a:xfrm>
            <a:off x="990600" y="5758190"/>
            <a:ext cx="672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Patients are unique within a month only. </a:t>
            </a:r>
          </a:p>
          <a:p>
            <a:r>
              <a:rPr lang="en-US" sz="1400" dirty="0"/>
              <a:t>One patient may be counted in more than one month, so visits cannot be summed.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C042E48-E4CD-489A-BEBA-02134810E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799462"/>
              </p:ext>
            </p:extLst>
          </p:nvPr>
        </p:nvGraphicFramePr>
        <p:xfrm>
          <a:off x="76200" y="990600"/>
          <a:ext cx="9067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732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509B-1F0B-4423-B784-7E6FE49C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438"/>
            <a:ext cx="8229600" cy="48736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VA Headache Cohort Reporting FY2008-FY2021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7429-729F-42A0-8A21-A81E1186D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1,743,922 Total Veterans with Headache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58,939 Matched in Burn pit Cohort</a:t>
            </a:r>
          </a:p>
          <a:p>
            <a:pPr marL="0" indent="0" algn="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9,240 Women with Headache in the Burn pit Cohort</a:t>
            </a:r>
          </a:p>
          <a:p>
            <a:pPr marL="0" indent="0" algn="r">
              <a:buNone/>
            </a:pPr>
            <a:r>
              <a:rPr lang="en-US" dirty="0">
                <a:latin typeface="+mn-lt"/>
              </a:rPr>
              <a:t>	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68AE3-9198-4DD4-91CE-FE4FD62A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Migraine Headache in Women Veterans Served by VHA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481D7-7348-4C40-A4F2-7649092B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6E00C5-5D73-452F-BCF9-87242FA1BB9B}"/>
              </a:ext>
            </a:extLst>
          </p:cNvPr>
          <p:cNvCxnSpPr>
            <a:cxnSpLocks/>
          </p:cNvCxnSpPr>
          <p:nvPr/>
        </p:nvCxnSpPr>
        <p:spPr>
          <a:xfrm>
            <a:off x="4616824" y="17526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201FA0-1762-453D-925E-816150688542}"/>
              </a:ext>
            </a:extLst>
          </p:cNvPr>
          <p:cNvCxnSpPr>
            <a:cxnSpLocks/>
          </p:cNvCxnSpPr>
          <p:nvPr/>
        </p:nvCxnSpPr>
        <p:spPr>
          <a:xfrm>
            <a:off x="4585447" y="28956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6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2370-8103-4C69-BF0B-2831F8ED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"/>
            <a:ext cx="7696200" cy="4873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VHA Visits for Headache in the matched </a:t>
            </a:r>
            <a:r>
              <a:rPr lang="en-US" dirty="0" err="1">
                <a:solidFill>
                  <a:schemeClr val="bg1"/>
                </a:solidFill>
              </a:rPr>
              <a:t>hcoe</a:t>
            </a:r>
            <a:r>
              <a:rPr lang="en-US" dirty="0">
                <a:solidFill>
                  <a:schemeClr val="bg1"/>
                </a:solidFill>
              </a:rPr>
              <a:t>/burn pit cohort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E1D1E-1A8B-497D-8ED8-25318B27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Migraine Headache in Women Veterans Served by VHA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FBFF-607E-4D0C-A9C1-7182E7E6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F25A-84D3-4F9E-BD6A-3ADD05BBF9F6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C52FE-C410-4836-A3A0-4A19891241AB}"/>
              </a:ext>
            </a:extLst>
          </p:cNvPr>
          <p:cNvSpPr txBox="1"/>
          <p:nvPr/>
        </p:nvSpPr>
        <p:spPr>
          <a:xfrm>
            <a:off x="4914900" y="3864129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650">
              <a:spcAft>
                <a:spcPct val="35000"/>
              </a:spcAft>
              <a:defRPr b="1"/>
            </a:pPr>
            <a:r>
              <a:rPr lang="en-US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</a:rPr>
              <a:t>11.9% of men with headache received headache care in the 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8551EB-8CAA-481B-9BF6-B300B0CE9EEB}"/>
              </a:ext>
            </a:extLst>
          </p:cNvPr>
          <p:cNvGrpSpPr/>
          <p:nvPr/>
        </p:nvGrpSpPr>
        <p:grpSpPr>
          <a:xfrm>
            <a:off x="747770" y="3911984"/>
            <a:ext cx="4096406" cy="614460"/>
            <a:chOff x="4686320" y="3840315"/>
            <a:chExt cx="4096406" cy="614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1C07AC-CC02-497A-94B7-4240CBFBC442}"/>
                </a:ext>
              </a:extLst>
            </p:cNvPr>
            <p:cNvSpPr/>
            <p:nvPr/>
          </p:nvSpPr>
          <p:spPr>
            <a:xfrm>
              <a:off x="4686320" y="3840315"/>
              <a:ext cx="4096406" cy="614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0ECFC6-57FE-4F30-84A4-3B001279950D}"/>
                </a:ext>
              </a:extLst>
            </p:cNvPr>
            <p:cNvSpPr txBox="1"/>
            <p:nvPr/>
          </p:nvSpPr>
          <p:spPr>
            <a:xfrm>
              <a:off x="4686320" y="3840315"/>
              <a:ext cx="4096406" cy="614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900" kern="1200" dirty="0"/>
                <a:t>81.3%</a:t>
              </a:r>
              <a:r>
                <a:rPr lang="en-US" sz="1900" kern="1200" baseline="0" dirty="0"/>
                <a:t> of men with headache saw Primary Care</a:t>
              </a:r>
              <a:endParaRPr lang="en-US" sz="1900" kern="12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B566BD-786F-4FC7-95A4-1FFB96C6EC42}"/>
              </a:ext>
            </a:extLst>
          </p:cNvPr>
          <p:cNvGrpSpPr/>
          <p:nvPr/>
        </p:nvGrpSpPr>
        <p:grpSpPr>
          <a:xfrm>
            <a:off x="2659332" y="2875973"/>
            <a:ext cx="6484668" cy="663358"/>
            <a:chOff x="4824904" y="3352202"/>
            <a:chExt cx="6484668" cy="6633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F6F62D-5C5E-4BE9-8482-3A6F87C3704B}"/>
                </a:ext>
              </a:extLst>
            </p:cNvPr>
            <p:cNvSpPr/>
            <p:nvPr/>
          </p:nvSpPr>
          <p:spPr>
            <a:xfrm>
              <a:off x="4824904" y="3511528"/>
              <a:ext cx="4073090" cy="5040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6CE16B-EF25-48A6-BA3B-4B765EF7BC7C}"/>
                </a:ext>
              </a:extLst>
            </p:cNvPr>
            <p:cNvSpPr txBox="1"/>
            <p:nvPr/>
          </p:nvSpPr>
          <p:spPr>
            <a:xfrm>
              <a:off x="7236482" y="3352202"/>
              <a:ext cx="4073090" cy="504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2000" b="1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  <a:ea typeface="+mn-ea"/>
                  <a:cs typeface="+mn-cs"/>
                </a:rPr>
                <a:t>17.6%</a:t>
              </a:r>
              <a:r>
                <a:rPr lang="en-US" sz="2000" b="1" kern="1200" baseline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  <a:ea typeface="+mn-ea"/>
                  <a:cs typeface="+mn-cs"/>
                </a:rPr>
                <a:t> of women with headache received headache care in the ER</a:t>
              </a:r>
              <a:endParaRPr lang="en-US" sz="2000" b="1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680BBC6-E20E-4C31-879C-2A752CA2CFE1}"/>
              </a:ext>
            </a:extLst>
          </p:cNvPr>
          <p:cNvGrpSpPr/>
          <p:nvPr/>
        </p:nvGrpSpPr>
        <p:grpSpPr>
          <a:xfrm>
            <a:off x="747770" y="2889720"/>
            <a:ext cx="4491636" cy="2079679"/>
            <a:chOff x="4423763" y="896978"/>
            <a:chExt cx="4491636" cy="20796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C07A4C-541F-4836-B0AD-4F0E031B2B8D}"/>
                </a:ext>
              </a:extLst>
            </p:cNvPr>
            <p:cNvSpPr/>
            <p:nvPr/>
          </p:nvSpPr>
          <p:spPr>
            <a:xfrm>
              <a:off x="4818993" y="2362197"/>
              <a:ext cx="4096406" cy="6144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3D9C84-A841-445E-814C-ACE61C6500E4}"/>
                </a:ext>
              </a:extLst>
            </p:cNvPr>
            <p:cNvSpPr txBox="1"/>
            <p:nvPr/>
          </p:nvSpPr>
          <p:spPr>
            <a:xfrm>
              <a:off x="4423763" y="896978"/>
              <a:ext cx="4096406" cy="614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US" sz="1900" kern="1200" dirty="0"/>
                <a:t>89.5%</a:t>
              </a:r>
              <a:r>
                <a:rPr lang="en-US" sz="1900" kern="1200" baseline="0" dirty="0"/>
                <a:t> of women with headache saw Primary Care</a:t>
              </a:r>
              <a:endParaRPr lang="en-US" sz="1900" kern="1200" dirty="0"/>
            </a:p>
          </p:txBody>
        </p:sp>
      </p:grpSp>
      <p:sp>
        <p:nvSpPr>
          <p:cNvPr id="23" name="Rectangle 22" descr="Stethoscope">
            <a:extLst>
              <a:ext uri="{FF2B5EF4-FFF2-40B4-BE49-F238E27FC236}">
                <a16:creationId xmlns:a16="http://schemas.microsoft.com/office/drawing/2014/main" id="{EC3628F4-49EA-4B33-A9E9-8F42A4273F15}"/>
              </a:ext>
            </a:extLst>
          </p:cNvPr>
          <p:cNvSpPr/>
          <p:nvPr/>
        </p:nvSpPr>
        <p:spPr>
          <a:xfrm>
            <a:off x="1562846" y="1327297"/>
            <a:ext cx="1433742" cy="143374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Plus Sign 23">
            <a:extLst>
              <a:ext uri="{FF2B5EF4-FFF2-40B4-BE49-F238E27FC236}">
                <a16:creationId xmlns:a16="http://schemas.microsoft.com/office/drawing/2014/main" id="{3B281703-9272-47D3-8D18-FC12E5EB6CFB}"/>
              </a:ext>
            </a:extLst>
          </p:cNvPr>
          <p:cNvSpPr/>
          <p:nvPr/>
        </p:nvSpPr>
        <p:spPr>
          <a:xfrm>
            <a:off x="6353175" y="1503462"/>
            <a:ext cx="1009650" cy="108141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9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SAS Briefing Deck 2017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49824E2E8204FA3AAC274EE51FFB9" ma:contentTypeVersion="2" ma:contentTypeDescription="Create a new document." ma:contentTypeScope="" ma:versionID="d8f354dcd1c4dcd7f7eb7084dd52eb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3878fdd68904339d3eceb6e49a2254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E93711-48C7-4AC6-B422-5D415EA462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95ED6F-CE77-43FD-BB83-02868EC5B4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46EE5A-68F9-479C-856E-C18B79810EE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PSAS Briefing Deck 2017 (2)</Template>
  <TotalTime>14612</TotalTime>
  <Words>481</Words>
  <Application>Microsoft Office PowerPoint</Application>
  <PresentationFormat>On-screen Show (4:3)</PresentationFormat>
  <Paragraphs>80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PSAS Briefing Deck 2017 (2)</vt:lpstr>
      <vt:lpstr>think-cell Slide</vt:lpstr>
      <vt:lpstr>Migraine Headache in Women Veterans Served by VHA</vt:lpstr>
      <vt:lpstr>VA Headache Cohort Reporting FY2008-FY2021</vt:lpstr>
      <vt:lpstr>VA Headache Cohort Reporting FY2008-FY2021</vt:lpstr>
      <vt:lpstr>Demographics of Women Veterans with migraine Served by VHA (FY2008-2021)</vt:lpstr>
      <vt:lpstr>VHA Visits for Headache by Women with Migraine Diagnoses (FY2008-2019)</vt:lpstr>
      <vt:lpstr>National Picture of Women Veterans with  Migraine in the Headache Cohort</vt:lpstr>
      <vt:lpstr>Visits by Women Veterans with Headache</vt:lpstr>
      <vt:lpstr>VA Headache Cohort Reporting FY2008-FY2021</vt:lpstr>
      <vt:lpstr>VHA Visits for Headache in the matched hcoe/burn pit cohort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Prosthetic and Sensory Aids Service Briefing</dc:title>
  <dc:creator>APA</dc:creator>
  <cp:lastModifiedBy>Sico, Jason J.</cp:lastModifiedBy>
  <cp:revision>256</cp:revision>
  <cp:lastPrinted>2019-11-04T22:34:47Z</cp:lastPrinted>
  <dcterms:created xsi:type="dcterms:W3CDTF">2017-02-28T18:13:30Z</dcterms:created>
  <dcterms:modified xsi:type="dcterms:W3CDTF">2021-11-08T22:52:29Z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0x0101006A549824E2E8204FA3AAC274EE51FFB9</vt:lpwstr>
  </property>
</Properties>
</file>