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719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757AE-7B0D-4E8D-B489-3E6DCCAB683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81360-2E13-4A3D-A92E-431647EE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3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0598" y="1978447"/>
            <a:ext cx="10786820" cy="1332647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0598" y="3326853"/>
            <a:ext cx="10786820" cy="404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99AA"/>
              </a:buClr>
              <a:buSzTx/>
              <a:buFont typeface="Arial" panose="020B0604020202020204" pitchFamily="34" charset="0"/>
              <a:buNone/>
              <a:tabLst/>
              <a:defRPr sz="24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C63546-9615-2447-B841-E15A120C7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1" y="3749780"/>
            <a:ext cx="10786533" cy="404391"/>
          </a:xfrm>
        </p:spPr>
        <p:txBody>
          <a:bodyPr/>
          <a:lstStyle>
            <a:lvl1pPr marL="0" indent="0" algn="ctr">
              <a:buNone/>
              <a:defRPr sz="1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2839C-D5C2-4D45-B69F-5FA65CBAB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24" y="4325655"/>
            <a:ext cx="3603961" cy="534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086813-D685-41B1-BBC2-2E3C215376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2424" y="4325655"/>
            <a:ext cx="3603961" cy="5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2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78386" y="393191"/>
            <a:ext cx="7520199" cy="944656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8387" y="1386944"/>
            <a:ext cx="4267815" cy="4192981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 b="0"/>
            </a:lvl1pPr>
            <a:lvl2pPr>
              <a:lnSpc>
                <a:spcPts val="1825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8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AD882-E13F-8A40-B859-7E54BDE92D3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52576" y="1386945"/>
            <a:ext cx="3146009" cy="4192980"/>
          </a:xfrm>
        </p:spPr>
        <p:txBody>
          <a:bodyPr/>
          <a:lstStyle>
            <a:lvl1pPr>
              <a:buClr>
                <a:srgbClr val="21607C"/>
              </a:buClr>
              <a:defRPr sz="2200"/>
            </a:lvl1pPr>
          </a:lstStyle>
          <a:p>
            <a:pPr lvl="0"/>
            <a:r>
              <a:rPr lang="en-US"/>
              <a:t>Add Picture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1" t="8572" b="16241"/>
          <a:stretch/>
        </p:blipFill>
        <p:spPr>
          <a:xfrm flipH="1">
            <a:off x="0" y="0"/>
            <a:ext cx="3660496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516E7-6C5E-7F42-81E6-9BE93F2EA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3" y="868683"/>
            <a:ext cx="3657599" cy="682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001970"/>
                </a:solidFill>
              </a:defRPr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53CC85-BED3-8E44-9EC2-2CA342BAC5D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49" y="1849052"/>
            <a:ext cx="3644900" cy="2741356"/>
          </a:xfrm>
        </p:spPr>
        <p:txBody>
          <a:bodyPr/>
          <a:lstStyle>
            <a:lvl1pPr>
              <a:buClr>
                <a:srgbClr val="21607C"/>
              </a:buClr>
              <a:defRPr sz="1800"/>
            </a:lvl1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50F5C5-9B05-7B46-A39C-F4131AE6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37AC5-5B0D-4A6D-8443-EBB742470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1" t="8572" b="16241"/>
          <a:stretch/>
        </p:blipFill>
        <p:spPr>
          <a:xfrm flipH="1">
            <a:off x="0" y="0"/>
            <a:ext cx="3660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1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9EED69-EA39-4836-81F1-E6649B927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088E2D-CBD1-4069-8D54-204EB9BCEF49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3439D8-0512-487F-8B87-FC92E8DB3327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147BD4-2EC8-4344-937E-E03DA5CFD23F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804168-335E-4A70-905D-BDD5BE7CF967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37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NHLBI COVID-19 Response Efforts</a:t>
            </a:r>
            <a:br>
              <a:rPr lang="en-US" noProof="0"/>
            </a:br>
            <a:endParaRPr lang="en-US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CA5E-210D-437F-969A-1A414F4F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50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0598" y="1978447"/>
            <a:ext cx="10786820" cy="1332647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0598" y="3326853"/>
            <a:ext cx="10786820" cy="404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99AA"/>
              </a:buClr>
              <a:buSzTx/>
              <a:buFont typeface="Arial" panose="020B0604020202020204" pitchFamily="34" charset="0"/>
              <a:buNone/>
              <a:tabLst/>
              <a:defRPr sz="24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C63546-9615-2447-B841-E15A120C7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1" y="3749780"/>
            <a:ext cx="10786533" cy="404391"/>
          </a:xfrm>
        </p:spPr>
        <p:txBody>
          <a:bodyPr/>
          <a:lstStyle>
            <a:lvl1pPr marL="0" indent="0" algn="ctr">
              <a:buNone/>
              <a:defRPr sz="1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2839C-D5C2-4D45-B69F-5FA65CBABB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2424" y="4325655"/>
            <a:ext cx="3603961" cy="5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37160"/>
            <a:ext cx="10515600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5EA15-EFBD-4242-9E38-5B4CEC90B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08176"/>
            <a:ext cx="10517717" cy="319088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5BF1D22-7F7D-0843-8741-08DA86E0BEF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46383" y="1791979"/>
            <a:ext cx="10515600" cy="37499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30831C07-1E73-3340-BA41-7EB28974B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D6DA64-602E-944D-9699-E718AB5CA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0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Side-by-sid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D8EC01-E507-C541-95E2-A817E6BE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37160"/>
            <a:ext cx="10515600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77CCC-AEEE-A644-B096-A1FDA66081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497013"/>
            <a:ext cx="4635927" cy="3473886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270B7C-8712-F44D-933A-60136AE7C3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5032376"/>
            <a:ext cx="4635500" cy="269918"/>
          </a:xfr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Caption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4136A40-9784-4F48-8181-576A712210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7876" y="1497013"/>
            <a:ext cx="4638041" cy="3473885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1D8AD5-19E8-A147-AC91-D9E1565F2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8301" y="5032376"/>
            <a:ext cx="4637617" cy="269918"/>
          </a:xfrm>
        </p:spPr>
        <p:txBody>
          <a:bodyPr/>
          <a:lstStyle>
            <a:lvl1pPr marL="0" indent="0" algn="ctr"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Caption Text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C7A3B52-84E4-CD47-95E4-B7928486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493D1B-29C7-7E4B-A973-B8D086FCA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37161"/>
            <a:ext cx="10515600" cy="1197863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2E4E52-0B80-CD4C-8128-FD457DA36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08177"/>
            <a:ext cx="10517717" cy="339725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EFC652-B9EF-FC49-950F-D084B44F5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821054"/>
            <a:ext cx="10517717" cy="3781948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E0545B-A247-164B-BE65-215B8F5947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64200"/>
            <a:ext cx="10517717" cy="350838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US"/>
              <a:t>Source/Footnote text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1B17D928-AF61-8945-9477-4D90A8833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9529ED-E6F8-7D4B-895C-37B88CC21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0EE9ACB-6DDE-4A4F-AB25-CE6C97BD5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035" y="764112"/>
            <a:ext cx="10517717" cy="570912"/>
          </a:xfrm>
        </p:spPr>
        <p:txBody>
          <a:bodyPr anchor="ctr" anchorCtr="0"/>
          <a:lstStyle>
            <a:lvl1pPr marL="0" indent="0">
              <a:buNone/>
              <a:defRPr sz="1400" b="1">
                <a:solidFill>
                  <a:srgbClr val="00197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2E4E52-0B80-CD4C-8128-FD457DA36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08176"/>
            <a:ext cx="10517717" cy="2746514"/>
          </a:xfrm>
        </p:spPr>
        <p:txBody>
          <a:bodyPr/>
          <a:lstStyle>
            <a:lvl1pPr marL="0" indent="0">
              <a:buNone/>
              <a:defRPr sz="1800" b="0" i="1"/>
            </a:lvl1pPr>
          </a:lstStyle>
          <a:p>
            <a:pPr lvl="0"/>
            <a:r>
              <a:rPr lang="en-US"/>
              <a:t>Quote Text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C6CDFE14-A5A0-A94C-9B1B-3F2E49A50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BE2309-21FF-DD42-9CB0-EDA91A67C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68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1198501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1"/>
            <a:ext cx="6689747" cy="45537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48875" y="1461915"/>
            <a:ext cx="3604924" cy="45537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A37F48F-A70B-704B-8E18-2449C93E2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BAF44D-2C85-CC49-8EFF-37CEEB171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4D21D9-DA18-BC4B-A0DA-F544787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33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0684CC-1456-324B-906D-3F8BA1CB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032454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435592-AB79-174F-82F8-951400A59B4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1171197"/>
            <a:ext cx="5181600" cy="51478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6249"/>
            <a:ext cx="5181600" cy="43209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1F0CCA0-F70B-2C4F-87CA-C6473D25626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171194"/>
            <a:ext cx="5181599" cy="523028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695121"/>
            <a:ext cx="5181600" cy="432090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22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600"/>
            </a:lvl2pPr>
            <a:lvl3pPr marL="12573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2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497E5083-8540-3C41-8A54-583E47B5A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57DDC7-7DC9-1B46-9EF2-0926FCDE3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4D21D9-DA18-BC4B-A0DA-F544787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753360"/>
            <a:ext cx="9144000" cy="1971040"/>
          </a:xfrm>
        </p:spPr>
        <p:txBody>
          <a:bodyPr anchor="t" anchorCtr="0">
            <a:noAutofit/>
          </a:bodyPr>
          <a:lstStyle>
            <a:lvl1pPr algn="ctr">
              <a:defRPr sz="3000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26000"/>
            <a:ext cx="9144000" cy="1767238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626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78386" y="393191"/>
            <a:ext cx="7520199" cy="944656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8387" y="1386944"/>
            <a:ext cx="4267815" cy="4192981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 b="0"/>
            </a:lvl1pPr>
            <a:lvl2pPr>
              <a:lnSpc>
                <a:spcPts val="1825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8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AD882-E13F-8A40-B859-7E54BDE92D3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52576" y="1386945"/>
            <a:ext cx="3146009" cy="4192980"/>
          </a:xfrm>
        </p:spPr>
        <p:txBody>
          <a:bodyPr/>
          <a:lstStyle>
            <a:lvl1pPr>
              <a:buClr>
                <a:srgbClr val="21607C"/>
              </a:buClr>
              <a:defRPr sz="2200"/>
            </a:lvl1pPr>
          </a:lstStyle>
          <a:p>
            <a:pPr lvl="0"/>
            <a:r>
              <a:rPr lang="en-US"/>
              <a:t>Add Picture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1" t="8572" b="16241"/>
          <a:stretch/>
        </p:blipFill>
        <p:spPr>
          <a:xfrm flipH="1">
            <a:off x="0" y="0"/>
            <a:ext cx="3660496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516E7-6C5E-7F42-81E6-9BE93F2EA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3" y="868683"/>
            <a:ext cx="3657599" cy="682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001970"/>
                </a:solidFill>
              </a:defRPr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53CC85-BED3-8E44-9EC2-2CA342BAC5D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49" y="1849052"/>
            <a:ext cx="3644900" cy="2741356"/>
          </a:xfrm>
        </p:spPr>
        <p:txBody>
          <a:bodyPr/>
          <a:lstStyle>
            <a:lvl1pPr>
              <a:buClr>
                <a:srgbClr val="21607C"/>
              </a:buClr>
              <a:defRPr sz="1800"/>
            </a:lvl1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50F5C5-9B05-7B46-A39C-F4131AE6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979F76-41C6-2E48-93C9-4B0F0D8F8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8906CE-5E91-A044-A6B5-C6426BE259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4575" y="454758"/>
            <a:ext cx="9256713" cy="834780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rgbClr val="295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78B8C-CBA0-4F42-887F-1176B7B8A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8671" y="6110892"/>
            <a:ext cx="1892006" cy="292350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9ADEA4A-27CE-9648-9CB3-F4D2A86689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1571" y="2036087"/>
            <a:ext cx="8659105" cy="43739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295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70C5C52A-E327-0A4A-AAA4-0D568FF0F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11571" y="2715415"/>
            <a:ext cx="8659105" cy="31535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357053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108302E-2DF4-6C43-99B7-082999DF5F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1190" y="454757"/>
            <a:ext cx="6279398" cy="1526443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rgbClr val="295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8DD4D-D9AA-F446-A399-7CBEC323F6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6738" y="454025"/>
            <a:ext cx="4519612" cy="5137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1B3A301-1E3B-C444-A567-F3DB7AFCF1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1190" y="2262920"/>
            <a:ext cx="6279398" cy="5387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295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7D48855-D4F1-0E42-A3AA-F9990A53DB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1190" y="2942248"/>
            <a:ext cx="6279398" cy="26489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EE2E17-E18B-4EF5-89D8-008912C11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8947" y="6344755"/>
            <a:ext cx="1892006" cy="2923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F73062-7E4B-4C94-BB3A-91D1E1EF73C5}"/>
              </a:ext>
            </a:extLst>
          </p:cNvPr>
          <p:cNvSpPr txBox="1"/>
          <p:nvPr userDrawn="1"/>
        </p:nvSpPr>
        <p:spPr>
          <a:xfrm>
            <a:off x="11410953" y="6440917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12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6EFFE-111C-C942-94EC-0D3786FEC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EA01766-24FD-9A45-BC58-1010FE264D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596" y="1627969"/>
            <a:ext cx="7333756" cy="5387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295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28EFD0F-75D6-CB4F-853E-445487B44A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596" y="2307297"/>
            <a:ext cx="7333756" cy="26489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D03EC63-1A6C-5845-A22C-0B2D62BD81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596" y="454758"/>
            <a:ext cx="7333756" cy="811396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rgbClr val="295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6A846-E5A0-465A-B5D0-96E9BC7F7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8947" y="6344755"/>
            <a:ext cx="1892006" cy="2923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960184-8E4D-4E6D-B64A-F40E0BF6653F}"/>
              </a:ext>
            </a:extLst>
          </p:cNvPr>
          <p:cNvSpPr txBox="1"/>
          <p:nvPr userDrawn="1"/>
        </p:nvSpPr>
        <p:spPr>
          <a:xfrm>
            <a:off x="11410953" y="6440917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45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27735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37160"/>
            <a:ext cx="10521696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5523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800"/>
            </a:lvl2pPr>
            <a:lvl3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600"/>
            </a:lvl3pPr>
            <a:lvl4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78FB50C3-964D-4D04-91B6-E560DE944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3011A-AD4C-418A-8221-340C9E2E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37160"/>
            <a:ext cx="10515600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5EA15-EFBD-4242-9E38-5B4CEC90B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08176"/>
            <a:ext cx="10517717" cy="319088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5BF1D22-7F7D-0843-8741-08DA86E0BEF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46383" y="1791979"/>
            <a:ext cx="10515600" cy="37499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30831C07-1E73-3340-BA41-7EB28974B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D6DA64-602E-944D-9699-E718AB5CA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75D2BAFC-576D-43A8-BF9B-6118BA2EC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718719-B7F9-4D0B-926A-92CA09765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3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ide-by-sid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D8EC01-E507-C541-95E2-A817E6BE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37160"/>
            <a:ext cx="10515600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77CCC-AEEE-A644-B096-A1FDA66081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497013"/>
            <a:ext cx="4635927" cy="3473886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270B7C-8712-F44D-933A-60136AE7C3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5032376"/>
            <a:ext cx="4635500" cy="269918"/>
          </a:xfr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Caption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4136A40-9784-4F48-8181-576A712210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7876" y="1497013"/>
            <a:ext cx="4638041" cy="3473885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1D8AD5-19E8-A147-AC91-D9E1565F2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8301" y="5032376"/>
            <a:ext cx="4637617" cy="269918"/>
          </a:xfrm>
        </p:spPr>
        <p:txBody>
          <a:bodyPr/>
          <a:lstStyle>
            <a:lvl1pPr marL="0" indent="0" algn="ctr"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Caption Text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C7A3B52-84E4-CD47-95E4-B7928486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493D1B-29C7-7E4B-A973-B8D086FCA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7D3E51DF-325F-4B0B-A951-9211847D7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89E6B2-B493-4DE2-A2CA-46846125C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3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37161"/>
            <a:ext cx="10515600" cy="1197863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2E4E52-0B80-CD4C-8128-FD457DA36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08177"/>
            <a:ext cx="10517717" cy="339725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EFC652-B9EF-FC49-950F-D084B44F5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821054"/>
            <a:ext cx="10517717" cy="3781948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E0545B-A247-164B-BE65-215B8F5947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64200"/>
            <a:ext cx="10517717" cy="350838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US"/>
              <a:t>Source/Footnote text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1B17D928-AF61-8945-9477-4D90A8833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9529ED-E6F8-7D4B-895C-37B88CC21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4A73C43A-E145-4ADA-8E74-C3D5B47AE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D69B62-FD04-4AB7-AE07-D1E50485F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9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0EE9ACB-6DDE-4A4F-AB25-CE6C97BD5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035" y="764112"/>
            <a:ext cx="10517717" cy="570912"/>
          </a:xfrm>
        </p:spPr>
        <p:txBody>
          <a:bodyPr anchor="ctr" anchorCtr="0"/>
          <a:lstStyle>
            <a:lvl1pPr marL="0" indent="0">
              <a:buNone/>
              <a:defRPr sz="1400" b="1">
                <a:solidFill>
                  <a:srgbClr val="00197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2E4E52-0B80-CD4C-8128-FD457DA36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08176"/>
            <a:ext cx="10517717" cy="2746514"/>
          </a:xfrm>
        </p:spPr>
        <p:txBody>
          <a:bodyPr/>
          <a:lstStyle>
            <a:lvl1pPr marL="0" indent="0">
              <a:buNone/>
              <a:defRPr sz="1800" b="0" i="1"/>
            </a:lvl1pPr>
          </a:lstStyle>
          <a:p>
            <a:pPr lvl="0"/>
            <a:r>
              <a:rPr lang="en-US"/>
              <a:t>Quote Text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C6CDFE14-A5A0-A94C-9B1B-3F2E49A50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BE2309-21FF-DD42-9CB0-EDA91A67C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B754CFF-8BDB-4A56-9CB4-FD904C3B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B0DEE2-79C6-4936-9487-EF98C3DA5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1198501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1"/>
            <a:ext cx="6689747" cy="45537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48875" y="1461915"/>
            <a:ext cx="3604924" cy="45537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A37F48F-A70B-704B-8E18-2449C93E2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BAF44D-2C85-CC49-8EFF-37CEEB171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4D21D9-DA18-BC4B-A0DA-F544787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268E734-AF0A-45DC-9DC0-B2F7ACD68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B195E6-2F63-453D-9D1F-10C1E300D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0684CC-1456-324B-906D-3F8BA1CB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032454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435592-AB79-174F-82F8-951400A59B4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1171197"/>
            <a:ext cx="5181600" cy="51478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6249"/>
            <a:ext cx="5181600" cy="43209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1F0CCA0-F70B-2C4F-87CA-C6473D25626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171194"/>
            <a:ext cx="5181599" cy="523028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695121"/>
            <a:ext cx="5181600" cy="432090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22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600"/>
            </a:lvl2pPr>
            <a:lvl3pPr marL="12573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2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497E5083-8540-3C41-8A54-583E47B5A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57DDC7-7DC9-1B46-9EF2-0926FCDE3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4D21D9-DA18-BC4B-A0DA-F544787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55B66DD6-2217-43C2-8108-3DEABD3D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63" b="30866"/>
          <a:stretch/>
        </p:blipFill>
        <p:spPr>
          <a:xfrm>
            <a:off x="0" y="6138120"/>
            <a:ext cx="12207240" cy="719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B03E72-5A66-4AF1-9995-8961C369F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11266325" y="6138120"/>
            <a:ext cx="706474" cy="7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47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1970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607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607C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607C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607C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607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DA02-72A8-300A-D2EE-D9EA7FEA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87" y="179705"/>
            <a:ext cx="11156121" cy="1325880"/>
          </a:xfrm>
        </p:spPr>
        <p:txBody>
          <a:bodyPr/>
          <a:lstStyle/>
          <a:p>
            <a:r>
              <a:rPr lang="en-US" dirty="0"/>
              <a:t>Maternal Health Crisis in the U.S.</a:t>
            </a:r>
            <a:br>
              <a:rPr lang="en-US" dirty="0"/>
            </a:br>
            <a:r>
              <a:rPr lang="en-US" sz="2400" i="1" dirty="0"/>
              <a:t>More than 2.2 million women live in maternity care deserts (1119 counties)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26D99-0EE5-D787-1F12-2381B65C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87" y="1850835"/>
            <a:ext cx="3246011" cy="1685580"/>
          </a:xfrm>
        </p:spPr>
        <p:txBody>
          <a:bodyPr/>
          <a:lstStyle/>
          <a:p>
            <a:r>
              <a:rPr lang="en-US" sz="2400" dirty="0"/>
              <a:t>5% increase between 2018-2020 in counties that have less maternity access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BE9434-2E18-44E3-D1D9-A0E38EDAF845}"/>
              </a:ext>
            </a:extLst>
          </p:cNvPr>
          <p:cNvSpPr txBox="1"/>
          <p:nvPr/>
        </p:nvSpPr>
        <p:spPr>
          <a:xfrm>
            <a:off x="3525398" y="6029135"/>
            <a:ext cx="7634689" cy="66294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 Source: U.S. Health Resources and Services Administration (HRSA), Area Health Resources Files,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B7C36-640C-77A7-12B3-68843AB4E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6" b="5240"/>
          <a:stretch/>
        </p:blipFill>
        <p:spPr>
          <a:xfrm>
            <a:off x="4237463" y="991829"/>
            <a:ext cx="6922624" cy="51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22587"/>
      </p:ext>
    </p:extLst>
  </p:cSld>
  <p:clrMapOvr>
    <a:masterClrMapping/>
  </p:clrMapOvr>
</p:sld>
</file>

<file path=ppt/theme/theme1.xml><?xml version="1.0" encoding="utf-8"?>
<a:theme xmlns:a="http://schemas.openxmlformats.org/drawingml/2006/main" name="NICHD 508 compliant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954F7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ctr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ICHD 508 compliant" id="{22D1D479-4836-4A33-BDF0-E15E4A0A450D}" vid="{E9FD688D-92E0-4C3D-8F55-A955C63579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Open Sans</vt:lpstr>
      <vt:lpstr>Open Sans Light</vt:lpstr>
      <vt:lpstr>Open Sans Semibold</vt:lpstr>
      <vt:lpstr>Wingdings</vt:lpstr>
      <vt:lpstr>Wingdings 2</vt:lpstr>
      <vt:lpstr>NICHD 508 compliant</vt:lpstr>
      <vt:lpstr>Maternal Health Crisis in the U.S. More than 2.2 million women live in maternity care deserts (1119 counties)</vt:lpstr>
    </vt:vector>
  </TitlesOfParts>
  <Company>NICHD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Morbidity and Mortality in the U.S.  Women’s Congressional Policy Institute briefing</dc:title>
  <dc:creator>Baden, Elizabeth (NIH/NICHD) [E]</dc:creator>
  <cp:lastModifiedBy>Carpenter, Emma (NIH/NICHD) [E]</cp:lastModifiedBy>
  <cp:revision>5</cp:revision>
  <dcterms:created xsi:type="dcterms:W3CDTF">2024-05-06T03:28:09Z</dcterms:created>
  <dcterms:modified xsi:type="dcterms:W3CDTF">2024-05-07T12:48:28Z</dcterms:modified>
</cp:coreProperties>
</file>