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23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22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147474544" r:id="rId2"/>
    <p:sldId id="2147474569" r:id="rId3"/>
    <p:sldId id="2147474578" r:id="rId4"/>
    <p:sldId id="2147474568" r:id="rId5"/>
    <p:sldId id="2147474519" r:id="rId6"/>
    <p:sldId id="2147474520" r:id="rId7"/>
    <p:sldId id="21474745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3"/>
  </p:normalViewPr>
  <p:slideViewPr>
    <p:cSldViewPr snapToGrid="0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CF9F2-8DDC-DB43-9CDB-72837F5230E9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20C11-F0D9-224D-9969-35435D6C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96306-E674-4ED2-83AB-02DA343AE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F3E98-7CBF-493F-AAF9-BF7A0FE6E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>
              <a:solidFill>
                <a:srgbClr val="32313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1637-7FC6-47D7-9F00-43DBE8763C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9D3C2-C821-4FAF-86F9-726FDB606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9D3C2-C821-4FAF-86F9-726FDB606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F3E98-7CBF-493F-AAF9-BF7A0FE6E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145-32C5-E01F-402B-E0B90D233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E8C97-2E4D-545F-AA5D-7641F7300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22BD-EB92-EB44-5E99-FBA6BAA2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C6F26-B4E7-B27D-D46C-52E9ABCA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052AF-6B41-1374-6133-383F936B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CF5C-2E48-0F62-4552-F6B51D21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CF7A0-B4D9-6A9E-EF2D-6103D09F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B685-4A69-DA42-F2C5-99A0F6CB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2DA85-1D77-EC72-7789-333553F9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3760-A990-4B4F-B490-2A8DF55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713E4-99C0-842A-6439-F5E42391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4C696-962F-6D74-65E5-C0C1478AF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27F7-51B5-EE86-8F8E-85018F51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47E5-7DFD-78DB-55B3-BEE7C9E8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B14C-4CAF-C8D6-DC3A-213C9109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47" y="343648"/>
            <a:ext cx="11517430" cy="767936"/>
          </a:xfrm>
        </p:spPr>
        <p:txBody>
          <a:bodyPr>
            <a:normAutofit/>
          </a:bodyPr>
          <a:lstStyle>
            <a:lvl1pPr>
              <a:defRPr sz="3500" b="1" i="0">
                <a:solidFill>
                  <a:srgbClr val="00338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5045" y="1107148"/>
            <a:ext cx="11517431" cy="52037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1858ED-299E-5D4E-A163-141C215491E7}"/>
              </a:ext>
            </a:extLst>
          </p:cNvPr>
          <p:cNvSpPr/>
          <p:nvPr userDrawn="1"/>
        </p:nvSpPr>
        <p:spPr>
          <a:xfrm flipH="1" flipV="1">
            <a:off x="-4" y="6791151"/>
            <a:ext cx="12191999" cy="165113"/>
          </a:xfrm>
          <a:prstGeom prst="rect">
            <a:avLst/>
          </a:prstGeom>
          <a:solidFill>
            <a:srgbClr val="0A3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6B34DB-FAFA-2B16-06D5-2E21A2CAD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003" y="6396106"/>
            <a:ext cx="727570" cy="395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E56CEB9-8220-6247-9A8B-A33C60241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D326BE-4654-1FD8-2A54-EC1D05830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654" y="6511071"/>
            <a:ext cx="5405438" cy="165113"/>
          </a:xfrm>
        </p:spPr>
        <p:txBody>
          <a:bodyPr anchor="ctr"/>
          <a:lstStyle>
            <a:lvl1pPr marL="0" indent="0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685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1F45-375F-268C-F5CB-186F342E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3ED1-4E2B-6AF6-5925-B65CA0005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7726-EF65-4142-5385-BC37AAE3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9CD5A-BE53-F3CA-FFF5-FDBFF771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A0CE-136E-1624-C475-D5099DBF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1160-DE18-AF3B-C4F5-CB2E2E0D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2978-2F17-672C-FE0C-7793557B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A0DE0-4F64-04EF-1643-E7A11E1E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295C-CCF9-194C-AA8D-A83AC858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38CF9-03F2-FB06-4D26-72C22FE1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2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C446-8C54-9A77-7F5E-EBBB67FC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9E05-1777-3173-2495-AC82E8654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AF745-97AC-17FD-A741-CCE47E5E2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041F5-89AF-A35F-1C8B-BE71D748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F129-C941-1852-1809-37F97E1E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CD18-1E5A-1D45-5A45-55B67403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1C3C-2FBE-37FA-F66A-F45E878F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F8F4-E099-E22B-D1DD-02EDB69B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227C-C197-2446-DEA7-6C243696F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E17AA-4A3A-9B8D-51BB-E33B1335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C484F-9E43-6369-55AC-5A62FCC71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CC2B9-FEE2-4183-6C3B-29115BBC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EEF0B-6125-33BF-6F94-28FDD89A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2DDBD-BC85-9368-F3FA-9B0434C1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1B6D-C6AA-6BDE-F1B7-9AD29158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1E4B1-33B4-A8F1-2FC5-AA74627F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654B9-3A00-7AF2-F500-89A10411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1E143-2EF9-8885-07B9-3DE3F608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E4261-9757-CE69-F967-6596506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E0E8D-3151-273D-F654-096D123D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5171A-64A0-0CDD-2DC2-7797AAF0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DE59-A909-A8A3-9BC6-71C1FB4C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627D4-80FD-274D-BC1C-66FA4012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A1E7B-5F4A-A3F0-7E60-691823A5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21EA1-CCFD-A532-2BE1-87FD2F46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187AC-9AD1-1D65-A645-F256C555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1973-9A25-17F6-A97F-8E12619B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4019-2C65-B2A5-F5CA-0C927C5D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329AE-105A-990D-F09B-7F0479ACC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F013C-83EF-B6B1-AF89-5F8C39F18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0AE2D-8ED8-87CE-B04F-BD0D0349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1A4D9-072C-2BE9-00F6-5CB2AB58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C2F28-4260-81E5-562E-EF9CE6C2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1C865-BAD2-B285-1C69-65B6332C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5E67B-D3A7-3E75-10BA-75426D74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D16D-F47F-C2A3-0330-7E600B451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28A6A-F552-9C42-AB18-BF3C28B295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6D24-BE30-B551-1314-E2F83B1D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F605-DDAD-F065-9D90-B5591164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4B94F-CC47-0341-91B0-5A5B3CE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.png"/><Relationship Id="rId33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.png"/><Relationship Id="rId32" Type="http://schemas.openxmlformats.org/officeDocument/2006/relationships/hyperlink" Target="https://orwh.od.nih.gov/sites/orwh/files/docs/ORWHInFocus52_508.pdf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4.png"/><Relationship Id="rId30" Type="http://schemas.openxmlformats.org/officeDocument/2006/relationships/image" Target="../media/image7.svg"/><Relationship Id="rId8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mymenopla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C8CD1-3CE0-7C11-F6C4-26B0CFC73C5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E28F-F657-483F-BA47-A04EE632F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CDEA1-1EE3-D1AC-45AA-C39C8AC1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99964" y="6063597"/>
            <a:ext cx="2039027" cy="6650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 descr="A building with columns and a tree">
            <a:extLst>
              <a:ext uri="{FF2B5EF4-FFF2-40B4-BE49-F238E27FC236}">
                <a16:creationId xmlns:a16="http://schemas.microsoft.com/office/drawing/2014/main" id="{DE6748DC-8F55-47D6-5A55-5813019A03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" b="5954"/>
          <a:stretch>
            <a:fillRect/>
          </a:stretch>
        </p:blipFill>
        <p:spPr>
          <a:xfrm>
            <a:off x="20" y="2505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1F2095-21C0-5BEB-13A5-7F6ACEFF3950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742080" y="70278"/>
            <a:ext cx="10921031" cy="7679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A328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A3285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NIH Has Funded Menopause Research for 30+ Years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7D863-CEEA-9EF2-D1C5-07BD1DD70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7187" y="988095"/>
            <a:ext cx="3197416" cy="2955842"/>
            <a:chOff x="-817" y="1882757"/>
            <a:chExt cx="3197416" cy="29558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BB0AF0-0339-1FDB-E62D-C6EBFD3D5EA2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617" y="1882757"/>
              <a:ext cx="1764548" cy="1325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582216-C9FA-14CC-D964-045C7CF848D3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817" y="3268939"/>
              <a:ext cx="319741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Women’s Health Initiative</a:t>
              </a:r>
              <a:endPara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Began in 1991 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Funded by NHLBI 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BA316A-F09C-F523-46A3-BE1B63D20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73925" y="4030509"/>
            <a:ext cx="3280678" cy="2436435"/>
            <a:chOff x="439333" y="4329848"/>
            <a:chExt cx="3280678" cy="2436435"/>
          </a:xfrm>
        </p:grpSpPr>
        <p:pic>
          <p:nvPicPr>
            <p:cNvPr id="11" name="Picture 10" descr="Image of Ms Brain">
              <a:extLst>
                <a:ext uri="{FF2B5EF4-FFF2-40B4-BE49-F238E27FC236}">
                  <a16:creationId xmlns:a16="http://schemas.microsoft.com/office/drawing/2014/main" id="{5E6AD8C0-D86E-9285-AAD9-FB52CB60B7EA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060497" y="4329848"/>
              <a:ext cx="2038350" cy="866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30D77-EFD5-0D8A-3454-43F6BCC4A926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39333" y="5196623"/>
              <a:ext cx="3280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Menopausal Vasomotor Symptoms and Brain Aging in Women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Funded in 2016 by NIA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2F5695-0C6C-CEC9-928E-BB7C3209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450520" y="4004556"/>
            <a:ext cx="8989133" cy="2810202"/>
            <a:chOff x="2376757" y="1976879"/>
            <a:chExt cx="8989133" cy="2810202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DA73A7E1-96B2-C578-F41C-4525B7275A50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517404" y="1976879"/>
              <a:ext cx="2152104" cy="113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ECA185-5263-8ECC-BE28-BE75E0AD49DD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376757" y="3217421"/>
              <a:ext cx="44333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Study of Women’s Health Across the Nation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Began in 1994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Funded by NIA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27DA35-4184-F4D1-7819-9F2C0B46BAB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932492" y="3369821"/>
              <a:ext cx="4433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u="sng">
                  <a:solidFill>
                    <a:srgbClr val="002060"/>
                  </a:solidFill>
                  <a:latin typeface="Calibri"/>
                  <a:cs typeface="Arial" pitchFamily="34" charset="0"/>
                </a:rPr>
                <a:t>Vivian Pinn Symposium 2023</a:t>
              </a:r>
              <a:endPara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Menopause and </a:t>
              </a:r>
              <a:r>
                <a:rPr lang="en-US" sz="2400">
                  <a:solidFill>
                    <a:srgbClr val="002060"/>
                  </a:solidFill>
                  <a:latin typeface="Calibri"/>
                  <a:cs typeface="Arial" pitchFamily="34" charset="0"/>
                </a:rPr>
                <a:t>O</a:t>
              </a:r>
              <a:r>
                <a:rPr kumimoji="0" 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ptimizing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 Midlife Health of Women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8D9CAC-CE7E-855A-2B50-7C5E54E5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724828" y="922783"/>
            <a:ext cx="4195903" cy="2306037"/>
            <a:chOff x="6661320" y="1494753"/>
            <a:chExt cx="5371911" cy="23060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644892-406D-3606-F7BF-760477E96CA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700" y="1494753"/>
              <a:ext cx="2198204" cy="6173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20AA9A-228D-93A7-CC3A-A5C926A518CC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661320" y="2231130"/>
              <a:ext cx="53719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Menopause Strategies: Finding Lasting Answers for Symptoms and Health Trials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Began in 2008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Funded by NIA, NICHD, NCCIH, ORWH</a:t>
              </a:r>
            </a:p>
          </p:txBody>
        </p:sp>
      </p:grpSp>
      <p:pic>
        <p:nvPicPr>
          <p:cNvPr id="19" name="Graphic 18" descr="Chevron arrows">
            <a:extLst>
              <a:ext uri="{FF2B5EF4-FFF2-40B4-BE49-F238E27FC236}">
                <a16:creationId xmlns:a16="http://schemas.microsoft.com/office/drawing/2014/main" id="{C2DC8D3F-CB6C-DDAA-5C0F-076813F3607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37932" y="185343"/>
            <a:ext cx="383131" cy="3831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0333ED4-1C5F-A70E-5245-947F9D60A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637165" y="890965"/>
            <a:ext cx="3554835" cy="2369674"/>
            <a:chOff x="8681117" y="4003048"/>
            <a:chExt cx="3554835" cy="23696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95AE6C-8D9B-1B93-E321-A04E5B91845F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1117" y="4003048"/>
              <a:ext cx="1901809" cy="2369674"/>
            </a:xfrm>
            <a:prstGeom prst="rect">
              <a:avLst/>
            </a:prstGeom>
          </p:spPr>
        </p:pic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8EB624D3-CC05-6005-3330-923F9A474E0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536978" y="4069123"/>
              <a:ext cx="1698974" cy="22433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defPPr>
                <a:defRPr lang="en-US"/>
              </a:defPPr>
              <a:lvl1pPr marL="342900" indent="-342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ORWH: Women’s Health In Focus at NIH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32"/>
                </a:rPr>
                <a:t>Research on Menopause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Volume 5, Issue 2, 2022</a:t>
              </a:r>
            </a:p>
          </p:txBody>
        </p:sp>
      </p:grpSp>
      <p:pic>
        <p:nvPicPr>
          <p:cNvPr id="24" name="Picture 23" descr="A group of people with different colored silhouettes&#10;&#10;Description automatically generated">
            <a:extLst>
              <a:ext uri="{FF2B5EF4-FFF2-40B4-BE49-F238E27FC236}">
                <a16:creationId xmlns:a16="http://schemas.microsoft.com/office/drawing/2014/main" id="{D8CBA654-FCB8-7DEC-188E-11D6F4A500C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52359" y="3479933"/>
            <a:ext cx="3110752" cy="19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503F8-145F-6929-1CB8-7BA0ECBBC759}"/>
              </a:ext>
            </a:extLst>
          </p:cNvPr>
          <p:cNvSpPr txBox="1"/>
          <p:nvPr/>
        </p:nvSpPr>
        <p:spPr>
          <a:xfrm>
            <a:off x="1359736" y="247140"/>
            <a:ext cx="9472524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500" b="1">
                <a:solidFill>
                  <a:srgbClr val="0A3285"/>
                </a:solidFill>
                <a:latin typeface="+mj-lt"/>
                <a:cs typeface="Calibri Light"/>
              </a:rPr>
              <a:t>Women’s Health Research on Menopause is Supported across NIH Institutes and Centers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616C91-52D0-CADE-06F5-4D21C39A0CA9}"/>
              </a:ext>
            </a:extLst>
          </p:cNvPr>
          <p:cNvGrpSpPr/>
          <p:nvPr/>
        </p:nvGrpSpPr>
        <p:grpSpPr>
          <a:xfrm>
            <a:off x="1644820" y="1416691"/>
            <a:ext cx="8902359" cy="4769465"/>
            <a:chOff x="1644820" y="1696453"/>
            <a:chExt cx="8902359" cy="47694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1DFCE5-CDA8-0CFB-A7B2-A8DA6C449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79"/>
            <a:stretch/>
          </p:blipFill>
          <p:spPr>
            <a:xfrm>
              <a:off x="1644820" y="1840832"/>
              <a:ext cx="8902359" cy="462508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1673B-08CC-3E6F-C01F-87022FF41FA3}"/>
                </a:ext>
              </a:extLst>
            </p:cNvPr>
            <p:cNvSpPr/>
            <p:nvPr/>
          </p:nvSpPr>
          <p:spPr>
            <a:xfrm>
              <a:off x="1644820" y="1696453"/>
              <a:ext cx="8902359" cy="47694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3B925D-A5E0-8390-B7E2-C108E94B8A61}"/>
              </a:ext>
            </a:extLst>
          </p:cNvPr>
          <p:cNvSpPr txBox="1"/>
          <p:nvPr/>
        </p:nvSpPr>
        <p:spPr>
          <a:xfrm>
            <a:off x="2268389" y="6304846"/>
            <a:ext cx="76552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A3285"/>
                </a:solidFill>
                <a:latin typeface="+mj-lt"/>
                <a:cs typeface="Calibri Light"/>
              </a:rPr>
              <a:t>RCDC Menopause Funding by IC FY23 – Total $56 Million Across 127 Total  Projects </a:t>
            </a:r>
          </a:p>
        </p:txBody>
      </p:sp>
    </p:spTree>
    <p:extLst>
      <p:ext uri="{BB962C8B-B14F-4D97-AF65-F5344CB8AC3E}">
        <p14:creationId xmlns:p14="http://schemas.microsoft.com/office/powerpoint/2010/main" val="391409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233E9-5567-B212-24F0-0FEA33F0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47" y="174971"/>
            <a:ext cx="11517430" cy="76793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+mj-lt"/>
              </a:rPr>
              <a:t>Sample of Current Research Studies FY23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A16E5-315F-F637-4D8F-777164006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163" y="1106488"/>
            <a:ext cx="10806112" cy="5203825"/>
          </a:xfrm>
        </p:spPr>
        <p:txBody>
          <a:bodyPr/>
          <a:lstStyle/>
          <a:p>
            <a:r>
              <a:rPr lang="en-US" err="1"/>
              <a:t>PhytoSERM</a:t>
            </a:r>
            <a:r>
              <a:rPr lang="en-US"/>
              <a:t> Efficacy to Prevent Menopause Associated Decline in Brain Metabolism and Cognition: A Double-Blind, Randomized, Placebo-Controlled Phase 2 Clinical Trial</a:t>
            </a:r>
          </a:p>
          <a:p>
            <a:r>
              <a:rPr lang="en-US"/>
              <a:t>Menopause-related increase in gut leak and its relation to immune activation, bone density decline and fractures</a:t>
            </a:r>
          </a:p>
          <a:p>
            <a:r>
              <a:rPr lang="en-US"/>
              <a:t>Evaluating the natural evolution of myocardial stiffness in aging, sex differences, and through menopause transition in women, using a free-breathing magnetic resonance elastography approach</a:t>
            </a:r>
          </a:p>
          <a:p>
            <a:r>
              <a:rPr lang="en-US"/>
              <a:t>Estrogen Declines with Menopause: Impacts on the Medial Temporal Lobe Network and Emotional Memory in Aging Females at Genetic Risk for Alzheimer’s Disease</a:t>
            </a:r>
          </a:p>
          <a:p>
            <a:r>
              <a:rPr lang="en-US"/>
              <a:t>Estrogen receptor reprogramming ligands for the prevention of protracted menopausal symptoms and chronic diseases</a:t>
            </a:r>
          </a:p>
          <a:p>
            <a:r>
              <a:rPr lang="en-US"/>
              <a:t>Hot Flashes and Neurovascular Function in Women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93220-79F8-145F-CE4C-02DF1B650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088" y="6396038"/>
            <a:ext cx="727075" cy="395287"/>
          </a:xfrm>
        </p:spPr>
        <p:txBody>
          <a:bodyPr/>
          <a:lstStyle/>
          <a:p>
            <a:fld id="{0900BBB4-6210-4A1A-8457-D1717D602F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FAB56F-3C4A-D0C6-46A3-F2459BFC1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42C343-61EA-AE92-2029-40CB96E50B38}"/>
              </a:ext>
            </a:extLst>
          </p:cNvPr>
          <p:cNvGrpSpPr/>
          <p:nvPr/>
        </p:nvGrpSpPr>
        <p:grpSpPr>
          <a:xfrm>
            <a:off x="693512" y="1033732"/>
            <a:ext cx="547460" cy="547460"/>
            <a:chOff x="693511" y="1033731"/>
            <a:chExt cx="556553" cy="5565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9DE535-856D-DFC7-2F84-945205AC2342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0BD485-075C-7930-0D15-AEF8ACC150FC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EC7976-3FE9-67BA-E5BF-09DA9BC4674F}"/>
              </a:ext>
            </a:extLst>
          </p:cNvPr>
          <p:cNvGrpSpPr/>
          <p:nvPr/>
        </p:nvGrpSpPr>
        <p:grpSpPr>
          <a:xfrm>
            <a:off x="693512" y="1763075"/>
            <a:ext cx="547460" cy="547460"/>
            <a:chOff x="693511" y="1033731"/>
            <a:chExt cx="556553" cy="55655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C20EE0-FB27-5DC8-165B-8F8C5934C27D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D6E347-398A-A1F1-9832-A5E43DF8B3D5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24D741-9E19-A6CB-7C8F-3C6BF045E242}"/>
              </a:ext>
            </a:extLst>
          </p:cNvPr>
          <p:cNvGrpSpPr/>
          <p:nvPr/>
        </p:nvGrpSpPr>
        <p:grpSpPr>
          <a:xfrm>
            <a:off x="693512" y="2582352"/>
            <a:ext cx="547460" cy="547460"/>
            <a:chOff x="693511" y="1033731"/>
            <a:chExt cx="556553" cy="55655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63F553-91A4-DB85-583E-518AAD06FD49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E16812-E529-C698-50C8-C933BC7EE20F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9DC1C3-03C2-BAF6-C619-5A125EB9FE2E}"/>
              </a:ext>
            </a:extLst>
          </p:cNvPr>
          <p:cNvGrpSpPr/>
          <p:nvPr/>
        </p:nvGrpSpPr>
        <p:grpSpPr>
          <a:xfrm>
            <a:off x="693512" y="3559218"/>
            <a:ext cx="547460" cy="547460"/>
            <a:chOff x="693511" y="1033731"/>
            <a:chExt cx="556553" cy="5565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C17B255-3FF4-C152-EF13-CDFE015CB620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57CEA01-C5A2-F0CB-B786-B5C8132C7E80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64FE35-31B6-D3C5-E513-44A6E6F122C1}"/>
              </a:ext>
            </a:extLst>
          </p:cNvPr>
          <p:cNvGrpSpPr/>
          <p:nvPr/>
        </p:nvGrpSpPr>
        <p:grpSpPr>
          <a:xfrm>
            <a:off x="693512" y="4332104"/>
            <a:ext cx="547460" cy="547460"/>
            <a:chOff x="693511" y="1033731"/>
            <a:chExt cx="556553" cy="5565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E3683BB-9A76-27D5-D6B4-7B30A90AD098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0DE3AE-CE29-E385-FC45-4876DC8D8D8A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7E67F3-29EE-EF6A-7427-FABAE48510C9}"/>
              </a:ext>
            </a:extLst>
          </p:cNvPr>
          <p:cNvGrpSpPr/>
          <p:nvPr/>
        </p:nvGrpSpPr>
        <p:grpSpPr>
          <a:xfrm>
            <a:off x="693512" y="4974361"/>
            <a:ext cx="547460" cy="547460"/>
            <a:chOff x="693511" y="1033731"/>
            <a:chExt cx="556553" cy="55655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0C0B504-D6B8-4786-9FB6-1AD4CE42303D}"/>
                </a:ext>
              </a:extLst>
            </p:cNvPr>
            <p:cNvSpPr/>
            <p:nvPr/>
          </p:nvSpPr>
          <p:spPr>
            <a:xfrm>
              <a:off x="693511" y="1033731"/>
              <a:ext cx="556553" cy="556553"/>
            </a:xfrm>
            <a:prstGeom prst="ellipse">
              <a:avLst/>
            </a:prstGeom>
            <a:solidFill>
              <a:schemeClr val="bg2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44B947-1AB6-6FDD-6D86-08A0C4AE7A69}"/>
                </a:ext>
              </a:extLst>
            </p:cNvPr>
            <p:cNvSpPr/>
            <p:nvPr/>
          </p:nvSpPr>
          <p:spPr>
            <a:xfrm>
              <a:off x="783601" y="1123821"/>
              <a:ext cx="376374" cy="3763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22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48361D-E38B-3B95-F368-6FE8B437E056}"/>
              </a:ext>
            </a:extLst>
          </p:cNvPr>
          <p:cNvCxnSpPr>
            <a:cxnSpLocks/>
          </p:cNvCxnSpPr>
          <p:nvPr/>
        </p:nvCxnSpPr>
        <p:spPr>
          <a:xfrm flipH="1" flipV="1">
            <a:off x="6092248" y="4808664"/>
            <a:ext cx="7504" cy="15874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Image result for female body system">
            <a:extLst>
              <a:ext uri="{FF2B5EF4-FFF2-40B4-BE49-F238E27FC236}">
                <a16:creationId xmlns:a16="http://schemas.microsoft.com/office/drawing/2014/main" id="{E9D4462A-5463-6C27-C05E-D30FCF5A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906" y="1999903"/>
            <a:ext cx="1476188" cy="26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ncreas endocrinology line icon vector illustration 10345601 Vector ...">
            <a:extLst>
              <a:ext uri="{FF2B5EF4-FFF2-40B4-BE49-F238E27FC236}">
                <a16:creationId xmlns:a16="http://schemas.microsoft.com/office/drawing/2014/main" id="{66BD9ADF-2E84-4AB0-85B9-8169B1E9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06" y="1234589"/>
            <a:ext cx="718615" cy="7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C389A-AE9F-8A11-6BE1-27F774C9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D08E-A070-47C8-9776-836E90F8BED9}" type="slidenum">
              <a:rPr lang="en-US" smtClean="0"/>
              <a:t>4</a:t>
            </a:fld>
            <a:endParaRPr lang="en-US"/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F1AE454C-95C6-6066-22E5-ECCCF3C77FC3}"/>
              </a:ext>
            </a:extLst>
          </p:cNvPr>
          <p:cNvSpPr/>
          <p:nvPr/>
        </p:nvSpPr>
        <p:spPr>
          <a:xfrm>
            <a:off x="4696186" y="2009035"/>
            <a:ext cx="2799629" cy="2799629"/>
          </a:xfrm>
          <a:prstGeom prst="donut">
            <a:avLst>
              <a:gd name="adj" fmla="val 4098"/>
            </a:avLst>
          </a:prstGeom>
          <a:solidFill>
            <a:srgbClr val="17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1" name="Donut 59">
            <a:extLst>
              <a:ext uri="{FF2B5EF4-FFF2-40B4-BE49-F238E27FC236}">
                <a16:creationId xmlns:a16="http://schemas.microsoft.com/office/drawing/2014/main" id="{A3DB1060-F6F0-8862-B30B-86CDC513A13D}"/>
              </a:ext>
            </a:extLst>
          </p:cNvPr>
          <p:cNvSpPr/>
          <p:nvPr/>
        </p:nvSpPr>
        <p:spPr>
          <a:xfrm>
            <a:off x="10327035" y="1213735"/>
            <a:ext cx="701030" cy="701030"/>
          </a:xfrm>
          <a:prstGeom prst="ellipse">
            <a:avLst/>
          </a:prstGeom>
          <a:noFill/>
          <a:ln w="19050">
            <a:solidFill>
              <a:srgbClr val="3A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60BBC-EB63-61A2-CF91-802B9B4FF60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272620" y="1564250"/>
            <a:ext cx="3059495" cy="958114"/>
          </a:xfrm>
          <a:prstGeom prst="line">
            <a:avLst/>
          </a:prstGeom>
          <a:ln w="12700">
            <a:solidFill>
              <a:srgbClr val="3A75B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EB6DE9-755C-A383-3D58-CBCCB57696A8}"/>
              </a:ext>
            </a:extLst>
          </p:cNvPr>
          <p:cNvSpPr txBox="1"/>
          <p:nvPr/>
        </p:nvSpPr>
        <p:spPr>
          <a:xfrm rot="20576739">
            <a:off x="7150890" y="1618137"/>
            <a:ext cx="307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/>
              <a:t>Cardiovascular</a:t>
            </a:r>
            <a:r>
              <a:rPr lang="en-US" altLang="ko-KR" sz="2400">
                <a:solidFill>
                  <a:srgbClr val="FF0000"/>
                </a:solidFill>
              </a:rPr>
              <a:t> </a:t>
            </a:r>
            <a:r>
              <a:rPr lang="en-US" altLang="ko-KR" sz="2400"/>
              <a:t>Disease</a:t>
            </a:r>
            <a:endParaRPr lang="ko-KR" altLang="en-US" sz="2400"/>
          </a:p>
        </p:txBody>
      </p:sp>
      <p:sp>
        <p:nvSpPr>
          <p:cNvPr id="15" name="Donut 59">
            <a:extLst>
              <a:ext uri="{FF2B5EF4-FFF2-40B4-BE49-F238E27FC236}">
                <a16:creationId xmlns:a16="http://schemas.microsoft.com/office/drawing/2014/main" id="{5CCA87C8-ABB6-9FCE-1DA4-09B3418A7BB5}"/>
              </a:ext>
            </a:extLst>
          </p:cNvPr>
          <p:cNvSpPr/>
          <p:nvPr/>
        </p:nvSpPr>
        <p:spPr>
          <a:xfrm rot="81658">
            <a:off x="10757071" y="3100386"/>
            <a:ext cx="701030" cy="701030"/>
          </a:xfrm>
          <a:prstGeom prst="ellipse">
            <a:avLst/>
          </a:prstGeom>
          <a:noFill/>
          <a:ln w="19050">
            <a:solidFill>
              <a:srgbClr val="0BD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5E375-5868-A013-67E8-E7336A617DC9}"/>
              </a:ext>
            </a:extLst>
          </p:cNvPr>
          <p:cNvCxnSpPr>
            <a:cxnSpLocks/>
            <a:stCxn id="15" idx="2"/>
          </p:cNvCxnSpPr>
          <p:nvPr/>
        </p:nvCxnSpPr>
        <p:spPr>
          <a:xfrm rot="997319" flipH="1">
            <a:off x="7682723" y="2993460"/>
            <a:ext cx="3007054" cy="910457"/>
          </a:xfrm>
          <a:prstGeom prst="line">
            <a:avLst/>
          </a:prstGeom>
          <a:ln w="12700">
            <a:solidFill>
              <a:srgbClr val="0BD0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F8CE6A-4AAC-A492-6855-0B1853BC6616}"/>
              </a:ext>
            </a:extLst>
          </p:cNvPr>
          <p:cNvSpPr txBox="1"/>
          <p:nvPr/>
        </p:nvSpPr>
        <p:spPr>
          <a:xfrm rot="21574058">
            <a:off x="7601134" y="3036631"/>
            <a:ext cx="301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/>
              <a:t>Frailty &amp; Sarcopenia</a:t>
            </a:r>
            <a:endParaRPr lang="ko-KR" altLang="en-US" sz="2400"/>
          </a:p>
        </p:txBody>
      </p:sp>
      <p:sp>
        <p:nvSpPr>
          <p:cNvPr id="19" name="Donut 59">
            <a:extLst>
              <a:ext uri="{FF2B5EF4-FFF2-40B4-BE49-F238E27FC236}">
                <a16:creationId xmlns:a16="http://schemas.microsoft.com/office/drawing/2014/main" id="{F11ADFAA-18CC-E6AE-D1DF-6C4F6C8AB343}"/>
              </a:ext>
            </a:extLst>
          </p:cNvPr>
          <p:cNvSpPr/>
          <p:nvPr/>
        </p:nvSpPr>
        <p:spPr>
          <a:xfrm rot="21343250">
            <a:off x="10301858" y="4960178"/>
            <a:ext cx="701030" cy="701030"/>
          </a:xfrm>
          <a:prstGeom prst="ellipse">
            <a:avLst/>
          </a:prstGeom>
          <a:noFill/>
          <a:ln w="1905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7FE263-4F91-CB40-4F14-71B0AF4573B7}"/>
              </a:ext>
            </a:extLst>
          </p:cNvPr>
          <p:cNvCxnSpPr>
            <a:cxnSpLocks/>
          </p:cNvCxnSpPr>
          <p:nvPr/>
        </p:nvCxnSpPr>
        <p:spPr>
          <a:xfrm flipH="1" flipV="1">
            <a:off x="7306592" y="4323376"/>
            <a:ext cx="3018575" cy="865989"/>
          </a:xfrm>
          <a:prstGeom prst="line">
            <a:avLst/>
          </a:prstGeom>
          <a:ln w="12700">
            <a:solidFill>
              <a:srgbClr val="10CF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0702A3-D8CA-7B8A-FFE7-AAC7452072D4}"/>
              </a:ext>
            </a:extLst>
          </p:cNvPr>
          <p:cNvSpPr txBox="1"/>
          <p:nvPr/>
        </p:nvSpPr>
        <p:spPr>
          <a:xfrm rot="947456">
            <a:off x="7551958" y="4329859"/>
            <a:ext cx="297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/>
              <a:t>Dementia</a:t>
            </a:r>
            <a:endParaRPr lang="ko-KR" altLang="en-US" sz="2400"/>
          </a:p>
        </p:txBody>
      </p:sp>
      <p:sp>
        <p:nvSpPr>
          <p:cNvPr id="22" name="Freeform 108">
            <a:extLst>
              <a:ext uri="{FF2B5EF4-FFF2-40B4-BE49-F238E27FC236}">
                <a16:creationId xmlns:a16="http://schemas.microsoft.com/office/drawing/2014/main" id="{ADB1062A-F366-3F76-7117-13BC3925EE53}"/>
              </a:ext>
            </a:extLst>
          </p:cNvPr>
          <p:cNvSpPr/>
          <p:nvPr/>
        </p:nvSpPr>
        <p:spPr>
          <a:xfrm>
            <a:off x="10430042" y="5070772"/>
            <a:ext cx="465376" cy="481501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10C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 114">
            <a:extLst>
              <a:ext uri="{FF2B5EF4-FFF2-40B4-BE49-F238E27FC236}">
                <a16:creationId xmlns:a16="http://schemas.microsoft.com/office/drawing/2014/main" id="{76DAA1CA-F967-B2FC-B8D6-F3AF3EDCC46D}"/>
              </a:ext>
            </a:extLst>
          </p:cNvPr>
          <p:cNvSpPr>
            <a:spLocks noChangeAspect="1"/>
          </p:cNvSpPr>
          <p:nvPr/>
        </p:nvSpPr>
        <p:spPr>
          <a:xfrm>
            <a:off x="10885053" y="3246601"/>
            <a:ext cx="474085" cy="4572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0A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DAAFD23B-9C18-74AF-F6C9-4D4A88606A9F}"/>
              </a:ext>
            </a:extLst>
          </p:cNvPr>
          <p:cNvSpPr>
            <a:spLocks noChangeAspect="1"/>
          </p:cNvSpPr>
          <p:nvPr/>
        </p:nvSpPr>
        <p:spPr>
          <a:xfrm>
            <a:off x="10482073" y="130490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3A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 descr="Brain with solid fill">
            <a:extLst>
              <a:ext uri="{FF2B5EF4-FFF2-40B4-BE49-F238E27FC236}">
                <a16:creationId xmlns:a16="http://schemas.microsoft.com/office/drawing/2014/main" id="{1D9419B3-8EB0-BC4C-3083-EBBD5125662F}"/>
              </a:ext>
            </a:extLst>
          </p:cNvPr>
          <p:cNvSpPr/>
          <p:nvPr/>
        </p:nvSpPr>
        <p:spPr>
          <a:xfrm>
            <a:off x="744264" y="3106269"/>
            <a:ext cx="629479" cy="637546"/>
          </a:xfrm>
          <a:prstGeom prst="ellipse">
            <a:avLst/>
          </a:prstGeom>
          <a:blipFill dpi="0"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93B44F-31CC-12F6-7E40-30C657904C80}"/>
              </a:ext>
            </a:extLst>
          </p:cNvPr>
          <p:cNvSpPr txBox="1"/>
          <p:nvPr/>
        </p:nvSpPr>
        <p:spPr>
          <a:xfrm rot="989289">
            <a:off x="1987772" y="1730726"/>
            <a:ext cx="356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Metabolic Dysfunction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E50014-31CA-7272-C453-0998EA666D19}"/>
              </a:ext>
            </a:extLst>
          </p:cNvPr>
          <p:cNvCxnSpPr>
            <a:cxnSpLocks/>
            <a:stCxn id="41" idx="6"/>
          </p:cNvCxnSpPr>
          <p:nvPr/>
        </p:nvCxnSpPr>
        <p:spPr>
          <a:xfrm>
            <a:off x="1891899" y="1566889"/>
            <a:ext cx="2999901" cy="961067"/>
          </a:xfrm>
          <a:prstGeom prst="line">
            <a:avLst/>
          </a:prstGeom>
          <a:ln w="12700">
            <a:solidFill>
              <a:srgbClr val="3A75B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BD0C50C-B5FB-536D-2AF5-B974C2FCBBC7}"/>
              </a:ext>
            </a:extLst>
          </p:cNvPr>
          <p:cNvSpPr txBox="1"/>
          <p:nvPr/>
        </p:nvSpPr>
        <p:spPr>
          <a:xfrm>
            <a:off x="1104350" y="3013429"/>
            <a:ext cx="356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Anxiety, Depression, Substance Use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5DE889-12F0-3A6A-2C12-E6D8A69F10CD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392546" y="3426626"/>
            <a:ext cx="3189498" cy="17825"/>
          </a:xfrm>
          <a:prstGeom prst="line">
            <a:avLst/>
          </a:prstGeom>
          <a:ln w="12700">
            <a:solidFill>
              <a:srgbClr val="0BD0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814B88-581B-08F0-05A8-5A1B1F04C9AF}"/>
              </a:ext>
            </a:extLst>
          </p:cNvPr>
          <p:cNvCxnSpPr>
            <a:cxnSpLocks/>
            <a:stCxn id="55" idx="6"/>
          </p:cNvCxnSpPr>
          <p:nvPr/>
        </p:nvCxnSpPr>
        <p:spPr>
          <a:xfrm flipV="1">
            <a:off x="1866833" y="4326686"/>
            <a:ext cx="2948786" cy="862679"/>
          </a:xfrm>
          <a:prstGeom prst="line">
            <a:avLst/>
          </a:prstGeom>
          <a:ln w="12700">
            <a:solidFill>
              <a:srgbClr val="10CF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23FB56B-FE99-3603-18F6-50D323CB0935}"/>
              </a:ext>
            </a:extLst>
          </p:cNvPr>
          <p:cNvSpPr txBox="1"/>
          <p:nvPr/>
        </p:nvSpPr>
        <p:spPr>
          <a:xfrm rot="20647938">
            <a:off x="1830578" y="4244381"/>
            <a:ext cx="328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/>
              <a:t>Pelvic Floor Disorders</a:t>
            </a:r>
            <a:endParaRPr lang="ko-KR" alt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D7E104-E4C6-E17D-FE06-0CAAAD8BBC80}"/>
              </a:ext>
            </a:extLst>
          </p:cNvPr>
          <p:cNvSpPr txBox="1"/>
          <p:nvPr/>
        </p:nvSpPr>
        <p:spPr>
          <a:xfrm>
            <a:off x="4580923" y="5375207"/>
            <a:ext cx="1408176" cy="408623"/>
          </a:xfrm>
          <a:prstGeom prst="roundRect">
            <a:avLst/>
          </a:prstGeom>
          <a:solidFill>
            <a:srgbClr val="102E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1C1D08-B324-55AE-1878-6379E72BAC3C}"/>
              </a:ext>
            </a:extLst>
          </p:cNvPr>
          <p:cNvSpPr txBox="1"/>
          <p:nvPr/>
        </p:nvSpPr>
        <p:spPr>
          <a:xfrm>
            <a:off x="4581045" y="5814598"/>
            <a:ext cx="1408176" cy="408623"/>
          </a:xfrm>
          <a:prstGeom prst="roundRect">
            <a:avLst/>
          </a:prstGeom>
          <a:solidFill>
            <a:srgbClr val="CAFBE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Nutrition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73EDF2-A40B-FBEC-9540-789A74AB9CF0}"/>
              </a:ext>
            </a:extLst>
          </p:cNvPr>
          <p:cNvSpPr txBox="1"/>
          <p:nvPr/>
        </p:nvSpPr>
        <p:spPr>
          <a:xfrm>
            <a:off x="4592196" y="4923564"/>
            <a:ext cx="1408176" cy="40862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Exercise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C0DF3E-12B1-4470-B411-90BC3602CB3E}"/>
              </a:ext>
            </a:extLst>
          </p:cNvPr>
          <p:cNvSpPr txBox="1"/>
          <p:nvPr/>
        </p:nvSpPr>
        <p:spPr>
          <a:xfrm>
            <a:off x="6160479" y="5017662"/>
            <a:ext cx="1408176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Quality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0C7EA-3CFD-6014-00C1-627F38F68184}"/>
              </a:ext>
            </a:extLst>
          </p:cNvPr>
          <p:cNvSpPr txBox="1"/>
          <p:nvPr/>
        </p:nvSpPr>
        <p:spPr>
          <a:xfrm>
            <a:off x="6160479" y="5792295"/>
            <a:ext cx="1408176" cy="408623"/>
          </a:xfrm>
          <a:prstGeom prst="roundRect">
            <a:avLst/>
          </a:prstGeom>
          <a:solidFill>
            <a:srgbClr val="21889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Microbiome</a:t>
            </a:r>
          </a:p>
        </p:txBody>
      </p:sp>
      <p:pic>
        <p:nvPicPr>
          <p:cNvPr id="1028" name="Picture 4" descr="Bladder, organ, urinary, urology icon">
            <a:extLst>
              <a:ext uri="{FF2B5EF4-FFF2-40B4-BE49-F238E27FC236}">
                <a16:creationId xmlns:a16="http://schemas.microsoft.com/office/drawing/2014/main" id="{7FBF8D12-726F-583F-0950-89277EF0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45" y="4963983"/>
            <a:ext cx="598809" cy="5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7F4C95-107D-B0A1-BB0B-B104C805CAB8}"/>
              </a:ext>
            </a:extLst>
          </p:cNvPr>
          <p:cNvSpPr txBox="1">
            <a:spLocks/>
          </p:cNvSpPr>
          <p:nvPr/>
        </p:nvSpPr>
        <p:spPr>
          <a:xfrm>
            <a:off x="140677" y="319287"/>
            <a:ext cx="11910646" cy="767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3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338D"/>
                </a:solidFill>
              </a:rPr>
              <a:t>Using Systems Biology to Understand Midlife Health of Women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A31722-3E1D-1E6D-B05A-36D2E3BD34E8}"/>
              </a:ext>
            </a:extLst>
          </p:cNvPr>
          <p:cNvSpPr/>
          <p:nvPr/>
        </p:nvSpPr>
        <p:spPr>
          <a:xfrm>
            <a:off x="1867661" y="6112179"/>
            <a:ext cx="9598667" cy="704859"/>
          </a:xfrm>
          <a:prstGeom prst="rightArrow">
            <a:avLst/>
          </a:prstGeom>
          <a:gradFill flip="none" rotWithShape="1">
            <a:gsLst>
              <a:gs pos="0">
                <a:srgbClr val="97D4E9"/>
              </a:gs>
              <a:gs pos="50000">
                <a:srgbClr val="009AA6"/>
              </a:gs>
              <a:gs pos="100000">
                <a:srgbClr val="00338D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                                                                                                                  POSTMENOPAUSE</a:t>
            </a:r>
          </a:p>
        </p:txBody>
      </p:sp>
      <p:sp>
        <p:nvSpPr>
          <p:cNvPr id="41" name="Donut 59">
            <a:extLst>
              <a:ext uri="{FF2B5EF4-FFF2-40B4-BE49-F238E27FC236}">
                <a16:creationId xmlns:a16="http://schemas.microsoft.com/office/drawing/2014/main" id="{1EAB9C70-9043-DDB0-75B9-C7FD249D4557}"/>
              </a:ext>
            </a:extLst>
          </p:cNvPr>
          <p:cNvSpPr/>
          <p:nvPr/>
        </p:nvSpPr>
        <p:spPr>
          <a:xfrm rot="184067">
            <a:off x="1191371" y="1197615"/>
            <a:ext cx="701030" cy="701030"/>
          </a:xfrm>
          <a:prstGeom prst="ellipse">
            <a:avLst/>
          </a:prstGeom>
          <a:noFill/>
          <a:ln w="19050">
            <a:solidFill>
              <a:srgbClr val="3A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53" name="Donut 59">
            <a:extLst>
              <a:ext uri="{FF2B5EF4-FFF2-40B4-BE49-F238E27FC236}">
                <a16:creationId xmlns:a16="http://schemas.microsoft.com/office/drawing/2014/main" id="{DD201E9B-B89B-D362-156D-E5E0EFA3EFC3}"/>
              </a:ext>
            </a:extLst>
          </p:cNvPr>
          <p:cNvSpPr/>
          <p:nvPr/>
        </p:nvSpPr>
        <p:spPr>
          <a:xfrm rot="81658">
            <a:off x="691615" y="3067786"/>
            <a:ext cx="701030" cy="701030"/>
          </a:xfrm>
          <a:prstGeom prst="ellipse">
            <a:avLst/>
          </a:prstGeom>
          <a:noFill/>
          <a:ln w="19050">
            <a:solidFill>
              <a:srgbClr val="0BD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55" name="Donut 59">
            <a:extLst>
              <a:ext uri="{FF2B5EF4-FFF2-40B4-BE49-F238E27FC236}">
                <a16:creationId xmlns:a16="http://schemas.microsoft.com/office/drawing/2014/main" id="{1EF56108-4834-5D6F-3E24-9213B6E087D3}"/>
              </a:ext>
            </a:extLst>
          </p:cNvPr>
          <p:cNvSpPr/>
          <p:nvPr/>
        </p:nvSpPr>
        <p:spPr>
          <a:xfrm rot="21202608">
            <a:off x="1168142" y="4879278"/>
            <a:ext cx="701030" cy="701030"/>
          </a:xfrm>
          <a:prstGeom prst="ellipse">
            <a:avLst/>
          </a:prstGeom>
          <a:noFill/>
          <a:ln w="1905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8E6E9-15A1-0785-7B45-25121152ECE3}"/>
              </a:ext>
            </a:extLst>
          </p:cNvPr>
          <p:cNvSpPr/>
          <p:nvPr/>
        </p:nvSpPr>
        <p:spPr>
          <a:xfrm>
            <a:off x="4900922" y="6297014"/>
            <a:ext cx="3034089" cy="34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MENOPAUSE TRANSITION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DF99C-EF4C-EC2B-12A8-834266FA607E}"/>
              </a:ext>
            </a:extLst>
          </p:cNvPr>
          <p:cNvSpPr/>
          <p:nvPr/>
        </p:nvSpPr>
        <p:spPr>
          <a:xfrm>
            <a:off x="1866833" y="6297015"/>
            <a:ext cx="3034089" cy="34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PERIMENOPAUSE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35D18-269D-3447-4076-AC6948C06E57}"/>
              </a:ext>
            </a:extLst>
          </p:cNvPr>
          <p:cNvSpPr txBox="1"/>
          <p:nvPr/>
        </p:nvSpPr>
        <p:spPr>
          <a:xfrm>
            <a:off x="4478752" y="7062132"/>
            <a:ext cx="389026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INTERGRATIVE LIFECOURSE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12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BA2E-8F9D-C683-2660-9E96465B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>
                <a:latin typeface="Calibri Light (Headings)"/>
              </a:rPr>
              <a:t>Gaps in Menopause Knowledge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6F04-CE91-57CA-7AC3-B7E5F39DD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203" y="1433780"/>
            <a:ext cx="9325594" cy="51778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latin typeface="Calibri"/>
                <a:ea typeface="Calibri"/>
                <a:cs typeface="Calibri"/>
              </a:rPr>
              <a:t>Diagnosis: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Are there improved diagnostics by which to assign symptoms (e.g., hot flashes, insomnia) to menopause rather than other conditions (e.g., hypothyroidism mental health disorders)?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Which biomarkers best predict the timing or duration of menopause and/ or menopausal symptoms?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Does the severity of symptoms identify women who may be at risk of disease later in life?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>
                <a:latin typeface="Calibri"/>
                <a:ea typeface="Calibri"/>
                <a:cs typeface="Calibri"/>
              </a:rPr>
              <a:t>Disease Prevention: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What specific interventions (e.g., medication, nutrition, exercise, mental health) that improve the menopausal transition symptoms and better outcomes after menopause? </a:t>
            </a:r>
            <a:endParaRPr lang="en-US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B5979-7590-E23A-C94A-B5546C201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009" y="6396106"/>
            <a:ext cx="629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6CEB9-8220-6247-9A8B-A33C602418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3A1E-8DDC-1E8A-8812-A107CCDD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>
                <a:latin typeface="Calibri Light (Headings)"/>
              </a:rPr>
              <a:t>Gaps in Menopause Knowledge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93EC-CC05-BBBF-E539-195D2789B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4501" y="1452563"/>
            <a:ext cx="8802997" cy="5308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Calibri"/>
                <a:ea typeface="Calibri"/>
                <a:cs typeface="Calibri"/>
              </a:rPr>
              <a:t>Therapy: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Are there improved treatments (hormonal and non hormonal) that can improve quality of life for women during the menopause transition?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Are new hormone formulations and delivery options  beneficial?</a:t>
            </a:r>
            <a:endParaRPr lang="en-US" sz="20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Calibri"/>
                <a:ea typeface="Calibri"/>
                <a:cs typeface="Calibri"/>
              </a:rPr>
              <a:t>Timing: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When are interventions of most benefit to women?  For early or iatrogenic menopause?</a:t>
            </a:r>
            <a:endParaRPr lang="en-US" sz="20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Calibri"/>
                <a:ea typeface="Calibri"/>
                <a:cs typeface="Calibri"/>
              </a:rPr>
              <a:t>Implementation: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/>
              <a:t>Can we equitably improve education and access to care for all women with symptoms of menopause desiring intervention?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C98F-1C48-DC8A-C48E-DBD7DD46C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009" y="6396106"/>
            <a:ext cx="629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6CEB9-8220-6247-9A8B-A33C602418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4DAD6-CBEF-CF41-E852-190FD11E557B}"/>
              </a:ext>
            </a:extLst>
          </p:cNvPr>
          <p:cNvGrpSpPr/>
          <p:nvPr/>
        </p:nvGrpSpPr>
        <p:grpSpPr>
          <a:xfrm>
            <a:off x="1892866" y="996754"/>
            <a:ext cx="8406268" cy="2563455"/>
            <a:chOff x="2363332" y="1053505"/>
            <a:chExt cx="8406268" cy="25634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F0568D-B9C5-9FF9-2DE6-C55B07BE011D}"/>
                </a:ext>
              </a:extLst>
            </p:cNvPr>
            <p:cNvGrpSpPr/>
            <p:nvPr/>
          </p:nvGrpSpPr>
          <p:grpSpPr>
            <a:xfrm>
              <a:off x="2424292" y="1053505"/>
              <a:ext cx="8240050" cy="2042106"/>
              <a:chOff x="866775" y="4247749"/>
              <a:chExt cx="8722977" cy="214835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E9BC64A-BEBF-896E-AD1B-0B6FF7D153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49" t="3970" r="1053"/>
              <a:stretch/>
            </p:blipFill>
            <p:spPr>
              <a:xfrm>
                <a:off x="866775" y="4257868"/>
                <a:ext cx="8715375" cy="213823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ACFE15-00C6-AD0D-A57E-AD86CD17FF9A}"/>
                  </a:ext>
                </a:extLst>
              </p:cNvPr>
              <p:cNvSpPr/>
              <p:nvPr/>
            </p:nvSpPr>
            <p:spPr>
              <a:xfrm>
                <a:off x="6491763" y="4247749"/>
                <a:ext cx="3097989" cy="7679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92C71-BC01-9CCE-8302-060C59D55D74}"/>
                </a:ext>
              </a:extLst>
            </p:cNvPr>
            <p:cNvSpPr txBox="1"/>
            <p:nvPr/>
          </p:nvSpPr>
          <p:spPr>
            <a:xfrm>
              <a:off x="3205503" y="3152001"/>
              <a:ext cx="6268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https://orwh.od.nih.gov/womens-health-equity-inclusion/research-on-menopause-midlife-health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50F56A-2FC2-738D-ECE9-1A4BC581EB74}"/>
                </a:ext>
              </a:extLst>
            </p:cNvPr>
            <p:cNvSpPr/>
            <p:nvPr/>
          </p:nvSpPr>
          <p:spPr>
            <a:xfrm>
              <a:off x="2363332" y="1053505"/>
              <a:ext cx="8406268" cy="25634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1E5629-DC37-366B-AD9D-F21CD51D99F6}"/>
              </a:ext>
            </a:extLst>
          </p:cNvPr>
          <p:cNvGrpSpPr/>
          <p:nvPr/>
        </p:nvGrpSpPr>
        <p:grpSpPr>
          <a:xfrm>
            <a:off x="5461901" y="3617937"/>
            <a:ext cx="5344161" cy="2629882"/>
            <a:chOff x="6095999" y="4126557"/>
            <a:chExt cx="5344161" cy="2629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90B116-5187-0AB2-98C7-938492E88F9F}"/>
                </a:ext>
              </a:extLst>
            </p:cNvPr>
            <p:cNvSpPr txBox="1"/>
            <p:nvPr/>
          </p:nvSpPr>
          <p:spPr>
            <a:xfrm>
              <a:off x="6383822" y="4126557"/>
              <a:ext cx="48248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Read about </a:t>
              </a:r>
              <a:r>
                <a:rPr kumimoji="0" lang="en-US" sz="1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4"/>
                </a:rPr>
                <a:t>My </a:t>
              </a:r>
              <a:r>
                <a:rPr kumimoji="0" lang="en-US" sz="1600" b="1" i="1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4"/>
                </a:rPr>
                <a:t>Menoplan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Evidence-Based Menopause Tool to Support Women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E3B2E5-E5DE-CCE0-4665-B02928621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927" y="4988331"/>
              <a:ext cx="5120640" cy="14795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8DCA5-22D9-6ED9-DDAC-CA7E1CCB8266}"/>
                </a:ext>
              </a:extLst>
            </p:cNvPr>
            <p:cNvSpPr txBox="1"/>
            <p:nvPr/>
          </p:nvSpPr>
          <p:spPr>
            <a:xfrm>
              <a:off x="7806431" y="6467879"/>
              <a:ext cx="1979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https://mymenoplan.org/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6FC9C3-78C9-FD54-6347-E5EB0987B5ED}"/>
                </a:ext>
              </a:extLst>
            </p:cNvPr>
            <p:cNvSpPr/>
            <p:nvPr/>
          </p:nvSpPr>
          <p:spPr>
            <a:xfrm>
              <a:off x="6095999" y="4192984"/>
              <a:ext cx="5344161" cy="25634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0C7F0E-4A94-E1D9-F4FB-3BCCEAF6BF9F}"/>
              </a:ext>
            </a:extLst>
          </p:cNvPr>
          <p:cNvGrpSpPr/>
          <p:nvPr/>
        </p:nvGrpSpPr>
        <p:grpSpPr>
          <a:xfrm>
            <a:off x="432769" y="3684821"/>
            <a:ext cx="4849872" cy="2563455"/>
            <a:chOff x="1247276" y="3997890"/>
            <a:chExt cx="4264976" cy="2563455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E343CB04-ACAA-C8F7-2A9B-5CFF115395F5}"/>
                </a:ext>
              </a:extLst>
            </p:cNvPr>
            <p:cNvSpPr txBox="1">
              <a:spLocks/>
            </p:cNvSpPr>
            <p:nvPr/>
          </p:nvSpPr>
          <p:spPr>
            <a:xfrm>
              <a:off x="1247276" y="3997890"/>
              <a:ext cx="4264976" cy="2563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0A328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A328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A3285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Pathways to Prevention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6827D2-EFF5-2AD2-F917-C70DE9718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1882" y="5110492"/>
              <a:ext cx="2840016" cy="6240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0E6870-FDDF-FCE7-758F-9E99851FBABB}"/>
                </a:ext>
              </a:extLst>
            </p:cNvPr>
            <p:cNvSpPr txBox="1"/>
            <p:nvPr/>
          </p:nvSpPr>
          <p:spPr>
            <a:xfrm>
              <a:off x="1342715" y="5963372"/>
              <a:ext cx="4074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https://prevention.nih.gov/research-priorities/research-needs-and-gaps/pathways-prevention</a:t>
              </a: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E9CCABE5-3C9D-65A1-3237-E27EB9AE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500" b="1">
                <a:solidFill>
                  <a:srgbClr val="0A3285"/>
                </a:solidFill>
                <a:latin typeface="Calibri Light (Headings)"/>
                <a:cs typeface="Calibri Light" panose="020F0302020204030204" pitchFamily="34" charset="0"/>
              </a:rPr>
              <a:t>NIH Efforts Support Menopause Research and Women</a:t>
            </a:r>
            <a:br>
              <a:rPr lang="en-US" sz="3500" b="1">
                <a:solidFill>
                  <a:srgbClr val="0A3285"/>
                </a:solidFill>
                <a:latin typeface="Calibri Light (Headings)"/>
                <a:cs typeface="Calibri Light" panose="020F0302020204030204" pitchFamily="34" charset="0"/>
              </a:rPr>
            </a:br>
            <a:endParaRPr lang="en-US" sz="3500">
              <a:latin typeface="Calibri Light (Headings)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96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7D4805A41154485D4648C5E9079C3" ma:contentTypeVersion="15" ma:contentTypeDescription="Create a new document." ma:contentTypeScope="" ma:versionID="3c5faf6fe4ea64ca429aeae6aa0c92e2">
  <xsd:schema xmlns:xsd="http://www.w3.org/2001/XMLSchema" xmlns:xs="http://www.w3.org/2001/XMLSchema" xmlns:p="http://schemas.microsoft.com/office/2006/metadata/properties" xmlns:ns2="d22f2703-bbd3-4920-9854-1dd0609733a2" xmlns:ns3="fee82e7a-2394-4c25-9399-837e26253c9d" targetNamespace="http://schemas.microsoft.com/office/2006/metadata/properties" ma:root="true" ma:fieldsID="51dcafc64fdac0fbf8189104f9b5b8eb" ns2:_="" ns3:_="">
    <xsd:import namespace="d22f2703-bbd3-4920-9854-1dd0609733a2"/>
    <xsd:import namespace="fee82e7a-2394-4c25-9399-837e26253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f2703-bbd3-4920-9854-1dd060973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ad4262-fdd4-4269-811e-c431297c0c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82e7a-2394-4c25-9399-837e26253c9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614804c-b995-467e-8d04-c07b30697090}" ma:internalName="TaxCatchAll" ma:showField="CatchAllData" ma:web="fee82e7a-2394-4c25-9399-837e26253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e82e7a-2394-4c25-9399-837e26253c9d" xsi:nil="true"/>
    <lcf76f155ced4ddcb4097134ff3c332f xmlns="d22f2703-bbd3-4920-9854-1dd060973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CC076C-F764-4054-ABA3-B223CEC8968A}"/>
</file>

<file path=customXml/itemProps2.xml><?xml version="1.0" encoding="utf-8"?>
<ds:datastoreItem xmlns:ds="http://schemas.openxmlformats.org/officeDocument/2006/customXml" ds:itemID="{0DDC8149-0696-4354-885F-1D3A5642DCC9}"/>
</file>

<file path=customXml/itemProps3.xml><?xml version="1.0" encoding="utf-8"?>
<ds:datastoreItem xmlns:ds="http://schemas.openxmlformats.org/officeDocument/2006/customXml" ds:itemID="{9BC2E56E-F30A-4314-9223-2B4EC2A674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541</Words>
  <Application>Microsoft Macintosh PowerPoint</Application>
  <PresentationFormat>Widescreen</PresentationFormat>
  <Paragraphs>82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 Light (Headings)</vt:lpstr>
      <vt:lpstr>Aptos</vt:lpstr>
      <vt:lpstr>Aptos Display</vt:lpstr>
      <vt:lpstr>Arial</vt:lpstr>
      <vt:lpstr>Calibri</vt:lpstr>
      <vt:lpstr>Courier New</vt:lpstr>
      <vt:lpstr>Office Theme</vt:lpstr>
      <vt:lpstr>NIH Has Funded Menopause Research for 30+ Years</vt:lpstr>
      <vt:lpstr>PowerPoint Presentation</vt:lpstr>
      <vt:lpstr>Sample of Current Research Studies FY23</vt:lpstr>
      <vt:lpstr>PowerPoint Presentation</vt:lpstr>
      <vt:lpstr>Gaps in Menopause Knowledge (1)</vt:lpstr>
      <vt:lpstr>Gaps in Menopause Knowledge (2)</vt:lpstr>
      <vt:lpstr>NIH Efforts Support Menopause Research and Women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Annabel Greene</dc:creator>
  <cp:lastModifiedBy>Annabel Greene</cp:lastModifiedBy>
  <cp:revision>1</cp:revision>
  <dcterms:created xsi:type="dcterms:W3CDTF">2024-07-24T17:38:58Z</dcterms:created>
  <dcterms:modified xsi:type="dcterms:W3CDTF">2024-07-24T17:40:09Z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0x010100D747D4805A41154485D4648C5E9079C3</vt:lpwstr>
  </property>
</Properties>
</file>